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319" r:id="rId4"/>
    <p:sldId id="321" r:id="rId5"/>
    <p:sldId id="320" r:id="rId6"/>
    <p:sldId id="317" r:id="rId7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61744" autoAdjust="0"/>
  </p:normalViewPr>
  <p:slideViewPr>
    <p:cSldViewPr snapToGrid="0" snapToObjects="1" showGuides="1">
      <p:cViewPr varScale="1">
        <p:scale>
          <a:sx n="25" d="100"/>
          <a:sy n="25" d="100"/>
        </p:scale>
        <p:origin x="792" y="28"/>
      </p:cViewPr>
      <p:guideLst>
        <p:guide orient="horz" pos="1200"/>
        <p:guide pos="552"/>
        <p:guide orient="horz" pos="840"/>
        <p:guide pos="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7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8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64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30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130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659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212963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venirNext LT Pro Regular" panose="020B0503020202020204" pitchFamily="34" charset="0"/>
              </a:rPr>
              <a:t>Community Advisory Committee</a:t>
            </a:r>
            <a:endParaRPr lang="en-US" sz="2400" b="1" dirty="0">
              <a:latin typeface="AvenirNext LT Pro Regular" panose="020B0503020202020204" pitchFamily="34" charset="0"/>
            </a:endParaRPr>
          </a:p>
          <a:p>
            <a:pPr algn="ctr"/>
            <a:endParaRPr lang="en-US" sz="2800" b="1" dirty="0" smtClean="0">
              <a:latin typeface="AvenirNext LT Pro Regular" panose="020B0503020202020204" pitchFamily="34" charset="0"/>
            </a:endParaRPr>
          </a:p>
          <a:p>
            <a:pPr algn="ctr"/>
            <a:r>
              <a:rPr lang="en-US" sz="2800" b="1" dirty="0" smtClean="0">
                <a:latin typeface="AvenirNext LT Pro Regular" panose="020B0503020202020204" pitchFamily="34" charset="0"/>
              </a:rPr>
              <a:t>Developing</a:t>
            </a:r>
          </a:p>
          <a:p>
            <a:pPr algn="ctr"/>
            <a:r>
              <a:rPr lang="en-US" sz="2800" b="1" dirty="0" smtClean="0">
                <a:latin typeface="AvenirNext LT Pro Regular" panose="020B0503020202020204" pitchFamily="34" charset="0"/>
              </a:rPr>
              <a:t>Customer Survey </a:t>
            </a:r>
          </a:p>
          <a:p>
            <a:pPr algn="ctr"/>
            <a:r>
              <a:rPr lang="en-US" sz="2800" b="1" dirty="0" smtClean="0">
                <a:latin typeface="AvenirNext LT Pro Regular" panose="020B0503020202020204" pitchFamily="34" charset="0"/>
              </a:rPr>
              <a:t>Topics</a:t>
            </a:r>
          </a:p>
          <a:p>
            <a:pPr algn="ctr"/>
            <a:endParaRPr lang="en-US" sz="2800" b="1" dirty="0">
              <a:latin typeface="AvenirNext LT Pro Regular" panose="020B0503020202020204" pitchFamily="34" charset="0"/>
            </a:endParaRPr>
          </a:p>
          <a:p>
            <a:pPr algn="ctr"/>
            <a:r>
              <a:rPr lang="en-US" sz="2800" dirty="0">
                <a:latin typeface="AvenirNext LT Pro Regular" panose="020B0503020202020204" pitchFamily="34" charset="0"/>
              </a:rPr>
              <a:t>Tuesday, August 11, </a:t>
            </a:r>
            <a:r>
              <a:rPr lang="en-US" sz="2800" dirty="0" smtClean="0">
                <a:latin typeface="AvenirNext LT Pro Regular" panose="020B0503020202020204" pitchFamily="34" charset="0"/>
              </a:rPr>
              <a:t>2020</a:t>
            </a:r>
            <a:endParaRPr lang="en-US" sz="2800" dirty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5C1D20-1335-5F4D-A9AC-E09F3FD32DC1}"/>
              </a:ext>
            </a:extLst>
          </p:cNvPr>
          <p:cNvSpPr txBox="1"/>
          <p:nvPr/>
        </p:nvSpPr>
        <p:spPr>
          <a:xfrm>
            <a:off x="786210" y="577883"/>
            <a:ext cx="767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venirNext LT Pro Bold" panose="020B0803020202020204" pitchFamily="34" charset="0"/>
                <a:cs typeface="Avenir Next Demi Bold"/>
              </a:rPr>
              <a:t>Background</a:t>
            </a:r>
            <a:endParaRPr lang="en-US" sz="2800" b="1" dirty="0">
              <a:latin typeface="AvenirNext LT Pro Bold" panose="020B0803020202020204" pitchFamily="34" charset="0"/>
              <a:cs typeface="Avenir Next Demi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1359149"/>
            <a:ext cx="78008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Regular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Customer Satisfaction Surveys – A method to determine if Access is meeting customer </a:t>
            </a:r>
            <a:r>
              <a:rPr lang="en-US" sz="2400" dirty="0">
                <a:latin typeface="AvenirNext LT Pro Regular" panose="020B0503020202020204" pitchFamily="34" charset="0"/>
              </a:rPr>
              <a:t>n</a:t>
            </a:r>
            <a:r>
              <a:rPr lang="en-US" sz="2400" dirty="0" smtClean="0">
                <a:latin typeface="AvenirNext LT Pro Regular" panose="020B0503020202020204" pitchFamily="34" charset="0"/>
              </a:rPr>
              <a:t>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Regular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Traditional biennial </a:t>
            </a:r>
            <a:r>
              <a:rPr lang="en-US" sz="2400" dirty="0">
                <a:latin typeface="AvenirNext LT Pro Regular" panose="020B0503020202020204" pitchFamily="34" charset="0"/>
              </a:rPr>
              <a:t>s</a:t>
            </a:r>
            <a:r>
              <a:rPr lang="en-US" sz="2400" dirty="0" smtClean="0">
                <a:latin typeface="AvenirNext LT Pro Regular" panose="020B0503020202020204" pitchFamily="34" charset="0"/>
              </a:rPr>
              <a:t>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Regular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More focused </a:t>
            </a:r>
            <a:r>
              <a:rPr lang="en-US" sz="2400" dirty="0">
                <a:latin typeface="AvenirNext LT Pro Regular" panose="020B0503020202020204" pitchFamily="34" charset="0"/>
              </a:rPr>
              <a:t>s</a:t>
            </a:r>
            <a:r>
              <a:rPr lang="en-US" sz="2400" dirty="0" smtClean="0">
                <a:latin typeface="AvenirNext LT Pro Regular" panose="020B0503020202020204" pitchFamily="34" charset="0"/>
              </a:rPr>
              <a:t>urveys (ex. Free Fare usage)</a:t>
            </a:r>
          </a:p>
          <a:p>
            <a:endParaRPr lang="en-US" sz="2400" dirty="0" smtClean="0">
              <a:latin typeface="AvenirNext LT Pro Regular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Regular" panose="020B0503020202020204" pitchFamily="34" charset="0"/>
            </a:endParaRPr>
          </a:p>
          <a:p>
            <a:endParaRPr lang="en-US" sz="2400" dirty="0" smtClean="0">
              <a:latin typeface="AvenirNext LT Pro Regular" panose="020B0503020202020204" pitchFamily="34" charset="0"/>
            </a:endParaRPr>
          </a:p>
          <a:p>
            <a:endParaRPr lang="en-US" sz="2400" dirty="0" smtClean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6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5C1D20-1335-5F4D-A9AC-E09F3FD32DC1}"/>
              </a:ext>
            </a:extLst>
          </p:cNvPr>
          <p:cNvSpPr txBox="1"/>
          <p:nvPr/>
        </p:nvSpPr>
        <p:spPr>
          <a:xfrm>
            <a:off x="786210" y="577883"/>
            <a:ext cx="767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prstClr val="black"/>
                </a:solidFill>
                <a:latin typeface="AvenirNext LT Pro Bold" panose="020B0803020202020204" pitchFamily="34" charset="0"/>
                <a:cs typeface="Avenir Next Demi Bold"/>
              </a:rPr>
              <a:t>Value of Customer Surveys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Bold" panose="020B0803020202020204" pitchFamily="34" charset="0"/>
              <a:ea typeface="+mn-ea"/>
              <a:cs typeface="Avenir Next Demi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1359149"/>
            <a:ext cx="78008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Surveys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 help identify how customers feel Access is performing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aseline="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This is only one of many tools to identify Access performance (including complaints, commendations and KPI performance)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aseline="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Surveys also draw from a sample of customers who may not always be heard from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aseline="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AvenirNext LT Pro Regular" panose="020B0503020202020204" pitchFamily="34" charset="0"/>
              </a:rPr>
              <a:t>Surveys can also educate whether launching a program will be used by Access’ customers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56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5C1D20-1335-5F4D-A9AC-E09F3FD32DC1}"/>
              </a:ext>
            </a:extLst>
          </p:cNvPr>
          <p:cNvSpPr txBox="1"/>
          <p:nvPr/>
        </p:nvSpPr>
        <p:spPr>
          <a:xfrm>
            <a:off x="786210" y="577883"/>
            <a:ext cx="767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Bold" panose="020B0803020202020204" pitchFamily="34" charset="0"/>
                <a:ea typeface="+mn-ea"/>
                <a:cs typeface="Avenir Next Demi Bold"/>
              </a:rPr>
              <a:t>A Survey for This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Bold" panose="020B0803020202020204" pitchFamily="34" charset="0"/>
                <a:ea typeface="+mn-ea"/>
                <a:cs typeface="Avenir Next Demi Bold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Bold" panose="020B0803020202020204" pitchFamily="34" charset="0"/>
                <a:ea typeface="+mn-ea"/>
                <a:cs typeface="Avenir Next Demi Bold"/>
              </a:rPr>
              <a:t>COVID-19 Period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Bold" panose="020B0803020202020204" pitchFamily="34" charset="0"/>
              <a:ea typeface="+mn-ea"/>
              <a:cs typeface="Avenir Next Demi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1388410"/>
            <a:ext cx="78008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Opportunity for more focused surveys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Requesting possible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 topics for a future survey.  </a:t>
            </a:r>
            <a:endParaRPr lang="en-US" sz="24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Questions and specifics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 be shared at September CAC meeting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95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5C1D20-1335-5F4D-A9AC-E09F3FD32DC1}"/>
              </a:ext>
            </a:extLst>
          </p:cNvPr>
          <p:cNvSpPr txBox="1"/>
          <p:nvPr/>
        </p:nvSpPr>
        <p:spPr>
          <a:xfrm>
            <a:off x="786210" y="577883"/>
            <a:ext cx="767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Bold" panose="020B0803020202020204" pitchFamily="34" charset="0"/>
                <a:ea typeface="+mn-ea"/>
                <a:cs typeface="Avenir Next Demi Bold"/>
              </a:rPr>
              <a:t>Survey Topic Ideas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Bold" panose="020B0803020202020204" pitchFamily="34" charset="0"/>
              <a:ea typeface="+mn-ea"/>
              <a:cs typeface="Avenir Next Demi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1388410"/>
            <a:ext cx="78008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Survey focused on customer technology access and ability to expand existing services;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Survey of customers using Access now, and impressions of Access during this pandemic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Survey of customers who have stopped using Access and why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A tool to communicate pandemic service changes</a:t>
            </a:r>
          </a:p>
        </p:txBody>
      </p:sp>
    </p:spTree>
    <p:extLst>
      <p:ext uri="{BB962C8B-B14F-4D97-AF65-F5344CB8AC3E}">
        <p14:creationId xmlns:p14="http://schemas.microsoft.com/office/powerpoint/2010/main" val="72086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8649" y="1388410"/>
            <a:ext cx="78008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Questions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737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189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Demi Bold</vt:lpstr>
      <vt:lpstr>AvenirNext LT Pro Bold</vt:lpstr>
      <vt:lpstr>AvenirNext LT Pro Regular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Veronica Guzman-Vanmarcke</cp:lastModifiedBy>
  <cp:revision>247</cp:revision>
  <cp:lastPrinted>2019-11-25T23:04:07Z</cp:lastPrinted>
  <dcterms:created xsi:type="dcterms:W3CDTF">2017-05-10T22:41:12Z</dcterms:created>
  <dcterms:modified xsi:type="dcterms:W3CDTF">2020-08-07T18:35:47Z</dcterms:modified>
</cp:coreProperties>
</file>