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 id="2147483678" r:id="rId2"/>
  </p:sldMasterIdLst>
  <p:notesMasterIdLst>
    <p:notesMasterId r:id="rId10"/>
  </p:notesMasterIdLst>
  <p:handoutMasterIdLst>
    <p:handoutMasterId r:id="rId11"/>
  </p:handoutMasterIdLst>
  <p:sldIdLst>
    <p:sldId id="386" r:id="rId3"/>
    <p:sldId id="400" r:id="rId4"/>
    <p:sldId id="402" r:id="rId5"/>
    <p:sldId id="414" r:id="rId6"/>
    <p:sldId id="407" r:id="rId7"/>
    <p:sldId id="417" r:id="rId8"/>
    <p:sldId id="413" r:id="rId9"/>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pos="552" userDrawn="1">
          <p15:clr>
            <a:srgbClr val="A4A3A4"/>
          </p15:clr>
        </p15:guide>
        <p15:guide id="3" orient="horz" pos="840" userDrawn="1">
          <p15:clr>
            <a:srgbClr val="A4A3A4"/>
          </p15:clr>
        </p15:guide>
        <p15:guide id="4" pos="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2E91"/>
    <a:srgbClr val="442C79"/>
    <a:srgbClr val="2E29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65075" autoAdjust="0"/>
  </p:normalViewPr>
  <p:slideViewPr>
    <p:cSldViewPr snapToGrid="0" snapToObjects="1" showGuides="1">
      <p:cViewPr varScale="1">
        <p:scale>
          <a:sx n="59" d="100"/>
          <a:sy n="59" d="100"/>
        </p:scale>
        <p:origin x="1668" y="36"/>
      </p:cViewPr>
      <p:guideLst>
        <p:guide orient="horz" pos="1200"/>
        <p:guide pos="552"/>
        <p:guide orient="horz" pos="840"/>
        <p:guide pos="840"/>
      </p:guideLst>
    </p:cSldViewPr>
  </p:slideViewPr>
  <p:notesTextViewPr>
    <p:cViewPr>
      <p:scale>
        <a:sx n="3" d="2"/>
        <a:sy n="3" d="2"/>
      </p:scale>
      <p:origin x="0" y="0"/>
    </p:cViewPr>
  </p:notesTextViewPr>
  <p:sorterViewPr>
    <p:cViewPr>
      <p:scale>
        <a:sx n="100" d="100"/>
        <a:sy n="100" d="100"/>
      </p:scale>
      <p:origin x="0" y="-5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apollo\company\BI\VVuTableau\Request\PP\CAC%20Meeting\08%20AUG%202020%20CAC%20Meeting\Weekday%20Trend.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0" i="0" baseline="0">
                <a:effectLst/>
              </a:rPr>
              <a:t>Weekday Trip Volume</a:t>
            </a:r>
            <a:endParaRPr lang="en-US">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1969125640963263E-2"/>
          <c:y val="0.11544290255797234"/>
          <c:w val="0.90914999553994991"/>
          <c:h val="0.66315021265906116"/>
        </c:manualLayout>
      </c:layout>
      <c:lineChart>
        <c:grouping val="standard"/>
        <c:varyColors val="0"/>
        <c:ser>
          <c:idx val="0"/>
          <c:order val="0"/>
          <c:tx>
            <c:strRef>
              <c:f>'Final (2)'!$B$1</c:f>
              <c:strCache>
                <c:ptCount val="1"/>
                <c:pt idx="0">
                  <c:v>Booked</c:v>
                </c:pt>
              </c:strCache>
            </c:strRef>
          </c:tx>
          <c:spPr>
            <a:ln w="28575" cap="rnd">
              <a:solidFill>
                <a:schemeClr val="accent1"/>
              </a:solidFill>
              <a:round/>
            </a:ln>
            <a:effectLst/>
          </c:spPr>
          <c:marker>
            <c:symbol val="none"/>
          </c:marker>
          <c:cat>
            <c:numRef>
              <c:f>'Final (2)'!$A$2:$A$131</c:f>
              <c:numCache>
                <c:formatCode>d\-mmm\-yy</c:formatCode>
                <c:ptCount val="130"/>
                <c:pt idx="0">
                  <c:v>43864</c:v>
                </c:pt>
                <c:pt idx="1">
                  <c:v>43865</c:v>
                </c:pt>
                <c:pt idx="2">
                  <c:v>43866</c:v>
                </c:pt>
                <c:pt idx="3">
                  <c:v>43867</c:v>
                </c:pt>
                <c:pt idx="4">
                  <c:v>43868</c:v>
                </c:pt>
                <c:pt idx="5">
                  <c:v>43871</c:v>
                </c:pt>
                <c:pt idx="6">
                  <c:v>43872</c:v>
                </c:pt>
                <c:pt idx="7">
                  <c:v>43873</c:v>
                </c:pt>
                <c:pt idx="8">
                  <c:v>43874</c:v>
                </c:pt>
                <c:pt idx="9">
                  <c:v>43875</c:v>
                </c:pt>
                <c:pt idx="10">
                  <c:v>43879</c:v>
                </c:pt>
                <c:pt idx="11">
                  <c:v>43880</c:v>
                </c:pt>
                <c:pt idx="12">
                  <c:v>43881</c:v>
                </c:pt>
                <c:pt idx="13">
                  <c:v>43882</c:v>
                </c:pt>
                <c:pt idx="14">
                  <c:v>43885</c:v>
                </c:pt>
                <c:pt idx="15">
                  <c:v>43886</c:v>
                </c:pt>
                <c:pt idx="16">
                  <c:v>43887</c:v>
                </c:pt>
                <c:pt idx="17">
                  <c:v>43888</c:v>
                </c:pt>
                <c:pt idx="18">
                  <c:v>43889</c:v>
                </c:pt>
                <c:pt idx="19">
                  <c:v>43892</c:v>
                </c:pt>
                <c:pt idx="20">
                  <c:v>43893</c:v>
                </c:pt>
                <c:pt idx="21">
                  <c:v>43894</c:v>
                </c:pt>
                <c:pt idx="22">
                  <c:v>43895</c:v>
                </c:pt>
                <c:pt idx="23">
                  <c:v>43896</c:v>
                </c:pt>
                <c:pt idx="24">
                  <c:v>43899</c:v>
                </c:pt>
                <c:pt idx="25">
                  <c:v>43900</c:v>
                </c:pt>
                <c:pt idx="26">
                  <c:v>43901</c:v>
                </c:pt>
                <c:pt idx="27">
                  <c:v>43902</c:v>
                </c:pt>
                <c:pt idx="28">
                  <c:v>43903</c:v>
                </c:pt>
                <c:pt idx="29">
                  <c:v>43906</c:v>
                </c:pt>
                <c:pt idx="30">
                  <c:v>43907</c:v>
                </c:pt>
                <c:pt idx="31">
                  <c:v>43908</c:v>
                </c:pt>
                <c:pt idx="32">
                  <c:v>43909</c:v>
                </c:pt>
                <c:pt idx="33">
                  <c:v>43910</c:v>
                </c:pt>
                <c:pt idx="34">
                  <c:v>43913</c:v>
                </c:pt>
                <c:pt idx="35">
                  <c:v>43914</c:v>
                </c:pt>
                <c:pt idx="36">
                  <c:v>43915</c:v>
                </c:pt>
                <c:pt idx="37">
                  <c:v>43916</c:v>
                </c:pt>
                <c:pt idx="38">
                  <c:v>43917</c:v>
                </c:pt>
                <c:pt idx="39">
                  <c:v>43920</c:v>
                </c:pt>
                <c:pt idx="40">
                  <c:v>43921</c:v>
                </c:pt>
                <c:pt idx="41">
                  <c:v>43922</c:v>
                </c:pt>
                <c:pt idx="42">
                  <c:v>43923</c:v>
                </c:pt>
                <c:pt idx="43">
                  <c:v>43924</c:v>
                </c:pt>
                <c:pt idx="44">
                  <c:v>43927</c:v>
                </c:pt>
                <c:pt idx="45">
                  <c:v>43928</c:v>
                </c:pt>
                <c:pt idx="46">
                  <c:v>43929</c:v>
                </c:pt>
                <c:pt idx="47">
                  <c:v>43930</c:v>
                </c:pt>
                <c:pt idx="48">
                  <c:v>43931</c:v>
                </c:pt>
                <c:pt idx="49">
                  <c:v>43934</c:v>
                </c:pt>
                <c:pt idx="50">
                  <c:v>43935</c:v>
                </c:pt>
                <c:pt idx="51">
                  <c:v>43936</c:v>
                </c:pt>
                <c:pt idx="52">
                  <c:v>43937</c:v>
                </c:pt>
                <c:pt idx="53">
                  <c:v>43938</c:v>
                </c:pt>
                <c:pt idx="54">
                  <c:v>43941</c:v>
                </c:pt>
                <c:pt idx="55">
                  <c:v>43942</c:v>
                </c:pt>
                <c:pt idx="56">
                  <c:v>43943</c:v>
                </c:pt>
                <c:pt idx="57">
                  <c:v>43944</c:v>
                </c:pt>
                <c:pt idx="58">
                  <c:v>43945</c:v>
                </c:pt>
                <c:pt idx="59">
                  <c:v>43948</c:v>
                </c:pt>
                <c:pt idx="60">
                  <c:v>43949</c:v>
                </c:pt>
                <c:pt idx="61">
                  <c:v>43950</c:v>
                </c:pt>
                <c:pt idx="62">
                  <c:v>43951</c:v>
                </c:pt>
                <c:pt idx="63">
                  <c:v>43952</c:v>
                </c:pt>
                <c:pt idx="64">
                  <c:v>43955</c:v>
                </c:pt>
                <c:pt idx="65">
                  <c:v>43956</c:v>
                </c:pt>
                <c:pt idx="66">
                  <c:v>43957</c:v>
                </c:pt>
                <c:pt idx="67">
                  <c:v>43958</c:v>
                </c:pt>
                <c:pt idx="68">
                  <c:v>43959</c:v>
                </c:pt>
                <c:pt idx="69">
                  <c:v>43962</c:v>
                </c:pt>
                <c:pt idx="70">
                  <c:v>43963</c:v>
                </c:pt>
                <c:pt idx="71">
                  <c:v>43964</c:v>
                </c:pt>
                <c:pt idx="72">
                  <c:v>43965</c:v>
                </c:pt>
                <c:pt idx="73">
                  <c:v>43966</c:v>
                </c:pt>
                <c:pt idx="74">
                  <c:v>43969</c:v>
                </c:pt>
                <c:pt idx="75">
                  <c:v>43970</c:v>
                </c:pt>
                <c:pt idx="76">
                  <c:v>43971</c:v>
                </c:pt>
                <c:pt idx="77">
                  <c:v>43972</c:v>
                </c:pt>
                <c:pt idx="78">
                  <c:v>43973</c:v>
                </c:pt>
                <c:pt idx="79">
                  <c:v>43976</c:v>
                </c:pt>
                <c:pt idx="80">
                  <c:v>43977</c:v>
                </c:pt>
                <c:pt idx="81">
                  <c:v>43978</c:v>
                </c:pt>
                <c:pt idx="82">
                  <c:v>43979</c:v>
                </c:pt>
                <c:pt idx="83">
                  <c:v>43980</c:v>
                </c:pt>
                <c:pt idx="84">
                  <c:v>43983</c:v>
                </c:pt>
                <c:pt idx="85">
                  <c:v>43984</c:v>
                </c:pt>
                <c:pt idx="86">
                  <c:v>43985</c:v>
                </c:pt>
                <c:pt idx="87">
                  <c:v>43986</c:v>
                </c:pt>
                <c:pt idx="88">
                  <c:v>43987</c:v>
                </c:pt>
                <c:pt idx="89">
                  <c:v>43990</c:v>
                </c:pt>
                <c:pt idx="90">
                  <c:v>43991</c:v>
                </c:pt>
                <c:pt idx="91">
                  <c:v>43992</c:v>
                </c:pt>
                <c:pt idx="92">
                  <c:v>43993</c:v>
                </c:pt>
                <c:pt idx="93">
                  <c:v>43994</c:v>
                </c:pt>
                <c:pt idx="94">
                  <c:v>43997</c:v>
                </c:pt>
                <c:pt idx="95">
                  <c:v>43998</c:v>
                </c:pt>
                <c:pt idx="96">
                  <c:v>43999</c:v>
                </c:pt>
                <c:pt idx="97">
                  <c:v>44000</c:v>
                </c:pt>
                <c:pt idx="98">
                  <c:v>44001</c:v>
                </c:pt>
                <c:pt idx="99">
                  <c:v>44004</c:v>
                </c:pt>
                <c:pt idx="100">
                  <c:v>44005</c:v>
                </c:pt>
                <c:pt idx="101">
                  <c:v>44006</c:v>
                </c:pt>
                <c:pt idx="102">
                  <c:v>44007</c:v>
                </c:pt>
                <c:pt idx="103">
                  <c:v>44008</c:v>
                </c:pt>
                <c:pt idx="104">
                  <c:v>44011</c:v>
                </c:pt>
                <c:pt idx="105">
                  <c:v>44012</c:v>
                </c:pt>
                <c:pt idx="106">
                  <c:v>44013</c:v>
                </c:pt>
                <c:pt idx="107">
                  <c:v>44014</c:v>
                </c:pt>
                <c:pt idx="108">
                  <c:v>44015</c:v>
                </c:pt>
                <c:pt idx="109">
                  <c:v>44018</c:v>
                </c:pt>
                <c:pt idx="110">
                  <c:v>44019</c:v>
                </c:pt>
                <c:pt idx="111">
                  <c:v>44020</c:v>
                </c:pt>
                <c:pt idx="112">
                  <c:v>44021</c:v>
                </c:pt>
                <c:pt idx="113">
                  <c:v>44022</c:v>
                </c:pt>
                <c:pt idx="114">
                  <c:v>44025</c:v>
                </c:pt>
                <c:pt idx="115">
                  <c:v>44026</c:v>
                </c:pt>
                <c:pt idx="116">
                  <c:v>44027</c:v>
                </c:pt>
                <c:pt idx="117">
                  <c:v>44028</c:v>
                </c:pt>
                <c:pt idx="118">
                  <c:v>44029</c:v>
                </c:pt>
                <c:pt idx="119">
                  <c:v>44032</c:v>
                </c:pt>
                <c:pt idx="120">
                  <c:v>44033</c:v>
                </c:pt>
                <c:pt idx="121">
                  <c:v>44034</c:v>
                </c:pt>
                <c:pt idx="122">
                  <c:v>44035</c:v>
                </c:pt>
                <c:pt idx="123">
                  <c:v>44036</c:v>
                </c:pt>
                <c:pt idx="124">
                  <c:v>44039</c:v>
                </c:pt>
                <c:pt idx="125">
                  <c:v>44040</c:v>
                </c:pt>
                <c:pt idx="126">
                  <c:v>44041</c:v>
                </c:pt>
                <c:pt idx="127">
                  <c:v>44042</c:v>
                </c:pt>
                <c:pt idx="128">
                  <c:v>44043</c:v>
                </c:pt>
                <c:pt idx="129">
                  <c:v>44046</c:v>
                </c:pt>
              </c:numCache>
            </c:numRef>
          </c:cat>
          <c:val>
            <c:numRef>
              <c:f>'Final (2)'!$B$2:$B$131</c:f>
              <c:numCache>
                <c:formatCode>General</c:formatCode>
                <c:ptCount val="130"/>
                <c:pt idx="0">
                  <c:v>14956</c:v>
                </c:pt>
                <c:pt idx="1">
                  <c:v>16357</c:v>
                </c:pt>
                <c:pt idx="2">
                  <c:v>16124</c:v>
                </c:pt>
                <c:pt idx="3">
                  <c:v>15794</c:v>
                </c:pt>
                <c:pt idx="4">
                  <c:v>15525</c:v>
                </c:pt>
                <c:pt idx="5">
                  <c:v>14980</c:v>
                </c:pt>
                <c:pt idx="6">
                  <c:v>16633</c:v>
                </c:pt>
                <c:pt idx="7">
                  <c:v>16364</c:v>
                </c:pt>
                <c:pt idx="8">
                  <c:v>16399</c:v>
                </c:pt>
                <c:pt idx="9">
                  <c:v>15674</c:v>
                </c:pt>
                <c:pt idx="10">
                  <c:v>16227</c:v>
                </c:pt>
                <c:pt idx="11">
                  <c:v>16356</c:v>
                </c:pt>
                <c:pt idx="12">
                  <c:v>16100</c:v>
                </c:pt>
                <c:pt idx="13">
                  <c:v>15521</c:v>
                </c:pt>
                <c:pt idx="14">
                  <c:v>14561</c:v>
                </c:pt>
                <c:pt idx="15">
                  <c:v>16056</c:v>
                </c:pt>
                <c:pt idx="16">
                  <c:v>16133</c:v>
                </c:pt>
                <c:pt idx="17">
                  <c:v>15826</c:v>
                </c:pt>
                <c:pt idx="18">
                  <c:v>15215</c:v>
                </c:pt>
                <c:pt idx="19">
                  <c:v>14449</c:v>
                </c:pt>
                <c:pt idx="20">
                  <c:v>16489</c:v>
                </c:pt>
                <c:pt idx="21">
                  <c:v>15955</c:v>
                </c:pt>
                <c:pt idx="22">
                  <c:v>15930</c:v>
                </c:pt>
                <c:pt idx="23">
                  <c:v>15337</c:v>
                </c:pt>
                <c:pt idx="24">
                  <c:v>14132</c:v>
                </c:pt>
                <c:pt idx="25">
                  <c:v>14888</c:v>
                </c:pt>
                <c:pt idx="26">
                  <c:v>15016</c:v>
                </c:pt>
                <c:pt idx="27">
                  <c:v>14580</c:v>
                </c:pt>
                <c:pt idx="28">
                  <c:v>12480</c:v>
                </c:pt>
                <c:pt idx="29">
                  <c:v>9753</c:v>
                </c:pt>
                <c:pt idx="30">
                  <c:v>8975</c:v>
                </c:pt>
                <c:pt idx="31">
                  <c:v>7387</c:v>
                </c:pt>
                <c:pt idx="32">
                  <c:v>6247</c:v>
                </c:pt>
                <c:pt idx="33">
                  <c:v>5734</c:v>
                </c:pt>
                <c:pt idx="34">
                  <c:v>4277</c:v>
                </c:pt>
                <c:pt idx="35">
                  <c:v>4428</c:v>
                </c:pt>
                <c:pt idx="36">
                  <c:v>4442</c:v>
                </c:pt>
                <c:pt idx="37">
                  <c:v>4224</c:v>
                </c:pt>
                <c:pt idx="38">
                  <c:v>4405</c:v>
                </c:pt>
                <c:pt idx="39">
                  <c:v>4217</c:v>
                </c:pt>
                <c:pt idx="40">
                  <c:v>4501</c:v>
                </c:pt>
                <c:pt idx="41">
                  <c:v>5196</c:v>
                </c:pt>
                <c:pt idx="42">
                  <c:v>4354</c:v>
                </c:pt>
                <c:pt idx="43">
                  <c:v>4742</c:v>
                </c:pt>
                <c:pt idx="44">
                  <c:v>4074</c:v>
                </c:pt>
                <c:pt idx="45">
                  <c:v>4201</c:v>
                </c:pt>
                <c:pt idx="46">
                  <c:v>3697</c:v>
                </c:pt>
                <c:pt idx="47">
                  <c:v>3799</c:v>
                </c:pt>
                <c:pt idx="48">
                  <c:v>3832</c:v>
                </c:pt>
                <c:pt idx="49">
                  <c:v>3873</c:v>
                </c:pt>
                <c:pt idx="50">
                  <c:v>4110</c:v>
                </c:pt>
                <c:pt idx="51">
                  <c:v>3812</c:v>
                </c:pt>
                <c:pt idx="52">
                  <c:v>3839</c:v>
                </c:pt>
                <c:pt idx="53">
                  <c:v>4050</c:v>
                </c:pt>
                <c:pt idx="54">
                  <c:v>4404</c:v>
                </c:pt>
                <c:pt idx="55">
                  <c:v>5032</c:v>
                </c:pt>
                <c:pt idx="56">
                  <c:v>4807</c:v>
                </c:pt>
                <c:pt idx="57">
                  <c:v>4720</c:v>
                </c:pt>
                <c:pt idx="58">
                  <c:v>4954</c:v>
                </c:pt>
                <c:pt idx="59">
                  <c:v>4887</c:v>
                </c:pt>
                <c:pt idx="60">
                  <c:v>5445</c:v>
                </c:pt>
                <c:pt idx="61">
                  <c:v>5357</c:v>
                </c:pt>
                <c:pt idx="62">
                  <c:v>5295</c:v>
                </c:pt>
                <c:pt idx="63">
                  <c:v>5957</c:v>
                </c:pt>
                <c:pt idx="64">
                  <c:v>5810</c:v>
                </c:pt>
                <c:pt idx="65">
                  <c:v>6624</c:v>
                </c:pt>
                <c:pt idx="66">
                  <c:v>5865</c:v>
                </c:pt>
                <c:pt idx="67">
                  <c:v>5687</c:v>
                </c:pt>
                <c:pt idx="68">
                  <c:v>5577</c:v>
                </c:pt>
                <c:pt idx="69">
                  <c:v>5433</c:v>
                </c:pt>
                <c:pt idx="70">
                  <c:v>6544</c:v>
                </c:pt>
                <c:pt idx="71">
                  <c:v>5692</c:v>
                </c:pt>
                <c:pt idx="72">
                  <c:v>5813</c:v>
                </c:pt>
                <c:pt idx="73">
                  <c:v>5751</c:v>
                </c:pt>
                <c:pt idx="74">
                  <c:v>6305</c:v>
                </c:pt>
                <c:pt idx="75">
                  <c:v>7568</c:v>
                </c:pt>
                <c:pt idx="76">
                  <c:v>6405</c:v>
                </c:pt>
                <c:pt idx="77">
                  <c:v>6240</c:v>
                </c:pt>
                <c:pt idx="78">
                  <c:v>6325</c:v>
                </c:pt>
                <c:pt idx="79">
                  <c:v>3802</c:v>
                </c:pt>
                <c:pt idx="80">
                  <c:v>7188</c:v>
                </c:pt>
                <c:pt idx="81">
                  <c:v>6511</c:v>
                </c:pt>
                <c:pt idx="82">
                  <c:v>6679</c:v>
                </c:pt>
                <c:pt idx="83">
                  <c:v>6469</c:v>
                </c:pt>
                <c:pt idx="84">
                  <c:v>6748</c:v>
                </c:pt>
                <c:pt idx="85">
                  <c:v>7741</c:v>
                </c:pt>
                <c:pt idx="86">
                  <c:v>7126</c:v>
                </c:pt>
                <c:pt idx="87">
                  <c:v>6953</c:v>
                </c:pt>
                <c:pt idx="88">
                  <c:v>6836</c:v>
                </c:pt>
                <c:pt idx="89">
                  <c:v>6915</c:v>
                </c:pt>
                <c:pt idx="90">
                  <c:v>8076</c:v>
                </c:pt>
                <c:pt idx="91">
                  <c:v>7130</c:v>
                </c:pt>
                <c:pt idx="92">
                  <c:v>7259</c:v>
                </c:pt>
                <c:pt idx="93">
                  <c:v>7008</c:v>
                </c:pt>
                <c:pt idx="94">
                  <c:v>7005</c:v>
                </c:pt>
                <c:pt idx="95">
                  <c:v>8189</c:v>
                </c:pt>
                <c:pt idx="96">
                  <c:v>7549</c:v>
                </c:pt>
                <c:pt idx="97">
                  <c:v>7401</c:v>
                </c:pt>
                <c:pt idx="98">
                  <c:v>7376</c:v>
                </c:pt>
                <c:pt idx="99">
                  <c:v>7075</c:v>
                </c:pt>
                <c:pt idx="100">
                  <c:v>8272</c:v>
                </c:pt>
                <c:pt idx="101">
                  <c:v>7473</c:v>
                </c:pt>
                <c:pt idx="102">
                  <c:v>7344</c:v>
                </c:pt>
                <c:pt idx="103">
                  <c:v>7396</c:v>
                </c:pt>
                <c:pt idx="104">
                  <c:v>7128</c:v>
                </c:pt>
                <c:pt idx="105">
                  <c:v>8250</c:v>
                </c:pt>
                <c:pt idx="106">
                  <c:v>8274</c:v>
                </c:pt>
                <c:pt idx="107">
                  <c:v>7967</c:v>
                </c:pt>
                <c:pt idx="108">
                  <c:v>6682</c:v>
                </c:pt>
                <c:pt idx="109">
                  <c:v>7573</c:v>
                </c:pt>
                <c:pt idx="110">
                  <c:v>8681</c:v>
                </c:pt>
                <c:pt idx="111">
                  <c:v>7783</c:v>
                </c:pt>
                <c:pt idx="112">
                  <c:v>7650</c:v>
                </c:pt>
                <c:pt idx="113">
                  <c:v>7572</c:v>
                </c:pt>
                <c:pt idx="114">
                  <c:v>7434</c:v>
                </c:pt>
                <c:pt idx="115">
                  <c:v>8403</c:v>
                </c:pt>
                <c:pt idx="116">
                  <c:v>7642</c:v>
                </c:pt>
                <c:pt idx="117">
                  <c:v>7424</c:v>
                </c:pt>
                <c:pt idx="118">
                  <c:v>7336</c:v>
                </c:pt>
                <c:pt idx="119">
                  <c:v>6772</c:v>
                </c:pt>
                <c:pt idx="120">
                  <c:v>7418</c:v>
                </c:pt>
                <c:pt idx="121">
                  <c:v>6332</c:v>
                </c:pt>
                <c:pt idx="122">
                  <c:v>6623</c:v>
                </c:pt>
                <c:pt idx="123">
                  <c:v>6371</c:v>
                </c:pt>
                <c:pt idx="124">
                  <c:v>6308</c:v>
                </c:pt>
                <c:pt idx="125">
                  <c:v>7379</c:v>
                </c:pt>
                <c:pt idx="126">
                  <c:v>6386</c:v>
                </c:pt>
                <c:pt idx="127">
                  <c:v>6416</c:v>
                </c:pt>
                <c:pt idx="128">
                  <c:v>6520</c:v>
                </c:pt>
                <c:pt idx="129">
                  <c:v>6947</c:v>
                </c:pt>
              </c:numCache>
            </c:numRef>
          </c:val>
          <c:smooth val="0"/>
          <c:extLst>
            <c:ext xmlns:c16="http://schemas.microsoft.com/office/drawing/2014/chart" uri="{C3380CC4-5D6E-409C-BE32-E72D297353CC}">
              <c16:uniqueId val="{00000000-3DF3-41F4-93DB-C20F5FE860BB}"/>
            </c:ext>
          </c:extLst>
        </c:ser>
        <c:ser>
          <c:idx val="1"/>
          <c:order val="1"/>
          <c:tx>
            <c:strRef>
              <c:f>'Final (2)'!$C$1</c:f>
              <c:strCache>
                <c:ptCount val="1"/>
                <c:pt idx="0">
                  <c:v>Completed</c:v>
                </c:pt>
              </c:strCache>
            </c:strRef>
          </c:tx>
          <c:spPr>
            <a:ln w="28575" cap="rnd">
              <a:solidFill>
                <a:schemeClr val="accent6"/>
              </a:solidFill>
              <a:round/>
            </a:ln>
            <a:effectLst/>
          </c:spPr>
          <c:marker>
            <c:symbol val="none"/>
          </c:marker>
          <c:cat>
            <c:numRef>
              <c:f>'Final (2)'!$A$2:$A$131</c:f>
              <c:numCache>
                <c:formatCode>d\-mmm\-yy</c:formatCode>
                <c:ptCount val="130"/>
                <c:pt idx="0">
                  <c:v>43864</c:v>
                </c:pt>
                <c:pt idx="1">
                  <c:v>43865</c:v>
                </c:pt>
                <c:pt idx="2">
                  <c:v>43866</c:v>
                </c:pt>
                <c:pt idx="3">
                  <c:v>43867</c:v>
                </c:pt>
                <c:pt idx="4">
                  <c:v>43868</c:v>
                </c:pt>
                <c:pt idx="5">
                  <c:v>43871</c:v>
                </c:pt>
                <c:pt idx="6">
                  <c:v>43872</c:v>
                </c:pt>
                <c:pt idx="7">
                  <c:v>43873</c:v>
                </c:pt>
                <c:pt idx="8">
                  <c:v>43874</c:v>
                </c:pt>
                <c:pt idx="9">
                  <c:v>43875</c:v>
                </c:pt>
                <c:pt idx="10">
                  <c:v>43879</c:v>
                </c:pt>
                <c:pt idx="11">
                  <c:v>43880</c:v>
                </c:pt>
                <c:pt idx="12">
                  <c:v>43881</c:v>
                </c:pt>
                <c:pt idx="13">
                  <c:v>43882</c:v>
                </c:pt>
                <c:pt idx="14">
                  <c:v>43885</c:v>
                </c:pt>
                <c:pt idx="15">
                  <c:v>43886</c:v>
                </c:pt>
                <c:pt idx="16">
                  <c:v>43887</c:v>
                </c:pt>
                <c:pt idx="17">
                  <c:v>43888</c:v>
                </c:pt>
                <c:pt idx="18">
                  <c:v>43889</c:v>
                </c:pt>
                <c:pt idx="19">
                  <c:v>43892</c:v>
                </c:pt>
                <c:pt idx="20">
                  <c:v>43893</c:v>
                </c:pt>
                <c:pt idx="21">
                  <c:v>43894</c:v>
                </c:pt>
                <c:pt idx="22">
                  <c:v>43895</c:v>
                </c:pt>
                <c:pt idx="23">
                  <c:v>43896</c:v>
                </c:pt>
                <c:pt idx="24">
                  <c:v>43899</c:v>
                </c:pt>
                <c:pt idx="25">
                  <c:v>43900</c:v>
                </c:pt>
                <c:pt idx="26">
                  <c:v>43901</c:v>
                </c:pt>
                <c:pt idx="27">
                  <c:v>43902</c:v>
                </c:pt>
                <c:pt idx="28">
                  <c:v>43903</c:v>
                </c:pt>
                <c:pt idx="29">
                  <c:v>43906</c:v>
                </c:pt>
                <c:pt idx="30">
                  <c:v>43907</c:v>
                </c:pt>
                <c:pt idx="31">
                  <c:v>43908</c:v>
                </c:pt>
                <c:pt idx="32">
                  <c:v>43909</c:v>
                </c:pt>
                <c:pt idx="33">
                  <c:v>43910</c:v>
                </c:pt>
                <c:pt idx="34">
                  <c:v>43913</c:v>
                </c:pt>
                <c:pt idx="35">
                  <c:v>43914</c:v>
                </c:pt>
                <c:pt idx="36">
                  <c:v>43915</c:v>
                </c:pt>
                <c:pt idx="37">
                  <c:v>43916</c:v>
                </c:pt>
                <c:pt idx="38">
                  <c:v>43917</c:v>
                </c:pt>
                <c:pt idx="39">
                  <c:v>43920</c:v>
                </c:pt>
                <c:pt idx="40">
                  <c:v>43921</c:v>
                </c:pt>
                <c:pt idx="41">
                  <c:v>43922</c:v>
                </c:pt>
                <c:pt idx="42">
                  <c:v>43923</c:v>
                </c:pt>
                <c:pt idx="43">
                  <c:v>43924</c:v>
                </c:pt>
                <c:pt idx="44">
                  <c:v>43927</c:v>
                </c:pt>
                <c:pt idx="45">
                  <c:v>43928</c:v>
                </c:pt>
                <c:pt idx="46">
                  <c:v>43929</c:v>
                </c:pt>
                <c:pt idx="47">
                  <c:v>43930</c:v>
                </c:pt>
                <c:pt idx="48">
                  <c:v>43931</c:v>
                </c:pt>
                <c:pt idx="49">
                  <c:v>43934</c:v>
                </c:pt>
                <c:pt idx="50">
                  <c:v>43935</c:v>
                </c:pt>
                <c:pt idx="51">
                  <c:v>43936</c:v>
                </c:pt>
                <c:pt idx="52">
                  <c:v>43937</c:v>
                </c:pt>
                <c:pt idx="53">
                  <c:v>43938</c:v>
                </c:pt>
                <c:pt idx="54">
                  <c:v>43941</c:v>
                </c:pt>
                <c:pt idx="55">
                  <c:v>43942</c:v>
                </c:pt>
                <c:pt idx="56">
                  <c:v>43943</c:v>
                </c:pt>
                <c:pt idx="57">
                  <c:v>43944</c:v>
                </c:pt>
                <c:pt idx="58">
                  <c:v>43945</c:v>
                </c:pt>
                <c:pt idx="59">
                  <c:v>43948</c:v>
                </c:pt>
                <c:pt idx="60">
                  <c:v>43949</c:v>
                </c:pt>
                <c:pt idx="61">
                  <c:v>43950</c:v>
                </c:pt>
                <c:pt idx="62">
                  <c:v>43951</c:v>
                </c:pt>
                <c:pt idx="63">
                  <c:v>43952</c:v>
                </c:pt>
                <c:pt idx="64">
                  <c:v>43955</c:v>
                </c:pt>
                <c:pt idx="65">
                  <c:v>43956</c:v>
                </c:pt>
                <c:pt idx="66">
                  <c:v>43957</c:v>
                </c:pt>
                <c:pt idx="67">
                  <c:v>43958</c:v>
                </c:pt>
                <c:pt idx="68">
                  <c:v>43959</c:v>
                </c:pt>
                <c:pt idx="69">
                  <c:v>43962</c:v>
                </c:pt>
                <c:pt idx="70">
                  <c:v>43963</c:v>
                </c:pt>
                <c:pt idx="71">
                  <c:v>43964</c:v>
                </c:pt>
                <c:pt idx="72">
                  <c:v>43965</c:v>
                </c:pt>
                <c:pt idx="73">
                  <c:v>43966</c:v>
                </c:pt>
                <c:pt idx="74">
                  <c:v>43969</c:v>
                </c:pt>
                <c:pt idx="75">
                  <c:v>43970</c:v>
                </c:pt>
                <c:pt idx="76">
                  <c:v>43971</c:v>
                </c:pt>
                <c:pt idx="77">
                  <c:v>43972</c:v>
                </c:pt>
                <c:pt idx="78">
                  <c:v>43973</c:v>
                </c:pt>
                <c:pt idx="79">
                  <c:v>43976</c:v>
                </c:pt>
                <c:pt idx="80">
                  <c:v>43977</c:v>
                </c:pt>
                <c:pt idx="81">
                  <c:v>43978</c:v>
                </c:pt>
                <c:pt idx="82">
                  <c:v>43979</c:v>
                </c:pt>
                <c:pt idx="83">
                  <c:v>43980</c:v>
                </c:pt>
                <c:pt idx="84">
                  <c:v>43983</c:v>
                </c:pt>
                <c:pt idx="85">
                  <c:v>43984</c:v>
                </c:pt>
                <c:pt idx="86">
                  <c:v>43985</c:v>
                </c:pt>
                <c:pt idx="87">
                  <c:v>43986</c:v>
                </c:pt>
                <c:pt idx="88">
                  <c:v>43987</c:v>
                </c:pt>
                <c:pt idx="89">
                  <c:v>43990</c:v>
                </c:pt>
                <c:pt idx="90">
                  <c:v>43991</c:v>
                </c:pt>
                <c:pt idx="91">
                  <c:v>43992</c:v>
                </c:pt>
                <c:pt idx="92">
                  <c:v>43993</c:v>
                </c:pt>
                <c:pt idx="93">
                  <c:v>43994</c:v>
                </c:pt>
                <c:pt idx="94">
                  <c:v>43997</c:v>
                </c:pt>
                <c:pt idx="95">
                  <c:v>43998</c:v>
                </c:pt>
                <c:pt idx="96">
                  <c:v>43999</c:v>
                </c:pt>
                <c:pt idx="97">
                  <c:v>44000</c:v>
                </c:pt>
                <c:pt idx="98">
                  <c:v>44001</c:v>
                </c:pt>
                <c:pt idx="99">
                  <c:v>44004</c:v>
                </c:pt>
                <c:pt idx="100">
                  <c:v>44005</c:v>
                </c:pt>
                <c:pt idx="101">
                  <c:v>44006</c:v>
                </c:pt>
                <c:pt idx="102">
                  <c:v>44007</c:v>
                </c:pt>
                <c:pt idx="103">
                  <c:v>44008</c:v>
                </c:pt>
                <c:pt idx="104">
                  <c:v>44011</c:v>
                </c:pt>
                <c:pt idx="105">
                  <c:v>44012</c:v>
                </c:pt>
                <c:pt idx="106">
                  <c:v>44013</c:v>
                </c:pt>
                <c:pt idx="107">
                  <c:v>44014</c:v>
                </c:pt>
                <c:pt idx="108">
                  <c:v>44015</c:v>
                </c:pt>
                <c:pt idx="109">
                  <c:v>44018</c:v>
                </c:pt>
                <c:pt idx="110">
                  <c:v>44019</c:v>
                </c:pt>
                <c:pt idx="111">
                  <c:v>44020</c:v>
                </c:pt>
                <c:pt idx="112">
                  <c:v>44021</c:v>
                </c:pt>
                <c:pt idx="113">
                  <c:v>44022</c:v>
                </c:pt>
                <c:pt idx="114">
                  <c:v>44025</c:v>
                </c:pt>
                <c:pt idx="115">
                  <c:v>44026</c:v>
                </c:pt>
                <c:pt idx="116">
                  <c:v>44027</c:v>
                </c:pt>
                <c:pt idx="117">
                  <c:v>44028</c:v>
                </c:pt>
                <c:pt idx="118">
                  <c:v>44029</c:v>
                </c:pt>
                <c:pt idx="119">
                  <c:v>44032</c:v>
                </c:pt>
                <c:pt idx="120">
                  <c:v>44033</c:v>
                </c:pt>
                <c:pt idx="121">
                  <c:v>44034</c:v>
                </c:pt>
                <c:pt idx="122">
                  <c:v>44035</c:v>
                </c:pt>
                <c:pt idx="123">
                  <c:v>44036</c:v>
                </c:pt>
                <c:pt idx="124">
                  <c:v>44039</c:v>
                </c:pt>
                <c:pt idx="125">
                  <c:v>44040</c:v>
                </c:pt>
                <c:pt idx="126">
                  <c:v>44041</c:v>
                </c:pt>
                <c:pt idx="127">
                  <c:v>44042</c:v>
                </c:pt>
                <c:pt idx="128">
                  <c:v>44043</c:v>
                </c:pt>
                <c:pt idx="129">
                  <c:v>44046</c:v>
                </c:pt>
              </c:numCache>
            </c:numRef>
          </c:cat>
          <c:val>
            <c:numRef>
              <c:f>'Final (2)'!$C$2:$C$131</c:f>
              <c:numCache>
                <c:formatCode>General</c:formatCode>
                <c:ptCount val="130"/>
                <c:pt idx="0">
                  <c:v>11850</c:v>
                </c:pt>
                <c:pt idx="1">
                  <c:v>13005</c:v>
                </c:pt>
                <c:pt idx="2">
                  <c:v>12427</c:v>
                </c:pt>
                <c:pt idx="3">
                  <c:v>12611</c:v>
                </c:pt>
                <c:pt idx="4">
                  <c:v>12382</c:v>
                </c:pt>
                <c:pt idx="5">
                  <c:v>11703</c:v>
                </c:pt>
                <c:pt idx="6">
                  <c:v>13236</c:v>
                </c:pt>
                <c:pt idx="7">
                  <c:v>13111</c:v>
                </c:pt>
                <c:pt idx="8">
                  <c:v>13048</c:v>
                </c:pt>
                <c:pt idx="9">
                  <c:v>12203</c:v>
                </c:pt>
                <c:pt idx="10">
                  <c:v>12905</c:v>
                </c:pt>
                <c:pt idx="11">
                  <c:v>13050</c:v>
                </c:pt>
                <c:pt idx="12">
                  <c:v>12713</c:v>
                </c:pt>
                <c:pt idx="13">
                  <c:v>12212</c:v>
                </c:pt>
                <c:pt idx="14">
                  <c:v>11670</c:v>
                </c:pt>
                <c:pt idx="15">
                  <c:v>12942</c:v>
                </c:pt>
                <c:pt idx="16">
                  <c:v>13061</c:v>
                </c:pt>
                <c:pt idx="17">
                  <c:v>11946</c:v>
                </c:pt>
                <c:pt idx="18">
                  <c:v>12191</c:v>
                </c:pt>
                <c:pt idx="19">
                  <c:v>11690</c:v>
                </c:pt>
                <c:pt idx="20">
                  <c:v>13349</c:v>
                </c:pt>
                <c:pt idx="21">
                  <c:v>13053</c:v>
                </c:pt>
                <c:pt idx="22">
                  <c:v>13007</c:v>
                </c:pt>
                <c:pt idx="23">
                  <c:v>12260</c:v>
                </c:pt>
                <c:pt idx="24">
                  <c:v>11370</c:v>
                </c:pt>
                <c:pt idx="25">
                  <c:v>11234</c:v>
                </c:pt>
                <c:pt idx="26">
                  <c:v>11755</c:v>
                </c:pt>
                <c:pt idx="27">
                  <c:v>10696</c:v>
                </c:pt>
                <c:pt idx="28">
                  <c:v>8768</c:v>
                </c:pt>
                <c:pt idx="29">
                  <c:v>5887</c:v>
                </c:pt>
                <c:pt idx="30">
                  <c:v>4646</c:v>
                </c:pt>
                <c:pt idx="31">
                  <c:v>4302</c:v>
                </c:pt>
                <c:pt idx="32">
                  <c:v>3587</c:v>
                </c:pt>
                <c:pt idx="33">
                  <c:v>3035</c:v>
                </c:pt>
                <c:pt idx="34">
                  <c:v>2408</c:v>
                </c:pt>
                <c:pt idx="35">
                  <c:v>2515</c:v>
                </c:pt>
                <c:pt idx="36">
                  <c:v>2490</c:v>
                </c:pt>
                <c:pt idx="37">
                  <c:v>2400</c:v>
                </c:pt>
                <c:pt idx="38">
                  <c:v>2509</c:v>
                </c:pt>
                <c:pt idx="39">
                  <c:v>2221</c:v>
                </c:pt>
                <c:pt idx="40">
                  <c:v>2365</c:v>
                </c:pt>
                <c:pt idx="41">
                  <c:v>2937</c:v>
                </c:pt>
                <c:pt idx="42">
                  <c:v>2466</c:v>
                </c:pt>
                <c:pt idx="43">
                  <c:v>3166</c:v>
                </c:pt>
                <c:pt idx="44">
                  <c:v>2358</c:v>
                </c:pt>
                <c:pt idx="45">
                  <c:v>2674</c:v>
                </c:pt>
                <c:pt idx="46">
                  <c:v>2401</c:v>
                </c:pt>
                <c:pt idx="47">
                  <c:v>2355</c:v>
                </c:pt>
                <c:pt idx="48">
                  <c:v>2592</c:v>
                </c:pt>
                <c:pt idx="49">
                  <c:v>2602</c:v>
                </c:pt>
                <c:pt idx="50">
                  <c:v>2615</c:v>
                </c:pt>
                <c:pt idx="51">
                  <c:v>2443</c:v>
                </c:pt>
                <c:pt idx="52">
                  <c:v>2506</c:v>
                </c:pt>
                <c:pt idx="53">
                  <c:v>2539</c:v>
                </c:pt>
                <c:pt idx="54">
                  <c:v>2659</c:v>
                </c:pt>
                <c:pt idx="55">
                  <c:v>3054</c:v>
                </c:pt>
                <c:pt idx="56">
                  <c:v>3107</c:v>
                </c:pt>
                <c:pt idx="57">
                  <c:v>3031</c:v>
                </c:pt>
                <c:pt idx="58">
                  <c:v>3138</c:v>
                </c:pt>
                <c:pt idx="59">
                  <c:v>2776</c:v>
                </c:pt>
                <c:pt idx="60">
                  <c:v>3317</c:v>
                </c:pt>
                <c:pt idx="61">
                  <c:v>3405</c:v>
                </c:pt>
                <c:pt idx="62">
                  <c:v>3745</c:v>
                </c:pt>
                <c:pt idx="63">
                  <c:v>3849</c:v>
                </c:pt>
                <c:pt idx="64">
                  <c:v>3806</c:v>
                </c:pt>
                <c:pt idx="65">
                  <c:v>3895</c:v>
                </c:pt>
                <c:pt idx="66">
                  <c:v>3787</c:v>
                </c:pt>
                <c:pt idx="67">
                  <c:v>3979</c:v>
                </c:pt>
                <c:pt idx="68">
                  <c:v>3916</c:v>
                </c:pt>
                <c:pt idx="69">
                  <c:v>3834</c:v>
                </c:pt>
                <c:pt idx="70">
                  <c:v>4233</c:v>
                </c:pt>
                <c:pt idx="71">
                  <c:v>4107</c:v>
                </c:pt>
                <c:pt idx="72">
                  <c:v>4218</c:v>
                </c:pt>
                <c:pt idx="73">
                  <c:v>3793</c:v>
                </c:pt>
                <c:pt idx="74">
                  <c:v>4331</c:v>
                </c:pt>
                <c:pt idx="75">
                  <c:v>4427</c:v>
                </c:pt>
                <c:pt idx="76">
                  <c:v>4547</c:v>
                </c:pt>
                <c:pt idx="77">
                  <c:v>4412</c:v>
                </c:pt>
                <c:pt idx="78">
                  <c:v>4333</c:v>
                </c:pt>
                <c:pt idx="79">
                  <c:v>2778</c:v>
                </c:pt>
                <c:pt idx="80">
                  <c:v>4269</c:v>
                </c:pt>
                <c:pt idx="81">
                  <c:v>4717</c:v>
                </c:pt>
                <c:pt idx="82">
                  <c:v>4901</c:v>
                </c:pt>
                <c:pt idx="83">
                  <c:v>4564</c:v>
                </c:pt>
                <c:pt idx="84">
                  <c:v>4179</c:v>
                </c:pt>
                <c:pt idx="85">
                  <c:v>4285</c:v>
                </c:pt>
                <c:pt idx="86">
                  <c:v>5048</c:v>
                </c:pt>
                <c:pt idx="87">
                  <c:v>5031</c:v>
                </c:pt>
                <c:pt idx="88">
                  <c:v>4803</c:v>
                </c:pt>
                <c:pt idx="89">
                  <c:v>4999</c:v>
                </c:pt>
                <c:pt idx="90">
                  <c:v>5132</c:v>
                </c:pt>
                <c:pt idx="91">
                  <c:v>5217</c:v>
                </c:pt>
                <c:pt idx="92">
                  <c:v>5383</c:v>
                </c:pt>
                <c:pt idx="93">
                  <c:v>5066</c:v>
                </c:pt>
                <c:pt idx="94">
                  <c:v>4920</c:v>
                </c:pt>
                <c:pt idx="95">
                  <c:v>5064</c:v>
                </c:pt>
                <c:pt idx="96">
                  <c:v>5590</c:v>
                </c:pt>
                <c:pt idx="97">
                  <c:v>5522</c:v>
                </c:pt>
                <c:pt idx="98">
                  <c:v>5308</c:v>
                </c:pt>
                <c:pt idx="99">
                  <c:v>5103</c:v>
                </c:pt>
                <c:pt idx="100">
                  <c:v>5310</c:v>
                </c:pt>
                <c:pt idx="101">
                  <c:v>5611</c:v>
                </c:pt>
                <c:pt idx="102">
                  <c:v>5457</c:v>
                </c:pt>
                <c:pt idx="103">
                  <c:v>5425</c:v>
                </c:pt>
                <c:pt idx="104">
                  <c:v>5282</c:v>
                </c:pt>
                <c:pt idx="105">
                  <c:v>5727</c:v>
                </c:pt>
                <c:pt idx="106">
                  <c:v>6035</c:v>
                </c:pt>
                <c:pt idx="107">
                  <c:v>5802</c:v>
                </c:pt>
                <c:pt idx="108">
                  <c:v>4714</c:v>
                </c:pt>
                <c:pt idx="109">
                  <c:v>5506</c:v>
                </c:pt>
                <c:pt idx="110">
                  <c:v>5400</c:v>
                </c:pt>
                <c:pt idx="111">
                  <c:v>5809</c:v>
                </c:pt>
                <c:pt idx="112">
                  <c:v>5688</c:v>
                </c:pt>
                <c:pt idx="113">
                  <c:v>5562</c:v>
                </c:pt>
                <c:pt idx="114">
                  <c:v>5468</c:v>
                </c:pt>
                <c:pt idx="115">
                  <c:v>5420</c:v>
                </c:pt>
                <c:pt idx="116">
                  <c:v>5845</c:v>
                </c:pt>
                <c:pt idx="117">
                  <c:v>5584</c:v>
                </c:pt>
                <c:pt idx="118">
                  <c:v>5457</c:v>
                </c:pt>
                <c:pt idx="119">
                  <c:v>4923</c:v>
                </c:pt>
                <c:pt idx="120">
                  <c:v>4939</c:v>
                </c:pt>
                <c:pt idx="121">
                  <c:v>5092</c:v>
                </c:pt>
                <c:pt idx="122">
                  <c:v>5203</c:v>
                </c:pt>
                <c:pt idx="123">
                  <c:v>4937</c:v>
                </c:pt>
                <c:pt idx="124">
                  <c:v>4971</c:v>
                </c:pt>
                <c:pt idx="125">
                  <c:v>5066</c:v>
                </c:pt>
                <c:pt idx="126">
                  <c:v>5178</c:v>
                </c:pt>
                <c:pt idx="127">
                  <c:v>5174</c:v>
                </c:pt>
                <c:pt idx="128">
                  <c:v>5086</c:v>
                </c:pt>
                <c:pt idx="129">
                  <c:v>5627</c:v>
                </c:pt>
              </c:numCache>
            </c:numRef>
          </c:val>
          <c:smooth val="0"/>
          <c:extLst>
            <c:ext xmlns:c16="http://schemas.microsoft.com/office/drawing/2014/chart" uri="{C3380CC4-5D6E-409C-BE32-E72D297353CC}">
              <c16:uniqueId val="{00000001-3DF3-41F4-93DB-C20F5FE860BB}"/>
            </c:ext>
          </c:extLst>
        </c:ser>
        <c:dLbls>
          <c:showLegendKey val="0"/>
          <c:showVal val="0"/>
          <c:showCatName val="0"/>
          <c:showSerName val="0"/>
          <c:showPercent val="0"/>
          <c:showBubbleSize val="0"/>
        </c:dLbls>
        <c:smooth val="0"/>
        <c:axId val="324995104"/>
        <c:axId val="324993136"/>
      </c:lineChart>
      <c:dateAx>
        <c:axId val="324995104"/>
        <c:scaling>
          <c:orientation val="minMax"/>
        </c:scaling>
        <c:delete val="0"/>
        <c:axPos val="b"/>
        <c:numFmt formatCode="[$-409]mmmm\ d\,\ 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4993136"/>
        <c:crosses val="autoZero"/>
        <c:auto val="1"/>
        <c:lblOffset val="100"/>
        <c:baseTimeUnit val="days"/>
      </c:dateAx>
      <c:valAx>
        <c:axId val="32499313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4995104"/>
        <c:crosses val="autoZero"/>
        <c:crossBetween val="between"/>
      </c:valAx>
      <c:spPr>
        <a:noFill/>
        <a:ln>
          <a:noFill/>
        </a:ln>
        <a:effectLst/>
      </c:spPr>
    </c:plotArea>
    <c:legend>
      <c:legendPos val="b"/>
      <c:layout>
        <c:manualLayout>
          <c:xMode val="edge"/>
          <c:yMode val="edge"/>
          <c:x val="0.77318252957824141"/>
          <c:y val="3.3442478106078317E-2"/>
          <c:w val="0.19900465231545625"/>
          <c:h val="4.9867370302116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18" tIns="45609" rIns="91218" bIns="45609" rtlCol="0"/>
          <a:lstStyle>
            <a:lvl1pPr algn="l">
              <a:defRPr sz="1200"/>
            </a:lvl1pPr>
          </a:lstStyle>
          <a:p>
            <a:endParaRPr lang="en-US" dirty="0"/>
          </a:p>
        </p:txBody>
      </p:sp>
      <p:sp>
        <p:nvSpPr>
          <p:cNvPr id="3" name="Date Placeholder 2"/>
          <p:cNvSpPr>
            <a:spLocks noGrp="1"/>
          </p:cNvSpPr>
          <p:nvPr>
            <p:ph type="dt" sz="quarter" idx="1"/>
          </p:nvPr>
        </p:nvSpPr>
        <p:spPr>
          <a:xfrm>
            <a:off x="3955954" y="1"/>
            <a:ext cx="3027466" cy="466087"/>
          </a:xfrm>
          <a:prstGeom prst="rect">
            <a:avLst/>
          </a:prstGeom>
        </p:spPr>
        <p:txBody>
          <a:bodyPr vert="horz" lIns="91218" tIns="45609" rIns="91218" bIns="45609" rtlCol="0"/>
          <a:lstStyle>
            <a:lvl1pPr algn="r">
              <a:defRPr sz="1200"/>
            </a:lvl1pPr>
          </a:lstStyle>
          <a:p>
            <a:fld id="{E1C734CE-3C3C-45AD-8F6F-1DA76D3A6CA1}" type="datetimeFigureOut">
              <a:rPr lang="en-US" smtClean="0"/>
              <a:t>8/10/2020</a:t>
            </a:fld>
            <a:endParaRPr lang="en-US" dirty="0"/>
          </a:p>
        </p:txBody>
      </p:sp>
      <p:sp>
        <p:nvSpPr>
          <p:cNvPr id="4" name="Footer Placeholder 3"/>
          <p:cNvSpPr>
            <a:spLocks noGrp="1"/>
          </p:cNvSpPr>
          <p:nvPr>
            <p:ph type="ftr" sz="quarter" idx="2"/>
          </p:nvPr>
        </p:nvSpPr>
        <p:spPr>
          <a:xfrm>
            <a:off x="1" y="8817614"/>
            <a:ext cx="3027466" cy="466087"/>
          </a:xfrm>
          <a:prstGeom prst="rect">
            <a:avLst/>
          </a:prstGeom>
        </p:spPr>
        <p:txBody>
          <a:bodyPr vert="horz" lIns="91218" tIns="45609" rIns="91218" bIns="4560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5954" y="8817614"/>
            <a:ext cx="3027466" cy="466087"/>
          </a:xfrm>
          <a:prstGeom prst="rect">
            <a:avLst/>
          </a:prstGeom>
        </p:spPr>
        <p:txBody>
          <a:bodyPr vert="horz" lIns="91218" tIns="45609" rIns="91218" bIns="45609" rtlCol="0" anchor="b"/>
          <a:lstStyle>
            <a:lvl1pPr algn="r">
              <a:defRPr sz="1200"/>
            </a:lvl1pPr>
          </a:lstStyle>
          <a:p>
            <a:fld id="{334989E1-1373-4E96-A64E-14A69DF63050}" type="slidenum">
              <a:rPr lang="en-US" smtClean="0"/>
              <a:t>‹#›</a:t>
            </a:fld>
            <a:endParaRPr lang="en-US" dirty="0"/>
          </a:p>
        </p:txBody>
      </p:sp>
    </p:spTree>
    <p:extLst>
      <p:ext uri="{BB962C8B-B14F-4D97-AF65-F5344CB8AC3E}">
        <p14:creationId xmlns:p14="http://schemas.microsoft.com/office/powerpoint/2010/main" val="340549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5797"/>
          </a:xfrm>
          <a:prstGeom prst="rect">
            <a:avLst/>
          </a:prstGeom>
        </p:spPr>
        <p:txBody>
          <a:bodyPr vert="horz" lIns="92941" tIns="46471" rIns="92941" bIns="46471" rtlCol="0"/>
          <a:lstStyle>
            <a:lvl1pPr algn="l">
              <a:defRPr sz="1200"/>
            </a:lvl1pPr>
          </a:lstStyle>
          <a:p>
            <a:endParaRPr lang="en-US" dirty="0"/>
          </a:p>
        </p:txBody>
      </p:sp>
      <p:sp>
        <p:nvSpPr>
          <p:cNvPr id="3" name="Date Placeholder 2"/>
          <p:cNvSpPr>
            <a:spLocks noGrp="1"/>
          </p:cNvSpPr>
          <p:nvPr>
            <p:ph type="dt" idx="1"/>
          </p:nvPr>
        </p:nvSpPr>
        <p:spPr>
          <a:xfrm>
            <a:off x="3956552" y="1"/>
            <a:ext cx="3026833" cy="465797"/>
          </a:xfrm>
          <a:prstGeom prst="rect">
            <a:avLst/>
          </a:prstGeom>
        </p:spPr>
        <p:txBody>
          <a:bodyPr vert="horz" lIns="92941" tIns="46471" rIns="92941" bIns="46471" rtlCol="0"/>
          <a:lstStyle>
            <a:lvl1pPr algn="r">
              <a:defRPr sz="1200"/>
            </a:lvl1pPr>
          </a:lstStyle>
          <a:p>
            <a:fld id="{5C106A97-762C-4BF0-8BFB-39B252E57946}" type="datetimeFigureOut">
              <a:rPr lang="en-US" smtClean="0"/>
              <a:t>8/10/2020</a:t>
            </a:fld>
            <a:endParaRPr lang="en-US" dirty="0"/>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41" tIns="46471" rIns="92941" bIns="46471"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41" tIns="46471" rIns="92941" bIns="4647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6"/>
            <a:ext cx="3026833" cy="465796"/>
          </a:xfrm>
          <a:prstGeom prst="rect">
            <a:avLst/>
          </a:prstGeom>
        </p:spPr>
        <p:txBody>
          <a:bodyPr vert="horz" lIns="92941" tIns="46471" rIns="92941" bIns="464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2" y="8817906"/>
            <a:ext cx="3026833" cy="465796"/>
          </a:xfrm>
          <a:prstGeom prst="rect">
            <a:avLst/>
          </a:prstGeom>
        </p:spPr>
        <p:txBody>
          <a:bodyPr vert="horz" lIns="92941" tIns="46471" rIns="92941" bIns="46471" rtlCol="0" anchor="b"/>
          <a:lstStyle>
            <a:lvl1pPr algn="r">
              <a:defRPr sz="1200"/>
            </a:lvl1pPr>
          </a:lstStyle>
          <a:p>
            <a:fld id="{541D265D-2E08-49EF-82A8-2F8A06A06588}" type="slidenum">
              <a:rPr lang="en-US" smtClean="0"/>
              <a:t>‹#›</a:t>
            </a:fld>
            <a:endParaRPr lang="en-US" dirty="0"/>
          </a:p>
        </p:txBody>
      </p:sp>
    </p:spTree>
    <p:extLst>
      <p:ext uri="{BB962C8B-B14F-4D97-AF65-F5344CB8AC3E}">
        <p14:creationId xmlns:p14="http://schemas.microsoft.com/office/powerpoint/2010/main" val="291838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r>
              <a:rPr lang="en-US" baseline="0" dirty="0" smtClean="0"/>
              <a:t> Madam Chair and Members of the CAC.  I will be providing the COVID-19 update today and I will begin with a brief update to our incident timeline.</a:t>
            </a:r>
            <a:endParaRPr lang="en-US" dirty="0"/>
          </a:p>
        </p:txBody>
      </p:sp>
      <p:sp>
        <p:nvSpPr>
          <p:cNvPr id="4" name="Slide Number Placeholder 3"/>
          <p:cNvSpPr>
            <a:spLocks noGrp="1"/>
          </p:cNvSpPr>
          <p:nvPr>
            <p:ph type="sldNum" sz="quarter" idx="10"/>
          </p:nvPr>
        </p:nvSpPr>
        <p:spPr/>
        <p:txBody>
          <a:bodyPr/>
          <a:lstStyle/>
          <a:p>
            <a:fld id="{541D265D-2E08-49EF-82A8-2F8A06A06588}" type="slidenum">
              <a:rPr lang="en-US" smtClean="0"/>
              <a:t>1</a:t>
            </a:fld>
            <a:endParaRPr lang="en-US" dirty="0"/>
          </a:p>
        </p:txBody>
      </p:sp>
    </p:spTree>
    <p:extLst>
      <p:ext uri="{BB962C8B-B14F-4D97-AF65-F5344CB8AC3E}">
        <p14:creationId xmlns:p14="http://schemas.microsoft.com/office/powerpoint/2010/main" val="1822714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July 17, the meal delivery program with the</a:t>
            </a:r>
            <a:r>
              <a:rPr lang="en-US" baseline="0" dirty="0" smtClean="0"/>
              <a:t> City of Los Angeles and the </a:t>
            </a:r>
            <a:r>
              <a:rPr lang="en-US" baseline="0" dirty="0" err="1" smtClean="0"/>
              <a:t>Khalsa</a:t>
            </a:r>
            <a:r>
              <a:rPr lang="en-US" baseline="0" dirty="0" smtClean="0"/>
              <a:t> Care Foundation ended. A total of 91,850 deliveries of meals to people with disabilities across the city were completed as part of this program.</a:t>
            </a:r>
          </a:p>
          <a:p>
            <a:endParaRPr lang="en-US" baseline="0" dirty="0" smtClean="0"/>
          </a:p>
          <a:p>
            <a:r>
              <a:rPr lang="en-US" baseline="0" dirty="0" smtClean="0"/>
              <a:t>On July 31, the delivery program with the I Did Something Good Today Foundation ended. In total, 5,054 deliveries of paper goods and groceries to people with disabilities and senior were completed as part of this program.</a:t>
            </a:r>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974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Access continues to have three active meal and grocery delivery projects operating in five of the six service regions. </a:t>
            </a:r>
          </a:p>
          <a:p>
            <a:endParaRPr lang="en-US" baseline="0" dirty="0" smtClean="0"/>
          </a:p>
          <a:p>
            <a:r>
              <a:rPr lang="en-US" baseline="0" dirty="0" smtClean="0"/>
              <a:t>As of August 10th, Access has made 228,528 total deliveries across all projects to date, including both active and demobilized projects. </a:t>
            </a:r>
          </a:p>
          <a:p>
            <a:endParaRPr lang="en-US" baseline="0" dirty="0" smtClean="0"/>
          </a:p>
          <a:p>
            <a:r>
              <a:rPr lang="en-US" baseline="0" dirty="0" smtClean="0"/>
              <a:t>The meal delivery program with the Los Angeles Department on Aging was extended through the end of August. </a:t>
            </a:r>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0982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onto the same-day service pilot program:</a:t>
            </a:r>
          </a:p>
          <a:p>
            <a:endParaRPr lang="en-US" baseline="0" dirty="0" smtClean="0"/>
          </a:p>
          <a:p>
            <a:r>
              <a:rPr lang="en-US" baseline="0" dirty="0" smtClean="0"/>
              <a:t>As of Sunday, August 9th, a total of 10,095 same-day trips have been completed since the program started. A new high of same-day trips in one day was reached on August 3</a:t>
            </a:r>
            <a:r>
              <a:rPr lang="en-US" baseline="30000" dirty="0" smtClean="0"/>
              <a:t>rd</a:t>
            </a:r>
            <a:r>
              <a:rPr lang="en-US" baseline="0" dirty="0" smtClean="0"/>
              <a:t> with a total of 211 same-day trips occurring that day. </a:t>
            </a:r>
          </a:p>
          <a:p>
            <a:endParaRPr lang="en-US" baseline="0" dirty="0" smtClean="0"/>
          </a:p>
          <a:p>
            <a:r>
              <a:rPr lang="en-US" baseline="0" dirty="0" smtClean="0"/>
              <a:t>Access has completed a total of 13 curbside pick up trips since the program was implemented on June 8. A recording with information about curbside pick up and other COVID-19 related information has been added to the info line in English and Spanish.</a:t>
            </a:r>
          </a:p>
          <a:p>
            <a:endParaRPr lang="en-US" baseline="0" dirty="0" smtClean="0"/>
          </a:p>
          <a:p>
            <a:r>
              <a:rPr lang="en-US" baseline="0" dirty="0" smtClean="0"/>
              <a:t>Access Operations has also reminded reservationists that veterinarian visits are valid destinations for same-day trip requests.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9121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 onto impacts on ridership. The graph on this slide depicts a slight upward trend in booked and completed trips in May and June, but ridership has plateaued in July. Trip volume continues to be at around 40% of pre-pandemic service levels (4,776 average completed trips in August / 11,637 average completed trips in March).</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50604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At the last CAC meeting we presented our service restoration factors. At this time we have not implemented any new service restoration factors. Vehicles on the street for more than five hours will continue to be disinfected twice per day.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We remain in close contact with our liaison at the Los Angeles County Department of Public Health and will reevaluate the need to implement additional service restoration factors as operational circumstances and the pandemic situation </a:t>
            </a:r>
            <a:r>
              <a:rPr lang="en-US" baseline="0" dirty="0" smtClean="0"/>
              <a:t>continue to evolve</a:t>
            </a:r>
            <a:r>
              <a:rPr lang="en-US" baseline="0" dirty="0" smtClean="0"/>
              <a:t>.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Additionally, Access submitted its reimbursement application to </a:t>
            </a:r>
            <a:r>
              <a:rPr lang="en-US" baseline="0" dirty="0" smtClean="0"/>
              <a:t>FEMA, the Federal Emergency Management Agency. </a:t>
            </a:r>
            <a:endParaRPr lang="en-US" baseline="0" dirty="0" smtClean="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18329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And with that, I’m happy to take any questions that you may have.</a:t>
            </a:r>
            <a:endParaRPr lang="en-US" dirty="0"/>
          </a:p>
        </p:txBody>
      </p:sp>
      <p:sp>
        <p:nvSpPr>
          <p:cNvPr id="4" name="Slide Number Placeholder 3"/>
          <p:cNvSpPr>
            <a:spLocks noGrp="1"/>
          </p:cNvSpPr>
          <p:nvPr>
            <p:ph type="sldNum" sz="quarter" idx="10"/>
          </p:nvPr>
        </p:nvSpPr>
        <p:spPr/>
        <p:txBody>
          <a:bodyPr/>
          <a:lstStyle/>
          <a:p>
            <a:pPr defTabSz="456042">
              <a:defRPr/>
            </a:pPr>
            <a:fld id="{A48B9244-8B93-4D02-BB88-424E11C9C772}" type="slidenum">
              <a:rPr lang="en-US">
                <a:solidFill>
                  <a:prstClr val="black"/>
                </a:solidFill>
                <a:latin typeface="Calibri" panose="020F0502020204030204"/>
              </a:rPr>
              <a:pPr defTabSz="456042">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190340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1208470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1135022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163360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6092" y="770397"/>
            <a:ext cx="7671816" cy="585216"/>
          </a:xfrm>
        </p:spPr>
        <p:txBody>
          <a:bodyPr>
            <a:noAutofit/>
          </a:bodyPr>
          <a:lstStyle>
            <a:lvl1pPr algn="l">
              <a:defRPr sz="3200" b="1">
                <a:latin typeface="Arial" panose="020B0604020202020204" pitchFamily="34" charset="0"/>
                <a:cs typeface="Arial" panose="020B0604020202020204" pitchFamily="34" charset="0"/>
              </a:defRPr>
            </a:lvl1pPr>
          </a:lstStyle>
          <a:p>
            <a:r>
              <a:rPr lang="en-US" dirty="0" smtClean="0"/>
              <a:t>Headline</a:t>
            </a:r>
            <a:endParaRPr lang="en-US" dirty="0"/>
          </a:p>
        </p:txBody>
      </p:sp>
      <p:sp>
        <p:nvSpPr>
          <p:cNvPr id="3" name="Content Placeholder 2"/>
          <p:cNvSpPr>
            <a:spLocks noGrp="1"/>
          </p:cNvSpPr>
          <p:nvPr>
            <p:ph idx="1" hasCustomPrompt="1"/>
          </p:nvPr>
        </p:nvSpPr>
        <p:spPr/>
        <p:txBody>
          <a:bodyPr/>
          <a:lstStyle>
            <a:lvl1pPr marL="342900" indent="-342900">
              <a:buClr>
                <a:srgbClr val="FAC090"/>
              </a:buClr>
              <a:buFont typeface="Calibri" panose="020F0502020204030204" pitchFamily="34" charset="0"/>
              <a:buChar char="&gt;"/>
              <a:defRPr sz="2000"/>
            </a:lvl1pPr>
            <a:lvl2pPr marL="742950" indent="-285750">
              <a:buClr>
                <a:srgbClr val="FAC090"/>
              </a:buClr>
              <a:buFont typeface="Courier New" panose="02070309020205020404" pitchFamily="49" charset="0"/>
              <a:buChar char="o"/>
              <a:defRPr sz="1800"/>
            </a:lvl2pPr>
            <a:lvl3pPr>
              <a:buClr>
                <a:srgbClr val="FAC090"/>
              </a:buCl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539938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6092" y="761241"/>
            <a:ext cx="7671816" cy="585216"/>
          </a:xfrm>
        </p:spPr>
        <p:txBody>
          <a:body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normAutofit/>
          </a:bodyPr>
          <a:lstStyle>
            <a:lvl1pPr>
              <a:defRPr sz="2000"/>
            </a:lvl1pPr>
            <a:lvl2pPr>
              <a:defRPr sz="1800"/>
            </a:lvl2pPr>
            <a:lvl3pPr>
              <a:buClr>
                <a:srgbClr val="FAC090"/>
              </a:buCl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hasCustomPrompt="1"/>
          </p:nvPr>
        </p:nvSpPr>
        <p:spPr>
          <a:xfrm>
            <a:off x="4648200" y="1600200"/>
            <a:ext cx="4038600" cy="4525963"/>
          </a:xfrm>
        </p:spPr>
        <p:txBody>
          <a:bodyPr>
            <a:normAutofit/>
          </a:bodyPr>
          <a:lstStyle>
            <a:lvl1pPr>
              <a:defRPr sz="2000"/>
            </a:lvl1pPr>
            <a:lvl2pPr>
              <a:defRPr sz="1800"/>
            </a:lvl2pPr>
            <a:lvl3pPr>
              <a:buClr>
                <a:srgbClr val="FAC090"/>
              </a:buCl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018406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092" y="761241"/>
            <a:ext cx="7671816" cy="585216"/>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457200" y="2174875"/>
            <a:ext cx="4040188" cy="3951288"/>
          </a:xfrm>
        </p:spPr>
        <p:txBody>
          <a:bodyPr>
            <a:normAutofit/>
          </a:bodyPr>
          <a:lstStyle>
            <a:lvl1pPr>
              <a:defRPr sz="2000"/>
            </a:lvl1pPr>
            <a:lvl2pPr>
              <a:defRPr sz="1800"/>
            </a:lvl2pPr>
            <a:lvl3pPr>
              <a:buClr>
                <a:srgbClr val="FAC090"/>
              </a:buCl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hasCustomPrompt="1"/>
          </p:nvPr>
        </p:nvSpPr>
        <p:spPr>
          <a:xfrm>
            <a:off x="4645025" y="2174875"/>
            <a:ext cx="4041775" cy="3951288"/>
          </a:xfrm>
        </p:spPr>
        <p:txBody>
          <a:bodyPr>
            <a:normAutofit/>
          </a:bodyPr>
          <a:lstStyle>
            <a:lvl1pPr>
              <a:defRPr sz="2000"/>
            </a:lvl1pPr>
            <a:lvl2pPr>
              <a:defRPr sz="1800"/>
            </a:lvl2pPr>
            <a:lvl3pPr>
              <a:buClr>
                <a:srgbClr val="FAC090"/>
              </a:buCl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430413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397" y="-297"/>
            <a:ext cx="9144793" cy="6858594"/>
          </a:xfrm>
          <a:prstGeom prst="rect">
            <a:avLst/>
          </a:prstGeom>
        </p:spPr>
      </p:pic>
      <p:sp>
        <p:nvSpPr>
          <p:cNvPr id="2" name="Title 1"/>
          <p:cNvSpPr>
            <a:spLocks noGrp="1"/>
          </p:cNvSpPr>
          <p:nvPr>
            <p:ph type="ctrTitle" hasCustomPrompt="1"/>
          </p:nvPr>
        </p:nvSpPr>
        <p:spPr>
          <a:xfrm>
            <a:off x="1321308" y="2130425"/>
            <a:ext cx="6501384" cy="1435608"/>
          </a:xfrm>
        </p:spPr>
        <p:txBody>
          <a:bodyPr/>
          <a:lstStyle>
            <a:lvl1pPr marL="0" marR="0" indent="0" algn="ctr" defTabSz="457200" rtl="0" eaLnBrk="1" fontAlgn="auto" latinLnBrk="0" hangingPunct="1">
              <a:lnSpc>
                <a:spcPct val="100000"/>
              </a:lnSpc>
              <a:spcBef>
                <a:spcPct val="0"/>
              </a:spcBef>
              <a:spcAft>
                <a:spcPts val="0"/>
              </a:spcAft>
              <a:buClrTx/>
              <a:buSzTx/>
              <a:buFontTx/>
              <a:buNone/>
              <a:tabLst/>
              <a:defRPr sz="3600"/>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3200" b="1" dirty="0" smtClean="0">
                <a:solidFill>
                  <a:schemeClr val="accent3">
                    <a:lumMod val="75000"/>
                  </a:schemeClr>
                </a:solidFill>
                <a:latin typeface="Arial"/>
                <a:cs typeface="Arial"/>
              </a:rPr>
              <a:t>Headline</a:t>
            </a:r>
            <a:br>
              <a:rPr lang="en-US" sz="3200" b="1" dirty="0" smtClean="0">
                <a:solidFill>
                  <a:schemeClr val="accent3">
                    <a:lumMod val="75000"/>
                  </a:schemeClr>
                </a:solidFill>
                <a:latin typeface="Arial"/>
                <a:cs typeface="Arial"/>
              </a:rPr>
            </a:br>
            <a:endParaRPr lang="en-US" dirty="0"/>
          </a:p>
        </p:txBody>
      </p:sp>
    </p:spTree>
    <p:extLst>
      <p:ext uri="{BB962C8B-B14F-4D97-AF65-F5344CB8AC3E}">
        <p14:creationId xmlns:p14="http://schemas.microsoft.com/office/powerpoint/2010/main" val="2639315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5805626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148154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706060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516970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797826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3638746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1671513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7D10D1-220E-1749-BBB5-9A72F884BFE9}"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F2C783-385C-6F4C-8B27-98FF5F613D8B}" type="slidenum">
              <a:rPr lang="en-US" smtClean="0"/>
              <a:t>‹#›</a:t>
            </a:fld>
            <a:endParaRPr lang="en-US" dirty="0"/>
          </a:p>
        </p:txBody>
      </p:sp>
    </p:spTree>
    <p:extLst>
      <p:ext uri="{BB962C8B-B14F-4D97-AF65-F5344CB8AC3E}">
        <p14:creationId xmlns:p14="http://schemas.microsoft.com/office/powerpoint/2010/main" val="2203036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D10D1-220E-1749-BBB5-9A72F884BFE9}" type="datetimeFigureOut">
              <a:rPr lang="en-US" smtClean="0"/>
              <a:t>8/10/2020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2C783-385C-6F4C-8B27-98FF5F613D8B}" type="slidenum">
              <a:rPr lang="en-US" smtClean="0"/>
              <a:t>‹#›</a:t>
            </a:fld>
            <a:endParaRPr lang="en-US" dirty="0"/>
          </a:p>
        </p:txBody>
      </p:sp>
    </p:spTree>
    <p:extLst>
      <p:ext uri="{BB962C8B-B14F-4D97-AF65-F5344CB8AC3E}">
        <p14:creationId xmlns:p14="http://schemas.microsoft.com/office/powerpoint/2010/main" val="111832079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6092" y="761241"/>
            <a:ext cx="7671816" cy="585216"/>
          </a:xfrm>
          <a:prstGeom prst="rect">
            <a:avLst/>
          </a:prstGeom>
        </p:spPr>
        <p:txBody>
          <a:bodyPr vert="horz" lIns="91440" tIns="45720" rIns="91440" bIns="45720" rtlCol="0" anchor="ctr">
            <a:normAutofit/>
          </a:bodyPr>
          <a:lstStyle/>
          <a:p>
            <a:r>
              <a:rPr lang="en-US" dirty="0" smtClean="0"/>
              <a:t>Headline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2670271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4572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Clr>
          <a:srgbClr val="FAC090"/>
        </a:buClr>
        <a:buFont typeface="Arial" panose="020B0604020202020204" pitchFamily="34" charset="0"/>
        <a:buChar char="&gt;"/>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Clr>
          <a:srgbClr val="FAC090"/>
        </a:buClr>
        <a:buFont typeface="Courier New" panose="02070309020205020404" pitchFamily="49" charset="0"/>
        <a:buChar char="o"/>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 y="2951947"/>
            <a:ext cx="9143999" cy="1384995"/>
          </a:xfrm>
          <a:prstGeom prst="rect">
            <a:avLst/>
          </a:prstGeom>
          <a:noFill/>
        </p:spPr>
        <p:txBody>
          <a:bodyPr wrap="square" rtlCol="0">
            <a:spAutoFit/>
          </a:bodyPr>
          <a:lstStyle/>
          <a:p>
            <a:pPr algn="ctr"/>
            <a:r>
              <a:rPr lang="en-US" sz="2800" b="1" dirty="0" smtClean="0">
                <a:latin typeface="AvenirNext LT Pro Regular" panose="020B0503020202020204" pitchFamily="34" charset="0"/>
              </a:rPr>
              <a:t>CAC Meeting</a:t>
            </a:r>
          </a:p>
          <a:p>
            <a:pPr algn="ctr"/>
            <a:r>
              <a:rPr lang="en-US" sz="2800" b="1" dirty="0" smtClean="0">
                <a:latin typeface="AvenirNext LT Pro Regular" panose="020B0503020202020204" pitchFamily="34" charset="0"/>
              </a:rPr>
              <a:t>August 11, 2020 </a:t>
            </a:r>
            <a:endParaRPr lang="en-US" sz="2800" b="1" dirty="0">
              <a:latin typeface="AvenirNext LT Pro Regular" panose="020B0503020202020204" pitchFamily="34" charset="0"/>
            </a:endParaRPr>
          </a:p>
          <a:p>
            <a:pPr algn="ctr"/>
            <a:r>
              <a:rPr lang="en-US" sz="2800" b="1" dirty="0" smtClean="0">
                <a:latin typeface="AvenirNext LT Pro Regular" panose="020B0503020202020204" pitchFamily="34" charset="0"/>
              </a:rPr>
              <a:t>COVID-19 Update</a:t>
            </a:r>
            <a:endParaRPr lang="en-US" sz="2800" b="1" dirty="0">
              <a:latin typeface="AvenirNext LT Pro Regular" panose="020B0503020202020204" pitchFamily="34" charset="0"/>
            </a:endParaRPr>
          </a:p>
        </p:txBody>
      </p:sp>
    </p:spTree>
    <p:extLst>
      <p:ext uri="{BB962C8B-B14F-4D97-AF65-F5344CB8AC3E}">
        <p14:creationId xmlns:p14="http://schemas.microsoft.com/office/powerpoint/2010/main" val="206950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smtClean="0">
                <a:latin typeface="AvenirNext LT Pro Regular" panose="020B0503020202020204" pitchFamily="34" charset="0"/>
              </a:rPr>
              <a:t>Incident Timeline Updates</a:t>
            </a:r>
            <a:endParaRPr lang="en-US" dirty="0">
              <a:latin typeface="AvenirNext LT Pro Regular" panose="020B0503020202020204" pitchFamily="34" charset="0"/>
            </a:endParaRPr>
          </a:p>
        </p:txBody>
      </p:sp>
      <p:sp>
        <p:nvSpPr>
          <p:cNvPr id="6" name="Content Placeholder 5"/>
          <p:cNvSpPr>
            <a:spLocks noGrp="1"/>
          </p:cNvSpPr>
          <p:nvPr>
            <p:ph idx="1"/>
          </p:nvPr>
        </p:nvSpPr>
        <p:spPr>
          <a:xfrm>
            <a:off x="217053" y="1156830"/>
            <a:ext cx="8686801" cy="4525963"/>
          </a:xfrm>
        </p:spPr>
        <p:txBody>
          <a:bodyPr>
            <a:normAutofit/>
          </a:bodyPr>
          <a:lstStyle/>
          <a:p>
            <a:pPr>
              <a:spcAft>
                <a:spcPts val="800"/>
              </a:spcAft>
              <a:buFont typeface="Arial" panose="020B0604020202020204" pitchFamily="34" charset="0"/>
              <a:buChar char="•"/>
            </a:pPr>
            <a:r>
              <a:rPr lang="en-US" sz="2400" dirty="0" smtClean="0">
                <a:latin typeface="AvenirNext LT Pro Regular" panose="020B0503020202020204" pitchFamily="34" charset="0"/>
              </a:rPr>
              <a:t>July 17 – Last day of meal delivery program with City of Los Angeles Department on Disability and Khalsa Care Foundation.</a:t>
            </a:r>
          </a:p>
          <a:p>
            <a:pPr>
              <a:spcAft>
                <a:spcPts val="800"/>
              </a:spcAft>
              <a:buFont typeface="Arial" panose="020B0604020202020204" pitchFamily="34" charset="0"/>
              <a:buChar char="•"/>
            </a:pPr>
            <a:r>
              <a:rPr lang="en-US" sz="2400" dirty="0" smtClean="0">
                <a:latin typeface="AvenirNext LT Pro Regular" panose="020B0503020202020204" pitchFamily="34" charset="0"/>
              </a:rPr>
              <a:t>July 31 – Last of delivery program with I Did Something Good Today Foundation.</a:t>
            </a:r>
          </a:p>
          <a:p>
            <a:pPr>
              <a:spcAft>
                <a:spcPts val="800"/>
              </a:spcAft>
              <a:buFont typeface="Arial" panose="020B0604020202020204" pitchFamily="34" charset="0"/>
              <a:buChar char="•"/>
            </a:pPr>
            <a:endParaRPr lang="en-US" sz="2400" dirty="0" smtClean="0">
              <a:latin typeface="AvenirNext LT Pro Regular" panose="020B0503020202020204" pitchFamily="34" charset="0"/>
            </a:endParaRPr>
          </a:p>
          <a:p>
            <a:pPr marL="0" indent="0">
              <a:buNone/>
            </a:pPr>
            <a:endParaRPr lang="en-US" sz="2400" dirty="0" smtClean="0">
              <a:latin typeface="AvenirNext LT Pro Regular" panose="020B0503020202020204" pitchFamily="34" charset="0"/>
            </a:endParaRPr>
          </a:p>
          <a:p>
            <a:pPr>
              <a:buFont typeface="Arial" panose="020B0604020202020204" pitchFamily="34" charset="0"/>
              <a:buChar char="•"/>
            </a:pPr>
            <a:endParaRPr lang="en-US" sz="2400" dirty="0">
              <a:latin typeface="AvenirNext LT Pro Regular" panose="020B0503020202020204" pitchFamily="34" charset="0"/>
            </a:endParaRPr>
          </a:p>
          <a:p>
            <a:pPr>
              <a:buFont typeface="Arial" panose="020B0604020202020204" pitchFamily="34" charset="0"/>
              <a:buChar char="•"/>
            </a:pPr>
            <a:endParaRPr lang="en-US" sz="2400" dirty="0" smtClean="0"/>
          </a:p>
          <a:p>
            <a:endParaRPr lang="en-US" dirty="0"/>
          </a:p>
          <a:p>
            <a:endParaRPr lang="en-US" dirty="0"/>
          </a:p>
          <a:p>
            <a:endParaRPr lang="en-US" dirty="0"/>
          </a:p>
          <a:p>
            <a:pPr marL="0" indent="0">
              <a:buNone/>
            </a:pPr>
            <a:endParaRPr lang="en-US" dirty="0" smtClean="0"/>
          </a:p>
        </p:txBody>
      </p:sp>
    </p:spTree>
    <p:extLst>
      <p:ext uri="{BB962C8B-B14F-4D97-AF65-F5344CB8AC3E}">
        <p14:creationId xmlns:p14="http://schemas.microsoft.com/office/powerpoint/2010/main" val="1805551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smtClean="0">
                <a:latin typeface="AvenirNext LT Pro Regular" panose="020B0503020202020204" pitchFamily="34" charset="0"/>
              </a:rPr>
              <a:t>Delivery Operations</a:t>
            </a:r>
            <a:endParaRPr lang="en-US" dirty="0">
              <a:latin typeface="AvenirNext LT Pro Regular" panose="020B0503020202020204" pitchFamily="34" charset="0"/>
            </a:endParaRPr>
          </a:p>
        </p:txBody>
      </p:sp>
      <p:sp>
        <p:nvSpPr>
          <p:cNvPr id="7" name="TextBox 6"/>
          <p:cNvSpPr txBox="1"/>
          <p:nvPr/>
        </p:nvSpPr>
        <p:spPr>
          <a:xfrm>
            <a:off x="457200" y="1544064"/>
            <a:ext cx="8337348" cy="2775119"/>
          </a:xfrm>
          <a:prstGeom prst="rect">
            <a:avLst/>
          </a:prstGeom>
          <a:noFill/>
        </p:spPr>
        <p:txBody>
          <a:bodyPr wrap="square" rtlCol="0">
            <a:spAutoFit/>
          </a:bodyPr>
          <a:lstStyle/>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Access has three current meal and grocery delivery projects active in five service regions</a:t>
            </a:r>
          </a:p>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As of Monday, </a:t>
            </a:r>
            <a:r>
              <a:rPr lang="en-US" sz="2300" dirty="0">
                <a:latin typeface="AvenirNext LT Pro Regular" panose="020B0503020202020204" pitchFamily="34" charset="0"/>
              </a:rPr>
              <a:t>August </a:t>
            </a:r>
            <a:r>
              <a:rPr lang="en-US" sz="2300" dirty="0" smtClean="0">
                <a:latin typeface="AvenirNext LT Pro Regular" panose="020B0503020202020204" pitchFamily="34" charset="0"/>
              </a:rPr>
              <a:t>10</a:t>
            </a:r>
            <a:r>
              <a:rPr lang="en-US" sz="2300" baseline="30000" dirty="0" smtClean="0">
                <a:latin typeface="AvenirNext LT Pro Regular" panose="020B0503020202020204" pitchFamily="34" charset="0"/>
              </a:rPr>
              <a:t>th</a:t>
            </a:r>
            <a:r>
              <a:rPr lang="en-US" sz="2300" dirty="0" smtClean="0">
                <a:latin typeface="AvenirNext LT Pro Regular" panose="020B0503020202020204" pitchFamily="34" charset="0"/>
              </a:rPr>
              <a:t>, Access has made</a:t>
            </a:r>
            <a:r>
              <a:rPr lang="en-US" sz="2300" dirty="0">
                <a:latin typeface="AvenirNext LT Pro Regular" panose="020B0503020202020204" pitchFamily="34" charset="0"/>
              </a:rPr>
              <a:t> </a:t>
            </a:r>
            <a:r>
              <a:rPr lang="en-US" sz="2300" dirty="0" smtClean="0">
                <a:latin typeface="AvenirNext LT Pro Regular" panose="020B0503020202020204" pitchFamily="34" charset="0"/>
              </a:rPr>
              <a:t>228,528 total deliveries to date across all active and demobilized projects.</a:t>
            </a:r>
          </a:p>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Meal delivery program with the Los Angeles Department on Aging has been extended through August 2020.</a:t>
            </a:r>
          </a:p>
        </p:txBody>
      </p:sp>
    </p:spTree>
    <p:extLst>
      <p:ext uri="{BB962C8B-B14F-4D97-AF65-F5344CB8AC3E}">
        <p14:creationId xmlns:p14="http://schemas.microsoft.com/office/powerpoint/2010/main" val="2700187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smtClean="0">
                <a:latin typeface="AvenirNext LT Pro Regular" panose="020B0503020202020204" pitchFamily="34" charset="0"/>
              </a:rPr>
              <a:t>Same Day Service Update</a:t>
            </a:r>
            <a:endParaRPr lang="en-US" dirty="0">
              <a:latin typeface="AvenirNext LT Pro Regular" panose="020B0503020202020204" pitchFamily="34" charset="0"/>
            </a:endParaRPr>
          </a:p>
        </p:txBody>
      </p:sp>
      <p:sp>
        <p:nvSpPr>
          <p:cNvPr id="7" name="TextBox 6"/>
          <p:cNvSpPr txBox="1"/>
          <p:nvPr/>
        </p:nvSpPr>
        <p:spPr>
          <a:xfrm>
            <a:off x="523908" y="1544064"/>
            <a:ext cx="7538400" cy="3939540"/>
          </a:xfrm>
          <a:prstGeom prst="rect">
            <a:avLst/>
          </a:prstGeom>
          <a:noFill/>
        </p:spPr>
        <p:txBody>
          <a:bodyPr wrap="square" rtlCol="0">
            <a:spAutoFit/>
          </a:bodyPr>
          <a:lstStyle/>
          <a:p>
            <a:pPr marL="342900" indent="-342900">
              <a:spcAft>
                <a:spcPts val="800"/>
              </a:spcAft>
              <a:buFont typeface="Arial" panose="020B0604020202020204" pitchFamily="34" charset="0"/>
              <a:buChar char="•"/>
            </a:pPr>
            <a:r>
              <a:rPr lang="en-US" sz="2300" dirty="0">
                <a:latin typeface="AvenirNext LT Pro Regular" panose="020B0503020202020204" pitchFamily="34" charset="0"/>
              </a:rPr>
              <a:t>As of </a:t>
            </a:r>
            <a:r>
              <a:rPr lang="en-US" sz="2300" dirty="0" smtClean="0">
                <a:latin typeface="AvenirNext LT Pro Regular" panose="020B0503020202020204" pitchFamily="34" charset="0"/>
              </a:rPr>
              <a:t>Sunday, August 9</a:t>
            </a:r>
            <a:r>
              <a:rPr lang="en-US" sz="2300" baseline="30000" dirty="0" smtClean="0">
                <a:latin typeface="AvenirNext LT Pro Regular" panose="020B0503020202020204" pitchFamily="34" charset="0"/>
              </a:rPr>
              <a:t>th</a:t>
            </a:r>
            <a:r>
              <a:rPr lang="en-US" sz="2300" dirty="0" smtClean="0">
                <a:latin typeface="AvenirNext LT Pro Regular" panose="020B0503020202020204" pitchFamily="34" charset="0"/>
              </a:rPr>
              <a:t>, </a:t>
            </a:r>
            <a:r>
              <a:rPr lang="en-US" sz="2300" dirty="0">
                <a:latin typeface="AvenirNext LT Pro Regular" panose="020B0503020202020204" pitchFamily="34" charset="0"/>
              </a:rPr>
              <a:t>Access has completed </a:t>
            </a:r>
            <a:r>
              <a:rPr lang="en-US" sz="2300" dirty="0" smtClean="0">
                <a:latin typeface="AvenirNext LT Pro Regular" panose="020B0503020202020204" pitchFamily="34" charset="0"/>
              </a:rPr>
              <a:t>10,095 </a:t>
            </a:r>
            <a:r>
              <a:rPr lang="en-US" sz="2300" dirty="0">
                <a:latin typeface="AvenirNext LT Pro Regular" panose="020B0503020202020204" pitchFamily="34" charset="0"/>
              </a:rPr>
              <a:t>same-day trips since the program was implemented on May 4. </a:t>
            </a:r>
            <a:endParaRPr lang="en-US" sz="2300" dirty="0" smtClean="0">
              <a:latin typeface="AvenirNext LT Pro Regular" panose="020B0503020202020204" pitchFamily="34" charset="0"/>
            </a:endParaRPr>
          </a:p>
          <a:p>
            <a:pPr marL="800100" lvl="1" indent="-342900">
              <a:spcAft>
                <a:spcPts val="800"/>
              </a:spcAft>
              <a:buFont typeface="Arial" panose="020B0604020202020204" pitchFamily="34" charset="0"/>
              <a:buChar char="•"/>
            </a:pPr>
            <a:r>
              <a:rPr lang="en-US" sz="2300" dirty="0" smtClean="0">
                <a:latin typeface="AvenirNext LT Pro Regular" panose="020B0503020202020204" pitchFamily="34" charset="0"/>
              </a:rPr>
              <a:t>The busiest day for same day trips so far is now August 3</a:t>
            </a:r>
            <a:r>
              <a:rPr lang="en-US" sz="2300" baseline="30000" dirty="0" smtClean="0">
                <a:latin typeface="AvenirNext LT Pro Regular" panose="020B0503020202020204" pitchFamily="34" charset="0"/>
              </a:rPr>
              <a:t>rd</a:t>
            </a:r>
            <a:r>
              <a:rPr lang="en-US" sz="2300" dirty="0" smtClean="0">
                <a:latin typeface="AvenirNext LT Pro Regular" panose="020B0503020202020204" pitchFamily="34" charset="0"/>
              </a:rPr>
              <a:t> with a total of 211 same day trips.</a:t>
            </a:r>
            <a:endParaRPr lang="en-US" sz="2300" dirty="0">
              <a:latin typeface="AvenirNext LT Pro Regular" panose="020B0503020202020204" pitchFamily="34" charset="0"/>
            </a:endParaRPr>
          </a:p>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As of Monday, August 10</a:t>
            </a:r>
            <a:r>
              <a:rPr lang="en-US" sz="2300" baseline="30000" dirty="0" smtClean="0">
                <a:latin typeface="AvenirNext LT Pro Regular" panose="020B0503020202020204" pitchFamily="34" charset="0"/>
              </a:rPr>
              <a:t>th</a:t>
            </a:r>
            <a:r>
              <a:rPr lang="en-US" sz="2300" dirty="0" smtClean="0">
                <a:latin typeface="AvenirNext LT Pro Regular" panose="020B0503020202020204" pitchFamily="34" charset="0"/>
              </a:rPr>
              <a:t>, Access has completed 13 total curbside pick up trips since the program was implemented on June 8.</a:t>
            </a:r>
          </a:p>
          <a:p>
            <a:pPr marL="285750" indent="-285750">
              <a:spcAft>
                <a:spcPts val="800"/>
              </a:spcAft>
              <a:buFont typeface="Arial" panose="020B0604020202020204" pitchFamily="34" charset="0"/>
              <a:buChar char="•"/>
            </a:pPr>
            <a:r>
              <a:rPr lang="en-US" sz="2300" dirty="0" smtClean="0">
                <a:latin typeface="AvenirNext LT Pro Regular" panose="020B0503020202020204" pitchFamily="34" charset="0"/>
              </a:rPr>
              <a:t>Reservationists were reminded that veterinarian visits are valid same-day trips. </a:t>
            </a:r>
          </a:p>
        </p:txBody>
      </p:sp>
    </p:spTree>
    <p:extLst>
      <p:ext uri="{BB962C8B-B14F-4D97-AF65-F5344CB8AC3E}">
        <p14:creationId xmlns:p14="http://schemas.microsoft.com/office/powerpoint/2010/main" val="1614718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9"/>
            <a:ext cx="7671816" cy="585216"/>
          </a:xfrm>
        </p:spPr>
        <p:txBody>
          <a:bodyPr/>
          <a:lstStyle/>
          <a:p>
            <a:r>
              <a:rPr lang="en-US" dirty="0">
                <a:latin typeface="AvenirNext LT Pro Regular" panose="020B0503020202020204" pitchFamily="34" charset="0"/>
              </a:rPr>
              <a:t>Impacts </a:t>
            </a:r>
            <a:r>
              <a:rPr lang="en-US" dirty="0" smtClean="0">
                <a:latin typeface="AvenirNext LT Pro Regular" panose="020B0503020202020204" pitchFamily="34" charset="0"/>
              </a:rPr>
              <a:t>on </a:t>
            </a:r>
            <a:r>
              <a:rPr lang="en-US" dirty="0">
                <a:latin typeface="AvenirNext LT Pro Regular" panose="020B0503020202020204" pitchFamily="34" charset="0"/>
              </a:rPr>
              <a:t>Ridership</a:t>
            </a:r>
          </a:p>
        </p:txBody>
      </p:sp>
      <p:sp>
        <p:nvSpPr>
          <p:cNvPr id="6" name="Content Placeholder 5"/>
          <p:cNvSpPr>
            <a:spLocks noGrp="1"/>
          </p:cNvSpPr>
          <p:nvPr>
            <p:ph idx="1"/>
          </p:nvPr>
        </p:nvSpPr>
        <p:spPr>
          <a:xfrm>
            <a:off x="277090" y="1708727"/>
            <a:ext cx="8654473" cy="3812309"/>
          </a:xfrm>
        </p:spPr>
        <p:txBody>
          <a:bodyPr>
            <a:normAutofit/>
          </a:bodyPr>
          <a:lstStyle/>
          <a:p>
            <a:pPr>
              <a:buFont typeface="Arial" panose="020B0604020202020204" pitchFamily="34" charset="0"/>
              <a:buChar char="•"/>
            </a:pPr>
            <a:endParaRPr lang="en-US" dirty="0"/>
          </a:p>
          <a:p>
            <a:endParaRPr lang="en-US" dirty="0"/>
          </a:p>
          <a:p>
            <a:pPr marL="0" indent="0">
              <a:buNone/>
            </a:pPr>
            <a:endParaRPr lang="en-US" dirty="0" smtClean="0"/>
          </a:p>
        </p:txBody>
      </p:sp>
      <p:graphicFrame>
        <p:nvGraphicFramePr>
          <p:cNvPr id="9" name="Chart 8"/>
          <p:cNvGraphicFramePr>
            <a:graphicFrameLocks/>
          </p:cNvGraphicFramePr>
          <p:nvPr>
            <p:extLst>
              <p:ext uri="{D42A27DB-BD31-4B8C-83A1-F6EECF244321}">
                <p14:modId xmlns:p14="http://schemas.microsoft.com/office/powerpoint/2010/main" val="2657947047"/>
              </p:ext>
            </p:extLst>
          </p:nvPr>
        </p:nvGraphicFramePr>
        <p:xfrm>
          <a:off x="457200" y="1120140"/>
          <a:ext cx="8310282" cy="46177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70363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477788"/>
            <a:ext cx="7999544" cy="671091"/>
          </a:xfrm>
        </p:spPr>
        <p:txBody>
          <a:bodyPr/>
          <a:lstStyle/>
          <a:p>
            <a:r>
              <a:rPr lang="en-US" dirty="0" smtClean="0">
                <a:latin typeface="AvenirNext LT Pro Regular" panose="020B0503020202020204" pitchFamily="34" charset="0"/>
              </a:rPr>
              <a:t>Recovery/Service Restoration Updates</a:t>
            </a:r>
            <a:endParaRPr lang="en-US" dirty="0">
              <a:latin typeface="AvenirNext LT Pro Regular" panose="020B0503020202020204" pitchFamily="34" charset="0"/>
            </a:endParaRPr>
          </a:p>
        </p:txBody>
      </p:sp>
      <p:sp>
        <p:nvSpPr>
          <p:cNvPr id="6" name="Content Placeholder 5"/>
          <p:cNvSpPr>
            <a:spLocks noGrp="1"/>
          </p:cNvSpPr>
          <p:nvPr>
            <p:ph idx="1"/>
          </p:nvPr>
        </p:nvSpPr>
        <p:spPr>
          <a:xfrm>
            <a:off x="161394" y="1148880"/>
            <a:ext cx="8686801" cy="4525963"/>
          </a:xfrm>
        </p:spPr>
        <p:txBody>
          <a:bodyPr>
            <a:normAutofit/>
          </a:bodyPr>
          <a:lstStyle/>
          <a:p>
            <a:pPr>
              <a:buFont typeface="Arial" panose="020B0604020202020204" pitchFamily="34" charset="0"/>
              <a:buChar char="•"/>
            </a:pPr>
            <a:endParaRPr lang="en-US" sz="2400" dirty="0" smtClean="0">
              <a:latin typeface="AvenirNext LT Pro Regular" panose="020B0503020202020204" pitchFamily="34" charset="0"/>
            </a:endParaRPr>
          </a:p>
          <a:p>
            <a:pPr marL="0" indent="0">
              <a:buNone/>
            </a:pPr>
            <a:endParaRPr lang="en-US" dirty="0" smtClean="0"/>
          </a:p>
        </p:txBody>
      </p:sp>
      <p:sp>
        <p:nvSpPr>
          <p:cNvPr id="7" name="TextBox 6"/>
          <p:cNvSpPr txBox="1"/>
          <p:nvPr/>
        </p:nvSpPr>
        <p:spPr>
          <a:xfrm>
            <a:off x="523908" y="1544064"/>
            <a:ext cx="7538400" cy="3129062"/>
          </a:xfrm>
          <a:prstGeom prst="rect">
            <a:avLst/>
          </a:prstGeom>
          <a:noFill/>
        </p:spPr>
        <p:txBody>
          <a:bodyPr wrap="square" rtlCol="0">
            <a:spAutoFit/>
          </a:bodyPr>
          <a:lstStyle/>
          <a:p>
            <a:pPr marL="342900" indent="-342900">
              <a:spcAft>
                <a:spcPts val="800"/>
              </a:spcAft>
              <a:buFont typeface="Arial" panose="020B0604020202020204" pitchFamily="34" charset="0"/>
              <a:buChar char="•"/>
            </a:pPr>
            <a:r>
              <a:rPr lang="en-US" sz="2300" dirty="0" smtClean="0">
                <a:latin typeface="AvenirNext LT Pro Regular" panose="020B0503020202020204" pitchFamily="34" charset="0"/>
              </a:rPr>
              <a:t>No additional service restoration factors have been implemented at this time.</a:t>
            </a:r>
          </a:p>
          <a:p>
            <a:pPr marL="342900" indent="-342900">
              <a:spcAft>
                <a:spcPts val="800"/>
              </a:spcAft>
              <a:buFont typeface="Arial" panose="020B0604020202020204" pitchFamily="34" charset="0"/>
              <a:buChar char="•"/>
            </a:pPr>
            <a:r>
              <a:rPr lang="en-US" sz="2300" dirty="0" smtClean="0">
                <a:latin typeface="AvenirNext LT Pro Regular" panose="020B0503020202020204" pitchFamily="34" charset="0"/>
              </a:rPr>
              <a:t>Access continues to monitor the situation in Los Angeles County daily and remains in close communications with the Los Angeles County Department of Public Health. </a:t>
            </a:r>
          </a:p>
          <a:p>
            <a:pPr marL="342900" indent="-342900">
              <a:spcAft>
                <a:spcPts val="800"/>
              </a:spcAft>
              <a:buFont typeface="Arial" panose="020B0604020202020204" pitchFamily="34" charset="0"/>
              <a:buChar char="•"/>
            </a:pPr>
            <a:r>
              <a:rPr lang="en-US" sz="2300" dirty="0" smtClean="0">
                <a:latin typeface="AvenirNext LT Pro Regular" panose="020B0503020202020204" pitchFamily="34" charset="0"/>
              </a:rPr>
              <a:t>Access submitted its reimbursement application to FEMA.</a:t>
            </a:r>
          </a:p>
        </p:txBody>
      </p:sp>
    </p:spTree>
    <p:extLst>
      <p:ext uri="{BB962C8B-B14F-4D97-AF65-F5344CB8AC3E}">
        <p14:creationId xmlns:p14="http://schemas.microsoft.com/office/powerpoint/2010/main" val="351943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49215" y="2788978"/>
            <a:ext cx="7671816" cy="585216"/>
          </a:xfrm>
        </p:spPr>
        <p:txBody>
          <a:bodyPr/>
          <a:lstStyle/>
          <a:p>
            <a:pPr algn="ctr"/>
            <a:r>
              <a:rPr lang="en-US" sz="4800" dirty="0" smtClean="0">
                <a:latin typeface="AvenirNext LT Pro Regular" panose="020B0503020202020204" pitchFamily="34" charset="0"/>
              </a:rPr>
              <a:t>Thank you! </a:t>
            </a:r>
            <a:br>
              <a:rPr lang="en-US" sz="4800" dirty="0" smtClean="0">
                <a:latin typeface="AvenirNext LT Pro Regular" panose="020B0503020202020204" pitchFamily="34" charset="0"/>
              </a:rPr>
            </a:br>
            <a:r>
              <a:rPr lang="en-US" sz="4800" dirty="0">
                <a:latin typeface="AvenirNext LT Pro Regular" panose="020B0503020202020204" pitchFamily="34" charset="0"/>
              </a:rPr>
              <a:t/>
            </a:r>
            <a:br>
              <a:rPr lang="en-US" sz="4800" dirty="0">
                <a:latin typeface="AvenirNext LT Pro Regular" panose="020B0503020202020204" pitchFamily="34" charset="0"/>
              </a:rPr>
            </a:br>
            <a:r>
              <a:rPr lang="en-US" sz="4800" dirty="0" smtClean="0">
                <a:latin typeface="AvenirNext LT Pro Regular" panose="020B0503020202020204" pitchFamily="34" charset="0"/>
              </a:rPr>
              <a:t>Questions?</a:t>
            </a:r>
            <a:endParaRPr lang="en-US" sz="4800" dirty="0">
              <a:latin typeface="AvenirNext LT Pro Regular" panose="020B0503020202020204" pitchFamily="34" charset="0"/>
            </a:endParaRPr>
          </a:p>
        </p:txBody>
      </p:sp>
    </p:spTree>
    <p:extLst>
      <p:ext uri="{BB962C8B-B14F-4D97-AF65-F5344CB8AC3E}">
        <p14:creationId xmlns:p14="http://schemas.microsoft.com/office/powerpoint/2010/main" val="3902094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6358</TotalTime>
  <Words>724</Words>
  <Application>Microsoft Office PowerPoint</Application>
  <PresentationFormat>On-screen Show (4:3)</PresentationFormat>
  <Paragraphs>60</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AvenirNext LT Pro Regular</vt:lpstr>
      <vt:lpstr>Calibri</vt:lpstr>
      <vt:lpstr>Calibri Light</vt:lpstr>
      <vt:lpstr>Courier New</vt:lpstr>
      <vt:lpstr>2_Office Theme</vt:lpstr>
      <vt:lpstr>3_Office Theme</vt:lpstr>
      <vt:lpstr>PowerPoint Presentation</vt:lpstr>
      <vt:lpstr>Incident Timeline Updates</vt:lpstr>
      <vt:lpstr>Delivery Operations</vt:lpstr>
      <vt:lpstr>Same Day Service Update</vt:lpstr>
      <vt:lpstr>Impacts on Ridership</vt:lpstr>
      <vt:lpstr>Recovery/Service Restoration Updates</vt:lpstr>
      <vt:lpstr>Thank you!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Clark</dc:creator>
  <cp:lastModifiedBy>Matthew Topoozian</cp:lastModifiedBy>
  <cp:revision>504</cp:revision>
  <cp:lastPrinted>2020-05-11T17:52:01Z</cp:lastPrinted>
  <dcterms:created xsi:type="dcterms:W3CDTF">2017-05-10T22:41:12Z</dcterms:created>
  <dcterms:modified xsi:type="dcterms:W3CDTF">2020-08-10T18:59:37Z</dcterms:modified>
</cp:coreProperties>
</file>