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78" r:id="rId2"/>
  </p:sldMasterIdLst>
  <p:notesMasterIdLst>
    <p:notesMasterId r:id="rId13"/>
  </p:notesMasterIdLst>
  <p:handoutMasterIdLst>
    <p:handoutMasterId r:id="rId14"/>
  </p:handoutMasterIdLst>
  <p:sldIdLst>
    <p:sldId id="386" r:id="rId3"/>
    <p:sldId id="400" r:id="rId4"/>
    <p:sldId id="402" r:id="rId5"/>
    <p:sldId id="414" r:id="rId6"/>
    <p:sldId id="407" r:id="rId7"/>
    <p:sldId id="372" r:id="rId8"/>
    <p:sldId id="417" r:id="rId9"/>
    <p:sldId id="415" r:id="rId10"/>
    <p:sldId id="416" r:id="rId11"/>
    <p:sldId id="413" r:id="rId12"/>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pos="552" userDrawn="1">
          <p15:clr>
            <a:srgbClr val="A4A3A4"/>
          </p15:clr>
        </p15:guide>
        <p15:guide id="3" orient="horz" pos="840" userDrawn="1">
          <p15:clr>
            <a:srgbClr val="A4A3A4"/>
          </p15:clr>
        </p15:guide>
        <p15:guide id="4" pos="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2E91"/>
    <a:srgbClr val="442C79"/>
    <a:srgbClr val="2E29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65075" autoAdjust="0"/>
  </p:normalViewPr>
  <p:slideViewPr>
    <p:cSldViewPr snapToGrid="0" snapToObjects="1" showGuides="1">
      <p:cViewPr varScale="1">
        <p:scale>
          <a:sx n="59" d="100"/>
          <a:sy n="59" d="100"/>
        </p:scale>
        <p:origin x="1668" y="36"/>
      </p:cViewPr>
      <p:guideLst>
        <p:guide orient="horz" pos="1200"/>
        <p:guide pos="552"/>
        <p:guide orient="horz" pos="840"/>
        <p:guide pos="840"/>
      </p:guideLst>
    </p:cSldViewPr>
  </p:slideViewPr>
  <p:notesTextViewPr>
    <p:cViewPr>
      <p:scale>
        <a:sx n="100" d="100"/>
        <a:sy n="100" d="100"/>
      </p:scale>
      <p:origin x="0" y="0"/>
    </p:cViewPr>
  </p:notesTextViewPr>
  <p:sorterViewPr>
    <p:cViewPr>
      <p:scale>
        <a:sx n="100" d="100"/>
        <a:sy n="100" d="100"/>
      </p:scale>
      <p:origin x="0" y="-5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18" tIns="45609" rIns="91218" bIns="45609" rtlCol="0"/>
          <a:lstStyle>
            <a:lvl1pPr algn="l">
              <a:defRPr sz="1200"/>
            </a:lvl1pPr>
          </a:lstStyle>
          <a:p>
            <a:endParaRPr lang="en-US" dirty="0"/>
          </a:p>
        </p:txBody>
      </p:sp>
      <p:sp>
        <p:nvSpPr>
          <p:cNvPr id="3" name="Date Placeholder 2"/>
          <p:cNvSpPr>
            <a:spLocks noGrp="1"/>
          </p:cNvSpPr>
          <p:nvPr>
            <p:ph type="dt" sz="quarter" idx="1"/>
          </p:nvPr>
        </p:nvSpPr>
        <p:spPr>
          <a:xfrm>
            <a:off x="3955954" y="1"/>
            <a:ext cx="3027466" cy="466087"/>
          </a:xfrm>
          <a:prstGeom prst="rect">
            <a:avLst/>
          </a:prstGeom>
        </p:spPr>
        <p:txBody>
          <a:bodyPr vert="horz" lIns="91218" tIns="45609" rIns="91218" bIns="45609" rtlCol="0"/>
          <a:lstStyle>
            <a:lvl1pPr algn="r">
              <a:defRPr sz="1200"/>
            </a:lvl1pPr>
          </a:lstStyle>
          <a:p>
            <a:fld id="{E1C734CE-3C3C-45AD-8F6F-1DA76D3A6CA1}" type="datetimeFigureOut">
              <a:rPr lang="en-US" smtClean="0"/>
              <a:t>7/9/2020</a:t>
            </a:fld>
            <a:endParaRPr lang="en-US" dirty="0"/>
          </a:p>
        </p:txBody>
      </p:sp>
      <p:sp>
        <p:nvSpPr>
          <p:cNvPr id="4" name="Footer Placeholder 3"/>
          <p:cNvSpPr>
            <a:spLocks noGrp="1"/>
          </p:cNvSpPr>
          <p:nvPr>
            <p:ph type="ftr" sz="quarter" idx="2"/>
          </p:nvPr>
        </p:nvSpPr>
        <p:spPr>
          <a:xfrm>
            <a:off x="1" y="8817614"/>
            <a:ext cx="3027466" cy="466087"/>
          </a:xfrm>
          <a:prstGeom prst="rect">
            <a:avLst/>
          </a:prstGeom>
        </p:spPr>
        <p:txBody>
          <a:bodyPr vert="horz" lIns="91218" tIns="45609" rIns="91218" bIns="456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4" y="8817614"/>
            <a:ext cx="3027466" cy="466087"/>
          </a:xfrm>
          <a:prstGeom prst="rect">
            <a:avLst/>
          </a:prstGeom>
        </p:spPr>
        <p:txBody>
          <a:bodyPr vert="horz" lIns="91218" tIns="45609" rIns="91218" bIns="45609" rtlCol="0" anchor="b"/>
          <a:lstStyle>
            <a:lvl1pPr algn="r">
              <a:defRPr sz="1200"/>
            </a:lvl1pPr>
          </a:lstStyle>
          <a:p>
            <a:fld id="{334989E1-1373-4E96-A64E-14A69DF63050}" type="slidenum">
              <a:rPr lang="en-US" smtClean="0"/>
              <a:t>‹#›</a:t>
            </a:fld>
            <a:endParaRPr lang="en-US" dirty="0"/>
          </a:p>
        </p:txBody>
      </p:sp>
    </p:spTree>
    <p:extLst>
      <p:ext uri="{BB962C8B-B14F-4D97-AF65-F5344CB8AC3E}">
        <p14:creationId xmlns:p14="http://schemas.microsoft.com/office/powerpoint/2010/main" val="340549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41" tIns="46471" rIns="92941" bIns="46471" rtlCol="0"/>
          <a:lstStyle>
            <a:lvl1pPr algn="l">
              <a:defRPr sz="1200"/>
            </a:lvl1pPr>
          </a:lstStyle>
          <a:p>
            <a:endParaRPr lang="en-US" dirty="0"/>
          </a:p>
        </p:txBody>
      </p:sp>
      <p:sp>
        <p:nvSpPr>
          <p:cNvPr id="3" name="Date Placeholder 2"/>
          <p:cNvSpPr>
            <a:spLocks noGrp="1"/>
          </p:cNvSpPr>
          <p:nvPr>
            <p:ph type="dt" idx="1"/>
          </p:nvPr>
        </p:nvSpPr>
        <p:spPr>
          <a:xfrm>
            <a:off x="3956552" y="1"/>
            <a:ext cx="3026833" cy="465797"/>
          </a:xfrm>
          <a:prstGeom prst="rect">
            <a:avLst/>
          </a:prstGeom>
        </p:spPr>
        <p:txBody>
          <a:bodyPr vert="horz" lIns="92941" tIns="46471" rIns="92941" bIns="46471" rtlCol="0"/>
          <a:lstStyle>
            <a:lvl1pPr algn="r">
              <a:defRPr sz="1200"/>
            </a:lvl1pPr>
          </a:lstStyle>
          <a:p>
            <a:fld id="{5C106A97-762C-4BF0-8BFB-39B252E57946}" type="datetimeFigureOut">
              <a:rPr lang="en-US" smtClean="0"/>
              <a:t>7/9/2020</a:t>
            </a:fld>
            <a:endParaRPr lang="en-US"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41" tIns="46471" rIns="92941" bIns="46471"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41" tIns="46471" rIns="92941" bIns="4647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6"/>
            <a:ext cx="3026833" cy="465796"/>
          </a:xfrm>
          <a:prstGeom prst="rect">
            <a:avLst/>
          </a:prstGeom>
        </p:spPr>
        <p:txBody>
          <a:bodyPr vert="horz" lIns="92941" tIns="46471" rIns="92941" bIns="464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2" y="8817906"/>
            <a:ext cx="3026833" cy="465796"/>
          </a:xfrm>
          <a:prstGeom prst="rect">
            <a:avLst/>
          </a:prstGeom>
        </p:spPr>
        <p:txBody>
          <a:bodyPr vert="horz" lIns="92941" tIns="46471" rIns="92941" bIns="46471" rtlCol="0" anchor="b"/>
          <a:lstStyle>
            <a:lvl1pPr algn="r">
              <a:defRPr sz="1200"/>
            </a:lvl1pPr>
          </a:lstStyle>
          <a:p>
            <a:fld id="{541D265D-2E08-49EF-82A8-2F8A06A06588}" type="slidenum">
              <a:rPr lang="en-US" smtClean="0"/>
              <a:t>‹#›</a:t>
            </a:fld>
            <a:endParaRPr lang="en-US" dirty="0"/>
          </a:p>
        </p:txBody>
      </p:sp>
    </p:spTree>
    <p:extLst>
      <p:ext uri="{BB962C8B-B14F-4D97-AF65-F5344CB8AC3E}">
        <p14:creationId xmlns:p14="http://schemas.microsoft.com/office/powerpoint/2010/main" val="291838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Madam Chair and Members of the CAC.  I will be providing the COVID-19 update today and I will begin with a brief update to our incident timeline.</a:t>
            </a:r>
            <a:endParaRPr lang="en-US" dirty="0"/>
          </a:p>
        </p:txBody>
      </p:sp>
      <p:sp>
        <p:nvSpPr>
          <p:cNvPr id="4" name="Slide Number Placeholder 3"/>
          <p:cNvSpPr>
            <a:spLocks noGrp="1"/>
          </p:cNvSpPr>
          <p:nvPr>
            <p:ph type="sldNum" sz="quarter" idx="10"/>
          </p:nvPr>
        </p:nvSpPr>
        <p:spPr/>
        <p:txBody>
          <a:bodyPr/>
          <a:lstStyle/>
          <a:p>
            <a:fld id="{541D265D-2E08-49EF-82A8-2F8A06A06588}" type="slidenum">
              <a:rPr lang="en-US" smtClean="0"/>
              <a:t>1</a:t>
            </a:fld>
            <a:endParaRPr lang="en-US" dirty="0"/>
          </a:p>
        </p:txBody>
      </p:sp>
    </p:spTree>
    <p:extLst>
      <p:ext uri="{BB962C8B-B14F-4D97-AF65-F5344CB8AC3E}">
        <p14:creationId xmlns:p14="http://schemas.microsoft.com/office/powerpoint/2010/main" val="1822714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with that, I’m happy to take any questions that you may have.</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190340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July 5</a:t>
            </a:r>
            <a:r>
              <a:rPr lang="en-US" baseline="30000" dirty="0" smtClean="0"/>
              <a:t>th</a:t>
            </a:r>
            <a:r>
              <a:rPr lang="en-US" dirty="0" smtClean="0"/>
              <a:t>, Access monitored the Soledad Fire, which burned approximately 1,100 acres and resulted in the closure</a:t>
            </a:r>
            <a:r>
              <a:rPr lang="en-US" baseline="0" dirty="0" smtClean="0"/>
              <a:t> of all lanes of the SR-14 freeway connecting the Antelope Valley to LA basin. Access Operations, working with </a:t>
            </a:r>
            <a:r>
              <a:rPr lang="en-US" baseline="0" dirty="0" err="1" smtClean="0"/>
              <a:t>Keolis</a:t>
            </a:r>
            <a:r>
              <a:rPr lang="en-US" baseline="0" dirty="0" smtClean="0"/>
              <a:t>, our Antelope Valley Region contractor, re-rerouted transfer vehicles to Sierra Highway to avoid the closure. All four riders with transfer trips at the time of the incident safely completed their transfer trips with little to no impact. </a:t>
            </a:r>
          </a:p>
          <a:p>
            <a:endParaRPr lang="en-US" baseline="0" dirty="0" smtClean="0"/>
          </a:p>
          <a:p>
            <a:r>
              <a:rPr lang="en-US" baseline="0" dirty="0" smtClean="0"/>
              <a:t>On July 6</a:t>
            </a:r>
            <a:r>
              <a:rPr lang="en-US" baseline="30000" dirty="0" smtClean="0"/>
              <a:t>th</a:t>
            </a:r>
            <a:r>
              <a:rPr lang="en-US" baseline="0" dirty="0" smtClean="0"/>
              <a:t>, Access implemented our first service restoration item by allowing physically distanced shared rides on our largest cutaways </a:t>
            </a:r>
            <a:r>
              <a:rPr lang="en-US" baseline="0" dirty="0" smtClean="0"/>
              <a:t>for transfer trips to/from the Antelope Valley </a:t>
            </a:r>
            <a:r>
              <a:rPr lang="en-US" baseline="0" dirty="0" smtClean="0"/>
              <a:t>only. I will provide more details about this on an upcoming slide. </a:t>
            </a:r>
          </a:p>
          <a:p>
            <a:endParaRPr lang="en-US" baseline="0" dirty="0" smtClean="0"/>
          </a:p>
          <a:p>
            <a:r>
              <a:rPr lang="en-US" baseline="0" dirty="0" smtClean="0"/>
              <a:t>On July 17</a:t>
            </a:r>
            <a:r>
              <a:rPr lang="en-US" baseline="30000" dirty="0" smtClean="0"/>
              <a:t>th</a:t>
            </a:r>
            <a:r>
              <a:rPr lang="en-US" baseline="0" dirty="0" smtClean="0"/>
              <a:t>, the meal delivery program with LA DOD and KCF will </a:t>
            </a:r>
            <a:r>
              <a:rPr lang="en-US" baseline="0" dirty="0" smtClean="0"/>
              <a:t>come to an end</a:t>
            </a:r>
            <a:r>
              <a:rPr lang="en-US" baseline="0" dirty="0" smtClean="0"/>
              <a:t>; for several months, the program delivered roughly 3,000 meals a day </a:t>
            </a:r>
            <a:r>
              <a:rPr lang="en-US" baseline="0" dirty="0" smtClean="0"/>
              <a:t>to seniors </a:t>
            </a:r>
            <a:r>
              <a:rPr lang="en-US" baseline="0" dirty="0" smtClean="0"/>
              <a:t>and </a:t>
            </a:r>
            <a:r>
              <a:rPr lang="en-US" baseline="0" dirty="0" smtClean="0"/>
              <a:t>people with disabilities in the city.</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974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terms of delivery operations, Access has completed 193,814 through Wednesday, July 8 across our five current delivery projects. </a:t>
            </a:r>
          </a:p>
          <a:p>
            <a:endParaRPr lang="en-US" baseline="0" dirty="0" smtClean="0"/>
          </a:p>
          <a:p>
            <a:r>
              <a:rPr lang="en-US" baseline="0" dirty="0" smtClean="0"/>
              <a:t>Delivery operations continue to be ongoing with five of the six service regions engaged. </a:t>
            </a:r>
          </a:p>
          <a:p>
            <a:endParaRPr lang="en-US" baseline="0" dirty="0" smtClean="0"/>
          </a:p>
          <a:p>
            <a:r>
              <a:rPr lang="en-US" baseline="0" dirty="0" smtClean="0"/>
              <a:t>Our meal delivery program with the Los Angeles Department on </a:t>
            </a:r>
            <a:r>
              <a:rPr lang="en-US" baseline="0" dirty="0" smtClean="0"/>
              <a:t>Aging has been extended through the end of July. </a:t>
            </a:r>
          </a:p>
          <a:p>
            <a:endParaRPr lang="en-US" baseline="0" dirty="0" smtClean="0"/>
          </a:p>
          <a:p>
            <a:r>
              <a:rPr lang="en-US" baseline="0" dirty="0" smtClean="0"/>
              <a:t>And as I said, the meal delivery program with the Los Angeles Department on Disability will come to an end on July 17.</a:t>
            </a:r>
            <a:endParaRPr lang="en-US" baseline="0" dirty="0" smtClean="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0982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the</a:t>
            </a:r>
            <a:r>
              <a:rPr lang="en-US" baseline="0" dirty="0" smtClean="0"/>
              <a:t> same-day service pilot program, Access has completed 5,608 same-day trips to date as of last Wednesday, July 8. We also had our highest one day total of same day trips on July 2</a:t>
            </a:r>
            <a:r>
              <a:rPr lang="en-US" baseline="30000" dirty="0" smtClean="0"/>
              <a:t>nd</a:t>
            </a:r>
            <a:r>
              <a:rPr lang="en-US" baseline="0" dirty="0" smtClean="0"/>
              <a:t> with 160 total same day trips that day. </a:t>
            </a:r>
          </a:p>
          <a:p>
            <a:endParaRPr lang="en-US" baseline="0" dirty="0" smtClean="0"/>
          </a:p>
          <a:p>
            <a:r>
              <a:rPr lang="en-US" baseline="0" dirty="0" smtClean="0"/>
              <a:t>As of Wednesday, July 8, Access has completed 7 total curbside pick up trips since the program was implemented on June 8. </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9121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onto impacts on ridership. The graph on this slide depicts a slightly upward trend in booked and completed trips since May, however we continue to operate at a significantly lower trip volume than pre-pandemic levels.  By the end of June, ridership was about 40% of what it was prior to the pandemic.</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50604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Public health officials have learned a lot of about COVID-19 over the past few months, and while a</a:t>
            </a:r>
            <a:r>
              <a:rPr lang="en-US" baseline="0" dirty="0" smtClean="0"/>
              <a:t> lot remains unknown, we wanted to share some of what we now know about COVID-19, which is informing how we approach the safe restoration of service.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virus is now thought to spread mainly from person to person among people who are in close contact with one another and through respiratory droplets from one person that land in the mouth, nose, or eyes of another person following a cough, sneeze, or while talking or singing. COVID-19 can also be spread through people who are not showing symptoms, or asymptomatic carriers. Duration of the close contact is also thought to be a factor for transmission. </a:t>
            </a:r>
            <a:br>
              <a:rPr lang="en-US" baseline="0" dirty="0" smtClean="0"/>
            </a:br>
            <a:endParaRPr lang="en-US" baseline="0" dirty="0" smtClean="0"/>
          </a:p>
          <a:p>
            <a:pPr marL="0" indent="0">
              <a:buFont typeface="Arial" panose="020B0604020202020204" pitchFamily="34" charset="0"/>
              <a:buNone/>
            </a:pPr>
            <a:r>
              <a:rPr lang="en-US" baseline="0" dirty="0" smtClean="0"/>
              <a:t>Touching </a:t>
            </a:r>
            <a:r>
              <a:rPr lang="en-US" baseline="0" dirty="0" smtClean="0"/>
              <a:t>a surface with the virus </a:t>
            </a:r>
            <a:r>
              <a:rPr lang="en-US" baseline="0" dirty="0" smtClean="0"/>
              <a:t>is </a:t>
            </a:r>
            <a:r>
              <a:rPr lang="en-US" baseline="0" dirty="0" smtClean="0"/>
              <a:t>NOT thought to be the main way the virus spreads.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best known protection from COVID-19 is to wear a cloth face covering, which can help prevent the spread of the respiratory droplets that contain the novel coronavirus, routinely wash your hands, and practice good physical distancing whenever possible.</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421602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Recovery</a:t>
            </a:r>
            <a:r>
              <a:rPr lang="en-US" baseline="0" dirty="0" smtClean="0"/>
              <a:t> and service restoration continue to be a focus of Access. The goal of restoring service back to pre-pandemic service levels will be to balance operational circumstances and guidance from our public health partners. These factors will be implemented over time depending on operational circumstances and the pandemic </a:t>
            </a:r>
            <a:r>
              <a:rPr lang="en-US" baseline="0" dirty="0" smtClean="0"/>
              <a:t>situation in Los Angeles County. </a:t>
            </a:r>
            <a:r>
              <a:rPr lang="en-US" baseline="0" dirty="0" smtClean="0"/>
              <a:t>The general service restoration factors are</a:t>
            </a:r>
            <a:r>
              <a:rPr lang="en-US" baseline="0" dirty="0" smtClean="0"/>
              <a:t>…</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Access is looking at demobilizing mid-day vehicle disinfection within the next month. </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18329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With regard to share</a:t>
            </a:r>
            <a:r>
              <a:rPr lang="en-US" baseline="0" dirty="0" smtClean="0"/>
              <a:t> ride service, there are four service restoration factors.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first one – </a:t>
            </a:r>
            <a:r>
              <a:rPr lang="en-US" baseline="0" dirty="0" smtClean="0"/>
              <a:t>to reinstate </a:t>
            </a:r>
            <a:r>
              <a:rPr lang="en-US" baseline="0" dirty="0" smtClean="0"/>
              <a:t>limited shared rides to large vehicles </a:t>
            </a:r>
            <a:r>
              <a:rPr lang="en-US" baseline="0" dirty="0" smtClean="0"/>
              <a:t>with a two </a:t>
            </a:r>
            <a:r>
              <a:rPr lang="en-US" baseline="0" dirty="0" smtClean="0"/>
              <a:t>rider maximum on cutaways – has been implemented on a limited basis on transfer trips to/from the Antelope Valley only. These shared rides occur on our largest </a:t>
            </a:r>
            <a:r>
              <a:rPr lang="en-US" baseline="0" dirty="0" smtClean="0"/>
              <a:t>vehicles and </a:t>
            </a:r>
            <a:r>
              <a:rPr lang="en-US" baseline="0" dirty="0" smtClean="0"/>
              <a:t>have a limit of 2 riders per cutaway to adhere to six foot physical distancing measures. One PCA or guest can ride for a maximum of three persons onboard at a time. The reservationist will advise the rider that their transfer trip could be limited shared ride at the time of booking. Local service in the Antelope Valley will continue to operate with no share rides at this time.</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other share ride service restoration factors include…</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178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Lastly,</a:t>
            </a:r>
            <a:r>
              <a:rPr lang="en-US" baseline="0" dirty="0" smtClean="0"/>
              <a:t> three other recovery factors include: </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 will also add that we are already providing masks to riders who do not have one at the time of their trip or may not have access to one</a:t>
            </a:r>
            <a:r>
              <a:rPr lang="en-US" baseline="0" smtClean="0"/>
              <a:t>. </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02259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208470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135022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163360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6092" y="770397"/>
            <a:ext cx="7671816" cy="585216"/>
          </a:xfrm>
        </p:spPr>
        <p:txBody>
          <a:bodyPr>
            <a:noAutofit/>
          </a:bodyPr>
          <a:lstStyle>
            <a:lvl1pPr algn="l">
              <a:defRPr sz="3200" b="1">
                <a:latin typeface="Arial" panose="020B0604020202020204" pitchFamily="34" charset="0"/>
                <a:cs typeface="Arial" panose="020B0604020202020204" pitchFamily="34" charset="0"/>
              </a:defRPr>
            </a:lvl1pPr>
          </a:lstStyle>
          <a:p>
            <a:r>
              <a:rPr lang="en-US" dirty="0" smtClean="0"/>
              <a:t>Headline</a:t>
            </a:r>
            <a:endParaRPr lang="en-US" dirty="0"/>
          </a:p>
        </p:txBody>
      </p:sp>
      <p:sp>
        <p:nvSpPr>
          <p:cNvPr id="3" name="Content Placeholder 2"/>
          <p:cNvSpPr>
            <a:spLocks noGrp="1"/>
          </p:cNvSpPr>
          <p:nvPr>
            <p:ph idx="1" hasCustomPrompt="1"/>
          </p:nvPr>
        </p:nvSpPr>
        <p:spPr/>
        <p:txBody>
          <a:bodyPr/>
          <a:lstStyle>
            <a:lvl1pPr marL="342900" indent="-342900">
              <a:buClr>
                <a:srgbClr val="FAC090"/>
              </a:buClr>
              <a:buFont typeface="Calibri" panose="020F0502020204030204" pitchFamily="34" charset="0"/>
              <a:buChar char="&gt;"/>
              <a:defRPr sz="2000"/>
            </a:lvl1pPr>
            <a:lvl2pPr marL="742950" indent="-285750">
              <a:buClr>
                <a:srgbClr val="FAC090"/>
              </a:buClr>
              <a:buFont typeface="Courier New" panose="02070309020205020404" pitchFamily="49" charset="0"/>
              <a:buChar char="o"/>
              <a:defRPr sz="1800"/>
            </a:lvl2pPr>
            <a:lvl3pPr>
              <a:buClr>
                <a:srgbClr val="FAC090"/>
              </a:buCl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539938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6092" y="761241"/>
            <a:ext cx="7671816" cy="585216"/>
          </a:xfrm>
        </p:spPr>
        <p:txBody>
          <a:body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normAutofit/>
          </a:bodyPr>
          <a:lstStyle>
            <a:lvl1pPr>
              <a:defRPr sz="2000"/>
            </a:lvl1pPr>
            <a:lvl2pPr>
              <a:defRPr sz="1800"/>
            </a:lvl2pPr>
            <a:lvl3pPr>
              <a:buClr>
                <a:srgbClr val="FAC090"/>
              </a:buCl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48200" y="1600200"/>
            <a:ext cx="4038600" cy="4525963"/>
          </a:xfrm>
        </p:spPr>
        <p:txBody>
          <a:bodyPr>
            <a:normAutofit/>
          </a:bodyPr>
          <a:lstStyle>
            <a:lvl1pPr>
              <a:defRPr sz="2000"/>
            </a:lvl1pPr>
            <a:lvl2pPr>
              <a:defRPr sz="1800"/>
            </a:lvl2pPr>
            <a:lvl3pPr>
              <a:buClr>
                <a:srgbClr val="FAC090"/>
              </a:buCl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01840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092" y="761241"/>
            <a:ext cx="7671816" cy="585216"/>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457200" y="2174875"/>
            <a:ext cx="4040188" cy="3951288"/>
          </a:xfrm>
        </p:spPr>
        <p:txBody>
          <a:bodyPr>
            <a:normAutofit/>
          </a:bodyPr>
          <a:lstStyle>
            <a:lvl1pPr>
              <a:defRPr sz="2000"/>
            </a:lvl1pPr>
            <a:lvl2pPr>
              <a:defRPr sz="1800"/>
            </a:lvl2pPr>
            <a:lvl3pPr>
              <a:buClr>
                <a:srgbClr val="FAC090"/>
              </a:buCl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4645025" y="2174875"/>
            <a:ext cx="4041775" cy="3951288"/>
          </a:xfrm>
        </p:spPr>
        <p:txBody>
          <a:bodyPr>
            <a:normAutofit/>
          </a:bodyPr>
          <a:lstStyle>
            <a:lvl1pPr>
              <a:defRPr sz="2000"/>
            </a:lvl1pPr>
            <a:lvl2pPr>
              <a:defRPr sz="1800"/>
            </a:lvl2pPr>
            <a:lvl3pPr>
              <a:buClr>
                <a:srgbClr val="FAC090"/>
              </a:buCl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430413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397" y="-297"/>
            <a:ext cx="9144793" cy="6858594"/>
          </a:xfrm>
          <a:prstGeom prst="rect">
            <a:avLst/>
          </a:prstGeom>
        </p:spPr>
      </p:pic>
      <p:sp>
        <p:nvSpPr>
          <p:cNvPr id="2" name="Title 1"/>
          <p:cNvSpPr>
            <a:spLocks noGrp="1"/>
          </p:cNvSpPr>
          <p:nvPr>
            <p:ph type="ctrTitle" hasCustomPrompt="1"/>
          </p:nvPr>
        </p:nvSpPr>
        <p:spPr>
          <a:xfrm>
            <a:off x="1321308" y="2130425"/>
            <a:ext cx="6501384" cy="1435608"/>
          </a:xfrm>
        </p:spPr>
        <p:txBody>
          <a:bodyPr/>
          <a:lstStyle>
            <a:lvl1pPr marL="0" marR="0" indent="0" algn="ctr" defTabSz="457200" rtl="0" eaLnBrk="1" fontAlgn="auto" latinLnBrk="0" hangingPunct="1">
              <a:lnSpc>
                <a:spcPct val="100000"/>
              </a:lnSpc>
              <a:spcBef>
                <a:spcPct val="0"/>
              </a:spcBef>
              <a:spcAft>
                <a:spcPts val="0"/>
              </a:spcAft>
              <a:buClrTx/>
              <a:buSzTx/>
              <a:buFontTx/>
              <a:buNone/>
              <a:tabLst/>
              <a:defRPr sz="3600"/>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3200" b="1" dirty="0" smtClean="0">
                <a:solidFill>
                  <a:schemeClr val="accent3">
                    <a:lumMod val="75000"/>
                  </a:schemeClr>
                </a:solidFill>
                <a:latin typeface="Arial"/>
                <a:cs typeface="Arial"/>
              </a:rPr>
              <a:t>Headline</a:t>
            </a:r>
            <a:br>
              <a:rPr lang="en-US" sz="3200" b="1" dirty="0" smtClean="0">
                <a:solidFill>
                  <a:schemeClr val="accent3">
                    <a:lumMod val="75000"/>
                  </a:schemeClr>
                </a:solidFill>
                <a:latin typeface="Arial"/>
                <a:cs typeface="Arial"/>
              </a:rPr>
            </a:br>
            <a:endParaRPr lang="en-US" dirty="0"/>
          </a:p>
        </p:txBody>
      </p:sp>
    </p:spTree>
    <p:extLst>
      <p:ext uri="{BB962C8B-B14F-4D97-AF65-F5344CB8AC3E}">
        <p14:creationId xmlns:p14="http://schemas.microsoft.com/office/powerpoint/2010/main" val="2639315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580562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148154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706060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516970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797826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638746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671513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7D10D1-220E-1749-BBB5-9A72F884BFE9}" type="datetimeFigureOut">
              <a:rPr lang="en-US" smtClean="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203036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D10D1-220E-1749-BBB5-9A72F884BFE9}" type="datetimeFigureOut">
              <a:rPr lang="en-US" smtClean="0"/>
              <a:t>7/9/2020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C783-385C-6F4C-8B27-98FF5F613D8B}" type="slidenum">
              <a:rPr lang="en-US" smtClean="0"/>
              <a:t>‹#›</a:t>
            </a:fld>
            <a:endParaRPr lang="en-US" dirty="0"/>
          </a:p>
        </p:txBody>
      </p:sp>
    </p:spTree>
    <p:extLst>
      <p:ext uri="{BB962C8B-B14F-4D97-AF65-F5344CB8AC3E}">
        <p14:creationId xmlns:p14="http://schemas.microsoft.com/office/powerpoint/2010/main" val="111832079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6092" y="761241"/>
            <a:ext cx="7671816" cy="585216"/>
          </a:xfrm>
          <a:prstGeom prst="rect">
            <a:avLst/>
          </a:prstGeom>
        </p:spPr>
        <p:txBody>
          <a:bodyPr vert="horz" lIns="91440" tIns="45720" rIns="91440" bIns="45720" rtlCol="0" anchor="ctr">
            <a:normAutofit/>
          </a:bodyPr>
          <a:lstStyle/>
          <a:p>
            <a:r>
              <a:rPr lang="en-US" dirty="0" smtClean="0"/>
              <a:t>Headline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2670271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4572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Clr>
          <a:srgbClr val="FAC090"/>
        </a:buClr>
        <a:buFont typeface="Arial" panose="020B0604020202020204" pitchFamily="34" charset="0"/>
        <a:buChar char="&gt;"/>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Clr>
          <a:srgbClr val="FAC090"/>
        </a:buClr>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s://www.cdc.gov/coronavirus/2019-ncov/prevent-getting-sick/how-covid-spread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 y="2951947"/>
            <a:ext cx="9143999" cy="1384995"/>
          </a:xfrm>
          <a:prstGeom prst="rect">
            <a:avLst/>
          </a:prstGeom>
          <a:noFill/>
        </p:spPr>
        <p:txBody>
          <a:bodyPr wrap="square" rtlCol="0">
            <a:spAutoFit/>
          </a:bodyPr>
          <a:lstStyle/>
          <a:p>
            <a:pPr algn="ctr"/>
            <a:r>
              <a:rPr lang="en-US" sz="2800" b="1" dirty="0" smtClean="0">
                <a:latin typeface="AvenirNext LT Pro Regular" panose="020B0503020202020204" pitchFamily="34" charset="0"/>
              </a:rPr>
              <a:t>CAC Meeting</a:t>
            </a:r>
          </a:p>
          <a:p>
            <a:pPr algn="ctr"/>
            <a:r>
              <a:rPr lang="en-US" sz="2800" b="1" dirty="0" smtClean="0">
                <a:latin typeface="AvenirNext LT Pro Regular" panose="020B0503020202020204" pitchFamily="34" charset="0"/>
              </a:rPr>
              <a:t>July 14, 2020 </a:t>
            </a:r>
            <a:endParaRPr lang="en-US" sz="2800" b="1" dirty="0">
              <a:latin typeface="AvenirNext LT Pro Regular" panose="020B0503020202020204" pitchFamily="34" charset="0"/>
            </a:endParaRPr>
          </a:p>
          <a:p>
            <a:pPr algn="ctr"/>
            <a:r>
              <a:rPr lang="en-US" sz="2800" b="1" dirty="0" smtClean="0">
                <a:latin typeface="AvenirNext LT Pro Regular" panose="020B0503020202020204" pitchFamily="34" charset="0"/>
              </a:rPr>
              <a:t>COVID-19 Update</a:t>
            </a:r>
            <a:endParaRPr lang="en-US" sz="2800" b="1" dirty="0">
              <a:latin typeface="AvenirNext LT Pro Regular" panose="020B0503020202020204" pitchFamily="34" charset="0"/>
            </a:endParaRPr>
          </a:p>
        </p:txBody>
      </p:sp>
    </p:spTree>
    <p:extLst>
      <p:ext uri="{BB962C8B-B14F-4D97-AF65-F5344CB8AC3E}">
        <p14:creationId xmlns:p14="http://schemas.microsoft.com/office/powerpoint/2010/main" val="206950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49215" y="2788978"/>
            <a:ext cx="7671816" cy="585216"/>
          </a:xfrm>
        </p:spPr>
        <p:txBody>
          <a:bodyPr/>
          <a:lstStyle/>
          <a:p>
            <a:pPr algn="ctr"/>
            <a:r>
              <a:rPr lang="en-US" sz="4800" dirty="0" smtClean="0">
                <a:latin typeface="AvenirNext LT Pro Regular" panose="020B0503020202020204" pitchFamily="34" charset="0"/>
              </a:rPr>
              <a:t>Thank you! </a:t>
            </a:r>
            <a:br>
              <a:rPr lang="en-US" sz="4800" dirty="0" smtClean="0">
                <a:latin typeface="AvenirNext LT Pro Regular" panose="020B0503020202020204" pitchFamily="34" charset="0"/>
              </a:rPr>
            </a:br>
            <a:r>
              <a:rPr lang="en-US" sz="4800" dirty="0">
                <a:latin typeface="AvenirNext LT Pro Regular" panose="020B0503020202020204" pitchFamily="34" charset="0"/>
              </a:rPr>
              <a:t/>
            </a:r>
            <a:br>
              <a:rPr lang="en-US" sz="4800" dirty="0">
                <a:latin typeface="AvenirNext LT Pro Regular" panose="020B0503020202020204" pitchFamily="34" charset="0"/>
              </a:rPr>
            </a:br>
            <a:r>
              <a:rPr lang="en-US" sz="4800" dirty="0" smtClean="0">
                <a:latin typeface="AvenirNext LT Pro Regular" panose="020B0503020202020204" pitchFamily="34" charset="0"/>
              </a:rPr>
              <a:t>Questions?</a:t>
            </a:r>
            <a:endParaRPr lang="en-US" sz="4800" dirty="0">
              <a:latin typeface="AvenirNext LT Pro Regular" panose="020B0503020202020204" pitchFamily="34" charset="0"/>
            </a:endParaRPr>
          </a:p>
        </p:txBody>
      </p:sp>
    </p:spTree>
    <p:extLst>
      <p:ext uri="{BB962C8B-B14F-4D97-AF65-F5344CB8AC3E}">
        <p14:creationId xmlns:p14="http://schemas.microsoft.com/office/powerpoint/2010/main" val="3902094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Incident Timeline Updates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217053" y="1156830"/>
            <a:ext cx="8686801" cy="4525963"/>
          </a:xfrm>
        </p:spPr>
        <p:txBody>
          <a:bodyPr>
            <a:normAutofit/>
          </a:bodyPr>
          <a:lstStyle/>
          <a:p>
            <a:pPr>
              <a:spcAft>
                <a:spcPts val="800"/>
              </a:spcAft>
              <a:buFont typeface="Arial" panose="020B0604020202020204" pitchFamily="34" charset="0"/>
              <a:buChar char="•"/>
            </a:pPr>
            <a:r>
              <a:rPr lang="en-US" sz="2400" dirty="0" smtClean="0">
                <a:latin typeface="AvenirNext LT Pro Regular" panose="020B0503020202020204" pitchFamily="34" charset="0"/>
              </a:rPr>
              <a:t>July 5 – Access monitors the Soledad Fire and initiates a detour for transfer vehicles to Sierra Highway to avoid the closure of the SR-14 freeway.</a:t>
            </a:r>
          </a:p>
          <a:p>
            <a:pPr>
              <a:spcAft>
                <a:spcPts val="800"/>
              </a:spcAft>
              <a:buFont typeface="Arial" panose="020B0604020202020204" pitchFamily="34" charset="0"/>
              <a:buChar char="•"/>
            </a:pPr>
            <a:r>
              <a:rPr lang="en-US" sz="2400" dirty="0" smtClean="0">
                <a:latin typeface="AvenirNext LT Pro Regular" panose="020B0503020202020204" pitchFamily="34" charset="0"/>
              </a:rPr>
              <a:t>July 6 – Access implements first step of service restoration plan with limited physically distanced shared rides on transfer trips to and from the Antelope Valley.</a:t>
            </a:r>
          </a:p>
          <a:p>
            <a:pPr>
              <a:spcAft>
                <a:spcPts val="800"/>
              </a:spcAft>
              <a:buFont typeface="Arial" panose="020B0604020202020204" pitchFamily="34" charset="0"/>
              <a:buChar char="•"/>
            </a:pPr>
            <a:r>
              <a:rPr lang="en-US" sz="2400" dirty="0" smtClean="0">
                <a:latin typeface="AvenirNext LT Pro Regular" panose="020B0503020202020204" pitchFamily="34" charset="0"/>
              </a:rPr>
              <a:t>July 17 – Last day of meal delivery program with City of Los Angeles Department on Disability and Khalsa Care Foundation.</a:t>
            </a:r>
          </a:p>
          <a:p>
            <a:pPr marL="0" indent="0">
              <a:buNone/>
            </a:pPr>
            <a:endParaRPr lang="en-US" sz="2400" dirty="0" smtClean="0">
              <a:latin typeface="AvenirNext LT Pro Regular" panose="020B0503020202020204" pitchFamily="34" charset="0"/>
            </a:endParaRPr>
          </a:p>
          <a:p>
            <a:pPr>
              <a:buFont typeface="Arial" panose="020B0604020202020204" pitchFamily="34" charset="0"/>
              <a:buChar char="•"/>
            </a:pPr>
            <a:endParaRPr lang="en-US" sz="2400" dirty="0">
              <a:latin typeface="AvenirNext LT Pro Regular" panose="020B0503020202020204" pitchFamily="34" charset="0"/>
            </a:endParaRPr>
          </a:p>
          <a:p>
            <a:pPr>
              <a:buFont typeface="Arial" panose="020B0604020202020204" pitchFamily="34" charset="0"/>
              <a:buChar char="•"/>
            </a:pPr>
            <a:endParaRPr lang="en-US" sz="2400" dirty="0" smtClean="0"/>
          </a:p>
          <a:p>
            <a:endParaRPr lang="en-US" dirty="0"/>
          </a:p>
          <a:p>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1805551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Delivery Operations</a:t>
            </a:r>
            <a:endParaRPr lang="en-US" dirty="0">
              <a:latin typeface="AvenirNext LT Pro Regular" panose="020B0503020202020204" pitchFamily="34" charset="0"/>
            </a:endParaRPr>
          </a:p>
        </p:txBody>
      </p:sp>
      <p:sp>
        <p:nvSpPr>
          <p:cNvPr id="7" name="TextBox 6"/>
          <p:cNvSpPr txBox="1"/>
          <p:nvPr/>
        </p:nvSpPr>
        <p:spPr>
          <a:xfrm>
            <a:off x="457200" y="1544064"/>
            <a:ext cx="8337348" cy="2421176"/>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Access has five current meal, grocery, and paper goods delivery projects and has made</a:t>
            </a:r>
            <a:r>
              <a:rPr lang="en-US" sz="2300" dirty="0">
                <a:latin typeface="AvenirNext LT Pro Regular" panose="020B0503020202020204" pitchFamily="34" charset="0"/>
              </a:rPr>
              <a:t> </a:t>
            </a:r>
            <a:r>
              <a:rPr lang="en-US" sz="2300" dirty="0" smtClean="0">
                <a:latin typeface="AvenirNext LT Pro Regular" panose="020B0503020202020204" pitchFamily="34" charset="0"/>
              </a:rPr>
              <a:t>193,814 total deliveries through Wednesday, July 8</a:t>
            </a:r>
            <a:r>
              <a:rPr lang="en-US" sz="2300" baseline="30000" dirty="0" smtClean="0">
                <a:latin typeface="AvenirNext LT Pro Regular" panose="020B0503020202020204" pitchFamily="34" charset="0"/>
              </a:rPr>
              <a:t>th</a:t>
            </a:r>
            <a:r>
              <a:rPr lang="en-US" sz="2300" dirty="0" smtClean="0">
                <a:latin typeface="AvenirNext LT Pro Regular" panose="020B0503020202020204" pitchFamily="34" charset="0"/>
              </a:rPr>
              <a:t>. </a:t>
            </a: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Delivery operations remain ongoing in five service regions.</a:t>
            </a: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Meal delivery program with the Los Angeles Department on Aging has been extended through July 2020.</a:t>
            </a:r>
          </a:p>
        </p:txBody>
      </p:sp>
    </p:spTree>
    <p:extLst>
      <p:ext uri="{BB962C8B-B14F-4D97-AF65-F5344CB8AC3E}">
        <p14:creationId xmlns:p14="http://schemas.microsoft.com/office/powerpoint/2010/main" val="2700187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Same Day Service Update</a:t>
            </a:r>
            <a:endParaRPr lang="en-US" dirty="0">
              <a:latin typeface="AvenirNext LT Pro Regular" panose="020B0503020202020204" pitchFamily="34" charset="0"/>
            </a:endParaRPr>
          </a:p>
        </p:txBody>
      </p:sp>
      <p:sp>
        <p:nvSpPr>
          <p:cNvPr id="7" name="TextBox 6"/>
          <p:cNvSpPr txBox="1"/>
          <p:nvPr/>
        </p:nvSpPr>
        <p:spPr>
          <a:xfrm>
            <a:off x="523908" y="1544064"/>
            <a:ext cx="7538400" cy="3129062"/>
          </a:xfrm>
          <a:prstGeom prst="rect">
            <a:avLst/>
          </a:prstGeom>
          <a:noFill/>
        </p:spPr>
        <p:txBody>
          <a:bodyPr wrap="square" rtlCol="0">
            <a:spAutoFit/>
          </a:bodyPr>
          <a:lstStyle/>
          <a:p>
            <a:pPr marL="342900" indent="-342900">
              <a:spcAft>
                <a:spcPts val="800"/>
              </a:spcAft>
              <a:buFont typeface="Arial" panose="020B0604020202020204" pitchFamily="34" charset="0"/>
              <a:buChar char="•"/>
            </a:pPr>
            <a:r>
              <a:rPr lang="en-US" sz="2300" dirty="0">
                <a:latin typeface="AvenirNext LT Pro Regular" panose="020B0503020202020204" pitchFamily="34" charset="0"/>
              </a:rPr>
              <a:t>As of </a:t>
            </a:r>
            <a:r>
              <a:rPr lang="en-US" sz="2300" dirty="0" smtClean="0">
                <a:latin typeface="AvenirNext LT Pro Regular" panose="020B0503020202020204" pitchFamily="34" charset="0"/>
              </a:rPr>
              <a:t>Wednesday, July 8, </a:t>
            </a:r>
            <a:r>
              <a:rPr lang="en-US" sz="2300" dirty="0">
                <a:latin typeface="AvenirNext LT Pro Regular" panose="020B0503020202020204" pitchFamily="34" charset="0"/>
              </a:rPr>
              <a:t>Access has completed </a:t>
            </a:r>
            <a:r>
              <a:rPr lang="en-US" sz="2300" dirty="0" smtClean="0">
                <a:latin typeface="AvenirNext LT Pro Regular" panose="020B0503020202020204" pitchFamily="34" charset="0"/>
              </a:rPr>
              <a:t>5,608 </a:t>
            </a:r>
            <a:r>
              <a:rPr lang="en-US" sz="2300" dirty="0">
                <a:latin typeface="AvenirNext LT Pro Regular" panose="020B0503020202020204" pitchFamily="34" charset="0"/>
              </a:rPr>
              <a:t>same-day trips since the program was implemented on May 4. </a:t>
            </a:r>
            <a:endParaRPr lang="en-US" sz="2300" dirty="0" smtClean="0">
              <a:latin typeface="AvenirNext LT Pro Regular" panose="020B0503020202020204" pitchFamily="34" charset="0"/>
            </a:endParaRPr>
          </a:p>
          <a:p>
            <a:pPr marL="800100" lvl="1" indent="-342900">
              <a:spcAft>
                <a:spcPts val="800"/>
              </a:spcAft>
              <a:buFont typeface="Arial" panose="020B0604020202020204" pitchFamily="34" charset="0"/>
              <a:buChar char="•"/>
            </a:pPr>
            <a:r>
              <a:rPr lang="en-US" sz="2300" dirty="0" smtClean="0">
                <a:latin typeface="AvenirNext LT Pro Regular" panose="020B0503020202020204" pitchFamily="34" charset="0"/>
              </a:rPr>
              <a:t>The busiest day for same day trips occurred on July 2 with 160 total trips.</a:t>
            </a:r>
            <a:endParaRPr lang="en-US" sz="2300" dirty="0">
              <a:latin typeface="AvenirNext LT Pro Regular" panose="020B0503020202020204" pitchFamily="34" charset="0"/>
            </a:endParaRP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As of Wednesday, July 8, Access has completed 7 total curbside pick up trips since the program was implemented on June 8.</a:t>
            </a:r>
          </a:p>
        </p:txBody>
      </p:sp>
    </p:spTree>
    <p:extLst>
      <p:ext uri="{BB962C8B-B14F-4D97-AF65-F5344CB8AC3E}">
        <p14:creationId xmlns:p14="http://schemas.microsoft.com/office/powerpoint/2010/main" val="1614718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a:latin typeface="AvenirNext LT Pro Regular" panose="020B0503020202020204" pitchFamily="34" charset="0"/>
              </a:rPr>
              <a:t>Impacts </a:t>
            </a:r>
            <a:r>
              <a:rPr lang="en-US" dirty="0" smtClean="0">
                <a:latin typeface="AvenirNext LT Pro Regular" panose="020B0503020202020204" pitchFamily="34" charset="0"/>
              </a:rPr>
              <a:t>on </a:t>
            </a:r>
            <a:r>
              <a:rPr lang="en-US" dirty="0">
                <a:latin typeface="AvenirNext LT Pro Regular" panose="020B0503020202020204" pitchFamily="34" charset="0"/>
              </a:rPr>
              <a:t>Ridership</a:t>
            </a:r>
          </a:p>
        </p:txBody>
      </p:sp>
      <p:sp>
        <p:nvSpPr>
          <p:cNvPr id="6" name="Content Placeholder 5"/>
          <p:cNvSpPr>
            <a:spLocks noGrp="1"/>
          </p:cNvSpPr>
          <p:nvPr>
            <p:ph idx="1"/>
          </p:nvPr>
        </p:nvSpPr>
        <p:spPr>
          <a:xfrm>
            <a:off x="277090" y="1708727"/>
            <a:ext cx="8654473" cy="3812309"/>
          </a:xfrm>
        </p:spPr>
        <p:txBody>
          <a:bodyPr>
            <a:normAutofit/>
          </a:bodyPr>
          <a:lstStyle/>
          <a:p>
            <a:pPr>
              <a:buFont typeface="Arial" panose="020B0604020202020204" pitchFamily="34" charset="0"/>
              <a:buChar char="•"/>
            </a:pPr>
            <a:endParaRPr lang="en-US" dirty="0"/>
          </a:p>
          <a:p>
            <a:endParaRPr lang="en-US" dirty="0"/>
          </a:p>
          <a:p>
            <a:pPr marL="0" indent="0">
              <a:buNone/>
            </a:pPr>
            <a:endParaRPr lang="en-US" dirty="0" smtClean="0"/>
          </a:p>
        </p:txBody>
      </p:sp>
      <p:pic>
        <p:nvPicPr>
          <p:cNvPr id="8" name="Picture 7"/>
          <p:cNvPicPr>
            <a:picLocks noChangeAspect="1"/>
          </p:cNvPicPr>
          <p:nvPr/>
        </p:nvPicPr>
        <p:blipFill>
          <a:blip r:embed="rId4"/>
          <a:stretch>
            <a:fillRect/>
          </a:stretch>
        </p:blipFill>
        <p:spPr>
          <a:xfrm>
            <a:off x="238125" y="1133474"/>
            <a:ext cx="8131256" cy="4306885"/>
          </a:xfrm>
          <a:prstGeom prst="rect">
            <a:avLst/>
          </a:prstGeom>
        </p:spPr>
      </p:pic>
    </p:spTree>
    <p:extLst>
      <p:ext uri="{BB962C8B-B14F-4D97-AF65-F5344CB8AC3E}">
        <p14:creationId xmlns:p14="http://schemas.microsoft.com/office/powerpoint/2010/main" val="1670363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8"/>
            <a:ext cx="7999544" cy="671091"/>
          </a:xfrm>
        </p:spPr>
        <p:txBody>
          <a:bodyPr/>
          <a:lstStyle/>
          <a:p>
            <a:r>
              <a:rPr lang="en-US" dirty="0" smtClean="0">
                <a:latin typeface="AvenirNext LT Pro Regular" panose="020B0503020202020204" pitchFamily="34" charset="0"/>
              </a:rPr>
              <a:t>What We Now Know about COVID-19</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161394" y="1148880"/>
            <a:ext cx="8686801" cy="4525963"/>
          </a:xfrm>
        </p:spPr>
        <p:txBody>
          <a:bodyPr>
            <a:normAutofit/>
          </a:bodyPr>
          <a:lstStyle/>
          <a:p>
            <a:pPr>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dirty="0" smtClean="0"/>
          </a:p>
        </p:txBody>
      </p:sp>
      <p:sp>
        <p:nvSpPr>
          <p:cNvPr id="8" name="Content Placeholder 5"/>
          <p:cNvSpPr txBox="1">
            <a:spLocks/>
          </p:cNvSpPr>
          <p:nvPr/>
        </p:nvSpPr>
        <p:spPr>
          <a:xfrm>
            <a:off x="313794" y="1301280"/>
            <a:ext cx="8686801"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FAC090"/>
              </a:buClr>
              <a:buFont typeface="Calibri" panose="020F0502020204030204" pitchFamily="34" charset="0"/>
              <a:buChar char="&gt;"/>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Clr>
                <a:srgbClr val="FAC090"/>
              </a:buClr>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Clr>
                <a:srgbClr val="FAC090"/>
              </a:buClr>
              <a:buFont typeface="Arial"/>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endParaRPr lang="en-US" sz="2400" smtClean="0">
              <a:latin typeface="AvenirNext LT Pro Regular" panose="020B0503020202020204" pitchFamily="34" charset="0"/>
            </a:endParaRPr>
          </a:p>
          <a:p>
            <a:pPr marL="0" indent="0">
              <a:buFont typeface="Calibri" panose="020F0502020204030204" pitchFamily="34" charset="0"/>
              <a:buNone/>
            </a:pPr>
            <a:endParaRPr lang="en-US" dirty="0" smtClean="0"/>
          </a:p>
        </p:txBody>
      </p:sp>
      <p:sp>
        <p:nvSpPr>
          <p:cNvPr id="10" name="TextBox 9"/>
          <p:cNvSpPr txBox="1"/>
          <p:nvPr/>
        </p:nvSpPr>
        <p:spPr>
          <a:xfrm>
            <a:off x="400556" y="1171641"/>
            <a:ext cx="8337348" cy="4806444"/>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Transmission of COVID-19</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Mainly from person-to-person who are in close contact with one another. </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Through respiratory droplets produced when an infected person coughs, sneezes, or talks.</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Asymptomatic carriers.</a:t>
            </a:r>
          </a:p>
          <a:p>
            <a:pPr marL="342900" indent="-342900">
              <a:spcAft>
                <a:spcPts val="800"/>
              </a:spcAft>
              <a:buFont typeface="Arial" panose="020B0604020202020204" pitchFamily="34" charset="0"/>
              <a:buChar char="•"/>
            </a:pPr>
            <a:r>
              <a:rPr lang="en-US" sz="2300" dirty="0" smtClean="0">
                <a:latin typeface="AvenirNext LT Pro Regular" panose="020B0503020202020204" pitchFamily="34" charset="0"/>
              </a:rPr>
              <a:t>Protect Yourself from COVID-19</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Wear a face covering. </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Routine hand washing and sanitization.</a:t>
            </a:r>
          </a:p>
          <a:p>
            <a:pPr marL="800100" lvl="1" indent="-342900">
              <a:spcAft>
                <a:spcPts val="800"/>
              </a:spcAft>
              <a:buFont typeface="Courier New" panose="02070309020205020404" pitchFamily="49" charset="0"/>
              <a:buChar char="o"/>
            </a:pPr>
            <a:r>
              <a:rPr lang="en-US" sz="2300" dirty="0" smtClean="0">
                <a:latin typeface="AvenirNext LT Pro Regular" panose="020B0503020202020204" pitchFamily="34" charset="0"/>
              </a:rPr>
              <a:t>Physical distancing. </a:t>
            </a:r>
          </a:p>
          <a:p>
            <a:pPr>
              <a:spcAft>
                <a:spcPts val="800"/>
              </a:spcAft>
            </a:pPr>
            <a:r>
              <a:rPr lang="en-US" sz="2300" dirty="0" smtClean="0">
                <a:latin typeface="AvenirNext LT Pro Regular" panose="020B0503020202020204" pitchFamily="34" charset="0"/>
              </a:rPr>
              <a:t>Source: </a:t>
            </a:r>
            <a:r>
              <a:rPr lang="en-US" sz="2300" dirty="0" smtClean="0">
                <a:latin typeface="AvenirNext LT Pro Regular" panose="020B0503020202020204" pitchFamily="34" charset="0"/>
                <a:hlinkClick r:id="rId4"/>
              </a:rPr>
              <a:t>US Centers for Disease Control and Prevention (CDC)</a:t>
            </a:r>
            <a:endParaRPr lang="en-US" sz="2300" dirty="0">
              <a:latin typeface="AvenirNext LT Pro Regular" panose="020B0503020202020204" pitchFamily="34" charset="0"/>
            </a:endParaRPr>
          </a:p>
        </p:txBody>
      </p:sp>
    </p:spTree>
    <p:extLst>
      <p:ext uri="{BB962C8B-B14F-4D97-AF65-F5344CB8AC3E}">
        <p14:creationId xmlns:p14="http://schemas.microsoft.com/office/powerpoint/2010/main" val="292057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8"/>
            <a:ext cx="7999544" cy="671091"/>
          </a:xfrm>
        </p:spPr>
        <p:txBody>
          <a:bodyPr/>
          <a:lstStyle/>
          <a:p>
            <a:r>
              <a:rPr lang="en-US" dirty="0" smtClean="0">
                <a:latin typeface="AvenirNext LT Pro Regular" panose="020B0503020202020204" pitchFamily="34" charset="0"/>
              </a:rPr>
              <a:t>Service Restoration Factors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161394" y="1148880"/>
            <a:ext cx="8686801" cy="4525963"/>
          </a:xfrm>
        </p:spPr>
        <p:txBody>
          <a:bodyPr>
            <a:normAutofit/>
          </a:bodyPr>
          <a:lstStyle/>
          <a:p>
            <a:pPr>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dirty="0" smtClean="0"/>
          </a:p>
        </p:txBody>
      </p:sp>
      <p:sp>
        <p:nvSpPr>
          <p:cNvPr id="7" name="TextBox 6"/>
          <p:cNvSpPr txBox="1"/>
          <p:nvPr/>
        </p:nvSpPr>
        <p:spPr>
          <a:xfrm>
            <a:off x="523908" y="1544064"/>
            <a:ext cx="7538400" cy="3893374"/>
          </a:xfrm>
          <a:prstGeom prst="rect">
            <a:avLst/>
          </a:prstGeom>
          <a:noFill/>
        </p:spPr>
        <p:txBody>
          <a:bodyPr wrap="square" rtlCol="0">
            <a:spAutoFit/>
          </a:bodyPr>
          <a:lstStyle/>
          <a:p>
            <a:pPr marL="457200" indent="-457200">
              <a:spcAft>
                <a:spcPts val="800"/>
              </a:spcAft>
              <a:buFont typeface="+mj-lt"/>
              <a:buAutoNum type="arabicPeriod"/>
            </a:pPr>
            <a:r>
              <a:rPr lang="en-US" sz="2300" dirty="0">
                <a:latin typeface="AvenirNext LT Pro Regular" panose="020B0503020202020204" pitchFamily="34" charset="0"/>
              </a:rPr>
              <a:t>Demobilize mid-day vehicle disinfection.</a:t>
            </a:r>
          </a:p>
          <a:p>
            <a:pPr marL="457200" indent="-457200">
              <a:spcAft>
                <a:spcPts val="800"/>
              </a:spcAft>
              <a:buFont typeface="+mj-lt"/>
              <a:buAutoNum type="arabicPeriod"/>
            </a:pPr>
            <a:r>
              <a:rPr lang="en-US" sz="2300" dirty="0" smtClean="0">
                <a:latin typeface="AvenirNext LT Pro Regular" panose="020B0503020202020204" pitchFamily="34" charset="0"/>
              </a:rPr>
              <a:t>Reduce delivery services.</a:t>
            </a:r>
          </a:p>
          <a:p>
            <a:pPr marL="457200" indent="-457200">
              <a:spcAft>
                <a:spcPts val="800"/>
              </a:spcAft>
              <a:buFont typeface="+mj-lt"/>
              <a:buAutoNum type="arabicPeriod"/>
            </a:pPr>
            <a:r>
              <a:rPr lang="en-US" sz="2300" dirty="0" smtClean="0">
                <a:latin typeface="AvenirNext LT Pro Regular" panose="020B0503020202020204" pitchFamily="34" charset="0"/>
              </a:rPr>
              <a:t>Eliminate same day service pilot program, including curbside pick up.</a:t>
            </a:r>
          </a:p>
          <a:p>
            <a:pPr marL="457200" indent="-457200">
              <a:spcAft>
                <a:spcPts val="800"/>
              </a:spcAft>
              <a:buFont typeface="+mj-lt"/>
              <a:buAutoNum type="arabicPeriod"/>
            </a:pPr>
            <a:r>
              <a:rPr lang="en-US" sz="2300" dirty="0" smtClean="0">
                <a:latin typeface="AvenirNext LT Pro Regular" panose="020B0503020202020204" pitchFamily="34" charset="0"/>
              </a:rPr>
              <a:t>Relocate the North County Transfer Point back to Olive View Medical Center.</a:t>
            </a:r>
          </a:p>
          <a:p>
            <a:pPr marL="457200" indent="-457200">
              <a:spcAft>
                <a:spcPts val="800"/>
              </a:spcAft>
              <a:buFont typeface="+mj-lt"/>
              <a:buAutoNum type="arabicPeriod"/>
            </a:pPr>
            <a:r>
              <a:rPr lang="en-US" sz="2300" dirty="0" smtClean="0">
                <a:latin typeface="AvenirNext LT Pro Regular" panose="020B0503020202020204" pitchFamily="34" charset="0"/>
              </a:rPr>
              <a:t>Reduce/eliminate non-shared ride service.</a:t>
            </a:r>
          </a:p>
          <a:p>
            <a:pPr>
              <a:spcAft>
                <a:spcPts val="800"/>
              </a:spcAft>
            </a:pPr>
            <a:r>
              <a:rPr lang="en-US" sz="2300" dirty="0" smtClean="0">
                <a:latin typeface="AvenirNext LT Pro Regular" panose="020B0503020202020204" pitchFamily="34" charset="0"/>
              </a:rPr>
              <a:t> </a:t>
            </a:r>
          </a:p>
          <a:p>
            <a:pPr marL="457200" indent="-457200">
              <a:spcAft>
                <a:spcPts val="800"/>
              </a:spcAft>
              <a:buFont typeface="+mj-lt"/>
              <a:buAutoNum type="arabicPeriod"/>
            </a:pPr>
            <a:endParaRPr lang="en-US" sz="2300" dirty="0" smtClean="0">
              <a:latin typeface="AvenirNext LT Pro Regular" panose="020B0503020202020204" pitchFamily="34" charset="0"/>
            </a:endParaRPr>
          </a:p>
        </p:txBody>
      </p:sp>
    </p:spTree>
    <p:extLst>
      <p:ext uri="{BB962C8B-B14F-4D97-AF65-F5344CB8AC3E}">
        <p14:creationId xmlns:p14="http://schemas.microsoft.com/office/powerpoint/2010/main" val="351943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Share Ride Service Restoration Factors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161394" y="1148880"/>
            <a:ext cx="8686801" cy="4525963"/>
          </a:xfrm>
        </p:spPr>
        <p:txBody>
          <a:bodyPr>
            <a:normAutofit/>
          </a:bodyPr>
          <a:lstStyle/>
          <a:p>
            <a:pPr>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dirty="0" smtClean="0"/>
          </a:p>
        </p:txBody>
      </p:sp>
      <p:sp>
        <p:nvSpPr>
          <p:cNvPr id="7" name="TextBox 6"/>
          <p:cNvSpPr txBox="1"/>
          <p:nvPr/>
        </p:nvSpPr>
        <p:spPr>
          <a:xfrm>
            <a:off x="523908" y="1544064"/>
            <a:ext cx="7538400" cy="3688189"/>
          </a:xfrm>
          <a:prstGeom prst="rect">
            <a:avLst/>
          </a:prstGeom>
          <a:noFill/>
        </p:spPr>
        <p:txBody>
          <a:bodyPr wrap="square" rtlCol="0">
            <a:spAutoFit/>
          </a:bodyPr>
          <a:lstStyle/>
          <a:p>
            <a:pPr marL="457200" indent="-457200">
              <a:spcAft>
                <a:spcPts val="800"/>
              </a:spcAft>
              <a:buFont typeface="+mj-lt"/>
              <a:buAutoNum type="arabicPeriod"/>
            </a:pPr>
            <a:r>
              <a:rPr lang="en-US" sz="2300" dirty="0" smtClean="0">
                <a:latin typeface="AvenirNext LT Pro Regular" panose="020B0503020202020204" pitchFamily="34" charset="0"/>
              </a:rPr>
              <a:t>Reinstate limited shared rides to large vehicles (two rider maximum on cutaways). </a:t>
            </a:r>
          </a:p>
          <a:p>
            <a:pPr marL="457200" indent="-457200">
              <a:spcAft>
                <a:spcPts val="800"/>
              </a:spcAft>
              <a:buFont typeface="+mj-lt"/>
              <a:buAutoNum type="arabicPeriod"/>
            </a:pPr>
            <a:r>
              <a:rPr lang="en-US" sz="2300" dirty="0" smtClean="0">
                <a:latin typeface="AvenirNext LT Pro Regular" panose="020B0503020202020204" pitchFamily="34" charset="0"/>
              </a:rPr>
              <a:t>Reinstate limited shared rides on all vehicles (two riders maximum on all vehicles; one mobility device maximum). </a:t>
            </a:r>
          </a:p>
          <a:p>
            <a:pPr marL="457200" indent="-457200">
              <a:spcAft>
                <a:spcPts val="800"/>
              </a:spcAft>
              <a:buFont typeface="+mj-lt"/>
              <a:buAutoNum type="arabicPeriod"/>
            </a:pPr>
            <a:r>
              <a:rPr lang="en-US" sz="2300" dirty="0" smtClean="0">
                <a:latin typeface="AvenirNext LT Pro Regular" panose="020B0503020202020204" pitchFamily="34" charset="0"/>
              </a:rPr>
              <a:t>Reinstate all shared rides with a one mobility device maximum on minivans. </a:t>
            </a:r>
          </a:p>
          <a:p>
            <a:pPr marL="457200" indent="-457200">
              <a:spcAft>
                <a:spcPts val="800"/>
              </a:spcAft>
              <a:buFont typeface="+mj-lt"/>
              <a:buAutoNum type="arabicPeriod"/>
            </a:pPr>
            <a:r>
              <a:rPr lang="en-US" sz="2300" dirty="0" smtClean="0">
                <a:latin typeface="AvenirNext LT Pro Regular" panose="020B0503020202020204" pitchFamily="34" charset="0"/>
              </a:rPr>
              <a:t>Reinstate all shared rides with no limitations.</a:t>
            </a:r>
          </a:p>
          <a:p>
            <a:pPr marL="457200" indent="-457200">
              <a:spcAft>
                <a:spcPts val="800"/>
              </a:spcAft>
              <a:buFont typeface="+mj-lt"/>
              <a:buAutoNum type="arabicPeriod"/>
            </a:pPr>
            <a:endParaRPr lang="en-US" sz="2300" dirty="0" smtClean="0">
              <a:latin typeface="AvenirNext LT Pro Regular" panose="020B0503020202020204" pitchFamily="34" charset="0"/>
            </a:endParaRPr>
          </a:p>
        </p:txBody>
      </p:sp>
    </p:spTree>
    <p:extLst>
      <p:ext uri="{BB962C8B-B14F-4D97-AF65-F5344CB8AC3E}">
        <p14:creationId xmlns:p14="http://schemas.microsoft.com/office/powerpoint/2010/main" val="3671116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8"/>
            <a:ext cx="7999544" cy="671091"/>
          </a:xfrm>
        </p:spPr>
        <p:txBody>
          <a:bodyPr/>
          <a:lstStyle/>
          <a:p>
            <a:r>
              <a:rPr lang="en-US" dirty="0" smtClean="0">
                <a:latin typeface="AvenirNext LT Pro Regular" panose="020B0503020202020204" pitchFamily="34" charset="0"/>
              </a:rPr>
              <a:t>Other Factors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161394" y="1148880"/>
            <a:ext cx="8686801" cy="4525963"/>
          </a:xfrm>
        </p:spPr>
        <p:txBody>
          <a:bodyPr>
            <a:normAutofit/>
          </a:bodyPr>
          <a:lstStyle/>
          <a:p>
            <a:pPr>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dirty="0" smtClean="0"/>
          </a:p>
        </p:txBody>
      </p:sp>
      <p:sp>
        <p:nvSpPr>
          <p:cNvPr id="7" name="TextBox 6"/>
          <p:cNvSpPr txBox="1"/>
          <p:nvPr/>
        </p:nvSpPr>
        <p:spPr>
          <a:xfrm>
            <a:off x="523908" y="1544064"/>
            <a:ext cx="7538400" cy="2169825"/>
          </a:xfrm>
          <a:prstGeom prst="rect">
            <a:avLst/>
          </a:prstGeom>
          <a:noFill/>
        </p:spPr>
        <p:txBody>
          <a:bodyPr wrap="square" rtlCol="0">
            <a:spAutoFit/>
          </a:bodyPr>
          <a:lstStyle/>
          <a:p>
            <a:pPr marL="457200" indent="-457200">
              <a:spcAft>
                <a:spcPts val="800"/>
              </a:spcAft>
              <a:buFont typeface="+mj-lt"/>
              <a:buAutoNum type="arabicPeriod"/>
            </a:pPr>
            <a:r>
              <a:rPr lang="en-US" sz="2300" dirty="0" smtClean="0">
                <a:latin typeface="AvenirNext LT Pro Regular" panose="020B0503020202020204" pitchFamily="34" charset="0"/>
              </a:rPr>
              <a:t>Continue to build inventory of extra PPE.</a:t>
            </a:r>
          </a:p>
          <a:p>
            <a:pPr marL="457200" indent="-457200">
              <a:spcAft>
                <a:spcPts val="800"/>
              </a:spcAft>
              <a:buFont typeface="+mj-lt"/>
              <a:buAutoNum type="arabicPeriod"/>
            </a:pPr>
            <a:r>
              <a:rPr lang="en-US" sz="2300" dirty="0" smtClean="0">
                <a:latin typeface="AvenirNext LT Pro Regular" panose="020B0503020202020204" pitchFamily="34" charset="0"/>
              </a:rPr>
              <a:t>Maintain communications with major activity centers to monitor re-openings. </a:t>
            </a:r>
          </a:p>
          <a:p>
            <a:pPr marL="457200" indent="-457200">
              <a:spcAft>
                <a:spcPts val="800"/>
              </a:spcAft>
              <a:buFont typeface="+mj-lt"/>
              <a:buAutoNum type="arabicPeriod"/>
            </a:pPr>
            <a:r>
              <a:rPr lang="en-US" sz="2300" dirty="0" smtClean="0">
                <a:latin typeface="AvenirNext LT Pro Regular" panose="020B0503020202020204" pitchFamily="34" charset="0"/>
              </a:rPr>
              <a:t>Reinstate restricted addresses and recovered riders. </a:t>
            </a:r>
          </a:p>
          <a:p>
            <a:pPr marL="457200" indent="-457200">
              <a:spcAft>
                <a:spcPts val="800"/>
              </a:spcAft>
              <a:buFont typeface="+mj-lt"/>
              <a:buAutoNum type="arabicPeriod"/>
            </a:pPr>
            <a:endParaRPr lang="en-US" sz="2300" dirty="0" smtClean="0">
              <a:latin typeface="AvenirNext LT Pro Regular" panose="020B0503020202020204" pitchFamily="34" charset="0"/>
            </a:endParaRPr>
          </a:p>
        </p:txBody>
      </p:sp>
    </p:spTree>
    <p:extLst>
      <p:ext uri="{BB962C8B-B14F-4D97-AF65-F5344CB8AC3E}">
        <p14:creationId xmlns:p14="http://schemas.microsoft.com/office/powerpoint/2010/main" val="3993428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6098</TotalTime>
  <Words>1304</Words>
  <Application>Microsoft Office PowerPoint</Application>
  <PresentationFormat>On-screen Show (4:3)</PresentationFormat>
  <Paragraphs>94</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AvenirNext LT Pro Regular</vt:lpstr>
      <vt:lpstr>Calibri</vt:lpstr>
      <vt:lpstr>Calibri Light</vt:lpstr>
      <vt:lpstr>Courier New</vt:lpstr>
      <vt:lpstr>2_Office Theme</vt:lpstr>
      <vt:lpstr>3_Office Theme</vt:lpstr>
      <vt:lpstr>PowerPoint Presentation</vt:lpstr>
      <vt:lpstr>Incident Timeline Updates</vt:lpstr>
      <vt:lpstr>Delivery Operations</vt:lpstr>
      <vt:lpstr>Same Day Service Update</vt:lpstr>
      <vt:lpstr>Impacts on Ridership</vt:lpstr>
      <vt:lpstr>What We Now Know about COVID-19</vt:lpstr>
      <vt:lpstr>Service Restoration Factors</vt:lpstr>
      <vt:lpstr>Share Ride Service Restoration Factors</vt:lpstr>
      <vt:lpstr>Other Factors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dc:creator>
  <cp:lastModifiedBy>Matthew Topoozian</cp:lastModifiedBy>
  <cp:revision>479</cp:revision>
  <cp:lastPrinted>2020-05-11T17:52:01Z</cp:lastPrinted>
  <dcterms:created xsi:type="dcterms:W3CDTF">2017-05-10T22:41:12Z</dcterms:created>
  <dcterms:modified xsi:type="dcterms:W3CDTF">2020-07-10T15:28:30Z</dcterms:modified>
</cp:coreProperties>
</file>