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339" r:id="rId2"/>
    <p:sldId id="340" r:id="rId3"/>
    <p:sldId id="349" r:id="rId4"/>
    <p:sldId id="350" r:id="rId5"/>
    <p:sldId id="329" r:id="rId6"/>
    <p:sldId id="348" r:id="rId7"/>
    <p:sldId id="341" r:id="rId8"/>
    <p:sldId id="343" r:id="rId9"/>
  </p:sldIdLst>
  <p:sldSz cx="9144000" cy="6858000" type="screen4x3"/>
  <p:notesSz cx="7315200" cy="9601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96" userDrawn="1">
          <p15:clr>
            <a:srgbClr val="A4A3A4"/>
          </p15:clr>
        </p15:guide>
        <p15:guide id="2" orient="horz" pos="1152" userDrawn="1">
          <p15:clr>
            <a:srgbClr val="A4A3A4"/>
          </p15:clr>
        </p15:guide>
        <p15:guide id="3" pos="5208" userDrawn="1">
          <p15:clr>
            <a:srgbClr val="A4A3A4"/>
          </p15:clr>
        </p15:guide>
        <p15:guide id="4" orient="horz" pos="792" userDrawn="1">
          <p15:clr>
            <a:srgbClr val="A4A3A4"/>
          </p15:clr>
        </p15:guide>
        <p15:guide id="5" pos="48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orient="horz" pos="15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Greenwood" initials="MG" lastIdx="1" clrIdx="0">
    <p:extLst>
      <p:ext uri="{19B8F6BF-5375-455C-9EA6-DF929625EA0E}">
        <p15:presenceInfo xmlns:p15="http://schemas.microsoft.com/office/powerpoint/2012/main" userId="S-1-5-21-3210325848-1304420625-903227506-69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CBF"/>
    <a:srgbClr val="009FBC"/>
    <a:srgbClr val="5C55A6"/>
    <a:srgbClr val="F1E4C3"/>
    <a:srgbClr val="FDB945"/>
    <a:srgbClr val="F68D68"/>
    <a:srgbClr val="F04E4C"/>
    <a:srgbClr val="000000"/>
    <a:srgbClr val="07A1C3"/>
    <a:srgbClr val="455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2"/>
    <p:restoredTop sz="94626"/>
  </p:normalViewPr>
  <p:slideViewPr>
    <p:cSldViewPr snapToGrid="0" snapToObjects="1" showGuides="1">
      <p:cViewPr varScale="1">
        <p:scale>
          <a:sx n="88" d="100"/>
          <a:sy n="88" d="100"/>
        </p:scale>
        <p:origin x="864" y="78"/>
      </p:cViewPr>
      <p:guideLst>
        <p:guide pos="696"/>
        <p:guide orient="horz" pos="1152"/>
        <p:guide pos="5208"/>
        <p:guide orient="horz" pos="792"/>
        <p:guide pos="480"/>
        <p:guide orient="horz" pos="2160"/>
        <p:guide orient="horz" pos="1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\Desktop\MtM\MtM%20Tota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\Downloads\Sheet%201-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latin typeface="AvenirNext LT Pro Regular" panose="020B0503020202020204" pitchFamily="34" charset="0"/>
              </a:rPr>
              <a:t>Eligible Riders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Sheet1!$N$2</c:f>
              <c:strCache>
                <c:ptCount val="1"/>
                <c:pt idx="0">
                  <c:v>Eligible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Sheet1!$M$3:$M$8</c:f>
              <c:strCache>
                <c:ptCount val="6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FY23</c:v>
                </c:pt>
              </c:strCache>
            </c:strRef>
          </c:cat>
          <c:val>
            <c:numRef>
              <c:f>Sheet1!$N$3:$N$8</c:f>
              <c:numCache>
                <c:formatCode>General</c:formatCode>
                <c:ptCount val="6"/>
                <c:pt idx="0">
                  <c:v>157560</c:v>
                </c:pt>
                <c:pt idx="1">
                  <c:v>149724</c:v>
                </c:pt>
                <c:pt idx="2">
                  <c:v>141195</c:v>
                </c:pt>
                <c:pt idx="3">
                  <c:v>125192</c:v>
                </c:pt>
                <c:pt idx="4">
                  <c:v>111694</c:v>
                </c:pt>
                <c:pt idx="5">
                  <c:v>103027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B1-4C56-947E-7807AE52D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3173376"/>
        <c:axId val="1003176616"/>
      </c:lineChart>
      <c:catAx>
        <c:axId val="100317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176616"/>
        <c:crosses val="autoZero"/>
        <c:auto val="1"/>
        <c:lblAlgn val="ctr"/>
        <c:lblOffset val="100"/>
        <c:noMultiLvlLbl val="0"/>
      </c:catAx>
      <c:valAx>
        <c:axId val="100317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17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AvenirNext LT Pro Regular" panose="020B0503020202020204" pitchFamily="34" charset="0"/>
              </a:rPr>
              <a:t>Eligibility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 1'!$S$2</c:f>
              <c:strCache>
                <c:ptCount val="1"/>
                <c:pt idx="0">
                  <c:v>FY18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 1'!$T$1:$W$1</c:f>
              <c:strCache>
                <c:ptCount val="4"/>
                <c:pt idx="0">
                  <c:v>Not Eligible</c:v>
                </c:pt>
                <c:pt idx="1">
                  <c:v>Restricted</c:v>
                </c:pt>
                <c:pt idx="2">
                  <c:v>Temporary</c:v>
                </c:pt>
                <c:pt idx="3">
                  <c:v>Unrestricted</c:v>
                </c:pt>
              </c:strCache>
            </c:strRef>
          </c:cat>
          <c:val>
            <c:numRef>
              <c:f>'Sheet 1'!$T$2:$W$2</c:f>
              <c:numCache>
                <c:formatCode>0%</c:formatCode>
                <c:ptCount val="4"/>
                <c:pt idx="0">
                  <c:v>0.13064291572101538</c:v>
                </c:pt>
                <c:pt idx="1">
                  <c:v>0.13710830965231818</c:v>
                </c:pt>
                <c:pt idx="2">
                  <c:v>4.1615013445730743E-2</c:v>
                </c:pt>
                <c:pt idx="3">
                  <c:v>0.69063376118093567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6-4405-B304-61CA7485B725}"/>
            </c:ext>
          </c:extLst>
        </c:ser>
        <c:ser>
          <c:idx val="1"/>
          <c:order val="1"/>
          <c:tx>
            <c:strRef>
              <c:f>'Sheet 1'!$S$3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 1'!$T$1:$W$1</c:f>
              <c:strCache>
                <c:ptCount val="4"/>
                <c:pt idx="0">
                  <c:v>Not Eligible</c:v>
                </c:pt>
                <c:pt idx="1">
                  <c:v>Restricted</c:v>
                </c:pt>
                <c:pt idx="2">
                  <c:v>Temporary</c:v>
                </c:pt>
                <c:pt idx="3">
                  <c:v>Unrestricted</c:v>
                </c:pt>
              </c:strCache>
            </c:strRef>
          </c:cat>
          <c:val>
            <c:numRef>
              <c:f>'Sheet 1'!$T$3:$W$3</c:f>
              <c:numCache>
                <c:formatCode>0%</c:formatCode>
                <c:ptCount val="4"/>
                <c:pt idx="0">
                  <c:v>8.1861087502938468E-2</c:v>
                </c:pt>
                <c:pt idx="1">
                  <c:v>0.15688685557223198</c:v>
                </c:pt>
                <c:pt idx="2">
                  <c:v>4.0704508055912192E-2</c:v>
                </c:pt>
                <c:pt idx="3">
                  <c:v>0.72054754886891736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86-4405-B304-61CA7485B725}"/>
            </c:ext>
          </c:extLst>
        </c:ser>
        <c:ser>
          <c:idx val="2"/>
          <c:order val="2"/>
          <c:tx>
            <c:strRef>
              <c:f>'Sheet 1'!$S$4</c:f>
              <c:strCache>
                <c:ptCount val="1"/>
                <c:pt idx="0">
                  <c:v>FY20*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'Sheet 1'!$T$1:$W$1</c:f>
              <c:strCache>
                <c:ptCount val="4"/>
                <c:pt idx="0">
                  <c:v>Not Eligible</c:v>
                </c:pt>
                <c:pt idx="1">
                  <c:v>Restricted</c:v>
                </c:pt>
                <c:pt idx="2">
                  <c:v>Temporary</c:v>
                </c:pt>
                <c:pt idx="3">
                  <c:v>Unrestricted</c:v>
                </c:pt>
              </c:strCache>
            </c:strRef>
          </c:cat>
          <c:val>
            <c:numRef>
              <c:f>'Sheet 1'!$T$4:$W$4</c:f>
              <c:numCache>
                <c:formatCode>0%</c:formatCode>
                <c:ptCount val="4"/>
                <c:pt idx="0">
                  <c:v>4.7082992683898289E-2</c:v>
                </c:pt>
                <c:pt idx="1">
                  <c:v>0.14430958220656981</c:v>
                </c:pt>
                <c:pt idx="2">
                  <c:v>7.6557029956187239E-2</c:v>
                </c:pt>
                <c:pt idx="3">
                  <c:v>0.73205039515334469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86-4405-B304-61CA7485B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3823760"/>
        <c:axId val="1123825200"/>
      </c:barChart>
      <c:catAx>
        <c:axId val="112382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825200"/>
        <c:crosses val="autoZero"/>
        <c:auto val="1"/>
        <c:lblAlgn val="ctr"/>
        <c:lblOffset val="100"/>
        <c:noMultiLvlLbl val="0"/>
      </c:catAx>
      <c:valAx>
        <c:axId val="112382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82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B7ADC74-4F7D-4C8E-B02E-284E893F90D3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9129D00-3CDA-4A66-B329-96AE0116E9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261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8FA28568-82F2-48FC-8C66-E588607C3C91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AC6114E9-64E4-4D42-8415-11753A06D6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241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E5A6-75B9-43E2-BE48-161570400778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984D-619B-4952-966A-EC5E9B108547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AEB0-C183-44FE-AEA2-29B055AEECFB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933E-CD8A-4064-AC85-CE79544827F8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3353-3C9E-4582-8556-5D077EA40D8E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3C08-0529-460D-A71D-7D4FB01A78FF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9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801B-918A-48AC-A454-93E3DBB364D3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8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85EA-CA0F-4FBF-8C6C-A2BF716F0151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9E75-7FF3-4FC8-A746-91D02622D3E0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5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0DAA-9073-41F8-AC23-90C288CE6E4B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C6F4-119E-4662-9E98-353BCF10A79A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E829-DFC4-4A66-8010-B1171CEBB61A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2C783-385C-6F4C-8B27-98FF5F613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1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93FC84-A240-2B48-8C30-1D0E0C1EA1DC}"/>
              </a:ext>
            </a:extLst>
          </p:cNvPr>
          <p:cNvSpPr txBox="1"/>
          <p:nvPr/>
        </p:nvSpPr>
        <p:spPr>
          <a:xfrm>
            <a:off x="789750" y="3047545"/>
            <a:ext cx="59607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en-US" sz="7000" b="1" dirty="0">
                <a:solidFill>
                  <a:schemeClr val="bg1"/>
                </a:solidFill>
                <a:latin typeface="Avenir Next" panose="020B0503020202020204" pitchFamily="34" charset="0"/>
              </a:rPr>
              <a:t>Eligibility Services  Contract Scope </a:t>
            </a:r>
          </a:p>
        </p:txBody>
      </p:sp>
      <p:pic>
        <p:nvPicPr>
          <p:cNvPr id="4" name="Picture 3" descr="A white video game console&#10;&#10;Description automatically generated with medium confidence">
            <a:extLst>
              <a:ext uri="{FF2B5EF4-FFF2-40B4-BE49-F238E27FC236}">
                <a16:creationId xmlns:a16="http://schemas.microsoft.com/office/drawing/2014/main" id="{513FDBD4-EAB4-A748-BDE1-B7C614EDD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903" y="1903928"/>
            <a:ext cx="346207" cy="3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6519D4-3747-AD41-80BB-1509B18E9BFC}"/>
              </a:ext>
            </a:extLst>
          </p:cNvPr>
          <p:cNvSpPr txBox="1"/>
          <p:nvPr/>
        </p:nvSpPr>
        <p:spPr>
          <a:xfrm>
            <a:off x="1021126" y="1699419"/>
            <a:ext cx="7304443" cy="4651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      Contract Overview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Medical Transportation Management (MTM)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July 2017 - June 2024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Three (3) years with two (2) two (2) year renewal option years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Not to exceed seven (7) years</a:t>
            </a:r>
          </a:p>
          <a:p>
            <a:pPr lvl="1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Contract Volume: Year 2019 Statistics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In Person evaluations  33,705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Paper evaluations  21,072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Marking and Tethering 3,176</a:t>
            </a:r>
          </a:p>
          <a:p>
            <a:pPr lvl="1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</a:pPr>
            <a:endParaRPr lang="en-US" sz="1700" dirty="0">
              <a:solidFill>
                <a:srgbClr val="000000"/>
              </a:solidFill>
              <a:latin typeface="Avenir Next" panose="020B0503020202020204" pitchFamily="34" charset="0"/>
              <a:ea typeface="Avenir Next" charset="0"/>
              <a:cs typeface="Avenir Next" charset="0"/>
            </a:endParaRPr>
          </a:p>
          <a:p>
            <a:pPr lvl="1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</a:pPr>
            <a:endParaRPr lang="en-US" sz="1700" dirty="0">
              <a:solidFill>
                <a:srgbClr val="000000"/>
              </a:solidFill>
              <a:latin typeface="Avenir Next" panose="020B0503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23315-4F51-834F-B7EE-AB02CBC2D449}"/>
              </a:ext>
            </a:extLst>
          </p:cNvPr>
          <p:cNvSpPr txBox="1"/>
          <p:nvPr/>
        </p:nvSpPr>
        <p:spPr>
          <a:xfrm>
            <a:off x="630116" y="677007"/>
            <a:ext cx="7162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AvenirNext LT Pro Regular" panose="020B0503020202020204" pitchFamily="34" charset="0"/>
              </a:rPr>
              <a:t>Contract Overview</a:t>
            </a:r>
          </a:p>
        </p:txBody>
      </p:sp>
    </p:spTree>
    <p:extLst>
      <p:ext uri="{BB962C8B-B14F-4D97-AF65-F5344CB8AC3E}">
        <p14:creationId xmlns:p14="http://schemas.microsoft.com/office/powerpoint/2010/main" val="409690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95BCAF6-C01D-FA43-FFFF-8D3CBDCC9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950913"/>
              </p:ext>
            </p:extLst>
          </p:nvPr>
        </p:nvGraphicFramePr>
        <p:xfrm>
          <a:off x="231008" y="275896"/>
          <a:ext cx="8681983" cy="630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085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B55CF65-344B-55E6-6EB8-A5A7E6023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121501"/>
              </p:ext>
            </p:extLst>
          </p:nvPr>
        </p:nvGraphicFramePr>
        <p:xfrm>
          <a:off x="231008" y="275896"/>
          <a:ext cx="8681983" cy="630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954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23315-4F51-834F-B7EE-AB02CBC2D449}"/>
              </a:ext>
            </a:extLst>
          </p:cNvPr>
          <p:cNvSpPr txBox="1"/>
          <p:nvPr/>
        </p:nvSpPr>
        <p:spPr>
          <a:xfrm>
            <a:off x="628650" y="184805"/>
            <a:ext cx="78867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kern="1200" dirty="0">
                <a:solidFill>
                  <a:schemeClr val="tx1"/>
                </a:solidFill>
                <a:latin typeface="AvenirNext LT Pro Regular" panose="020B0503020202020204" pitchFamily="34" charset="0"/>
                <a:ea typeface="+mj-ea"/>
                <a:cs typeface="+mj-cs"/>
              </a:rPr>
              <a:t>RFP Schedule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346295-D52B-CA2F-24B3-61CAE8889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139080"/>
              </p:ext>
            </p:extLst>
          </p:nvPr>
        </p:nvGraphicFramePr>
        <p:xfrm>
          <a:off x="628650" y="1690688"/>
          <a:ext cx="7884411" cy="373577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618160">
                  <a:extLst>
                    <a:ext uri="{9D8B030D-6E8A-4147-A177-3AD203B41FA5}">
                      <a16:colId xmlns:a16="http://schemas.microsoft.com/office/drawing/2014/main" val="2377736605"/>
                    </a:ext>
                  </a:extLst>
                </a:gridCol>
                <a:gridCol w="3266251">
                  <a:extLst>
                    <a:ext uri="{9D8B030D-6E8A-4147-A177-3AD203B41FA5}">
                      <a16:colId xmlns:a16="http://schemas.microsoft.com/office/drawing/2014/main" val="1507898478"/>
                    </a:ext>
                  </a:extLst>
                </a:gridCol>
              </a:tblGrid>
              <a:tr h="596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ITEM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DATE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extLst>
                  <a:ext uri="{0D108BD9-81ED-4DB2-BD59-A6C34878D82A}">
                    <a16:rowId xmlns:a16="http://schemas.microsoft.com/office/drawing/2014/main" val="522773110"/>
                  </a:ext>
                </a:extLst>
              </a:tr>
              <a:tr h="52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Committee/Board Review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March/April 2023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extLst>
                  <a:ext uri="{0D108BD9-81ED-4DB2-BD59-A6C34878D82A}">
                    <a16:rowId xmlns:a16="http://schemas.microsoft.com/office/drawing/2014/main" val="3236577307"/>
                  </a:ext>
                </a:extLst>
              </a:tr>
              <a:tr h="52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Issue RFP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venirNext LT Pro Regular" panose="020B0503020202020204" pitchFamily="34" charset="0"/>
                        </a:rPr>
                        <a:t>July 5, 2023</a:t>
                      </a:r>
                      <a:endParaRPr lang="en-US" sz="2000" dirty="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extLst>
                  <a:ext uri="{0D108BD9-81ED-4DB2-BD59-A6C34878D82A}">
                    <a16:rowId xmlns:a16="http://schemas.microsoft.com/office/drawing/2014/main" val="1670190968"/>
                  </a:ext>
                </a:extLst>
              </a:tr>
              <a:tr h="52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Proposals Due 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venirNext LT Pro Regular" panose="020B0503020202020204" pitchFamily="34" charset="0"/>
                        </a:rPr>
                        <a:t>September 13, 2023</a:t>
                      </a:r>
                      <a:endParaRPr lang="en-US" sz="2000" dirty="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extLst>
                  <a:ext uri="{0D108BD9-81ED-4DB2-BD59-A6C34878D82A}">
                    <a16:rowId xmlns:a16="http://schemas.microsoft.com/office/drawing/2014/main" val="403302496"/>
                  </a:ext>
                </a:extLst>
              </a:tr>
              <a:tr h="52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Board Committee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November 2023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extLst>
                  <a:ext uri="{0D108BD9-81ED-4DB2-BD59-A6C34878D82A}">
                    <a16:rowId xmlns:a16="http://schemas.microsoft.com/office/drawing/2014/main" val="1895915134"/>
                  </a:ext>
                </a:extLst>
              </a:tr>
              <a:tr h="52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venirNext LT Pro Regular" panose="020B0503020202020204" pitchFamily="34" charset="0"/>
                        </a:rPr>
                        <a:t>Board Contract Award</a:t>
                      </a:r>
                      <a:endParaRPr lang="en-US" sz="2000" dirty="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December 2023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extLst>
                  <a:ext uri="{0D108BD9-81ED-4DB2-BD59-A6C34878D82A}">
                    <a16:rowId xmlns:a16="http://schemas.microsoft.com/office/drawing/2014/main" val="3420588175"/>
                  </a:ext>
                </a:extLst>
              </a:tr>
              <a:tr h="523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venirNext LT Pro Regular" panose="020B0503020202020204" pitchFamily="34" charset="0"/>
                        </a:rPr>
                        <a:t>Service Begins</a:t>
                      </a:r>
                      <a:endParaRPr lang="en-US" sz="200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venirNext LT Pro Regular" panose="020B0503020202020204" pitchFamily="34" charset="0"/>
                        </a:rPr>
                        <a:t>July 1, 2024</a:t>
                      </a:r>
                      <a:endParaRPr lang="en-US" sz="2000" dirty="0">
                        <a:effectLst/>
                        <a:latin typeface="AvenirNext LT Pro Regular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33" marR="161333" marT="0" marB="0"/>
                </a:tc>
                <a:extLst>
                  <a:ext uri="{0D108BD9-81ED-4DB2-BD59-A6C34878D82A}">
                    <a16:rowId xmlns:a16="http://schemas.microsoft.com/office/drawing/2014/main" val="1096088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4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6519D4-3747-AD41-80BB-1509B18E9BFC}"/>
              </a:ext>
            </a:extLst>
          </p:cNvPr>
          <p:cNvSpPr txBox="1"/>
          <p:nvPr/>
        </p:nvSpPr>
        <p:spPr>
          <a:xfrm>
            <a:off x="1021126" y="1699419"/>
            <a:ext cx="7304443" cy="283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Three (3) years with two (2) two (2) year renewal option years</a:t>
            </a:r>
          </a:p>
          <a:p>
            <a:pPr marL="285750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Initial application, functional assessment, marking and tethering, and safety orientation</a:t>
            </a:r>
          </a:p>
          <a:p>
            <a:pPr marL="285750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Main site in Commerce with satellite sites in Santa Clarita and Antelope Valley</a:t>
            </a:r>
          </a:p>
          <a:p>
            <a:pPr marL="285750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Assessment scheduling with transportation provider</a:t>
            </a:r>
          </a:p>
          <a:p>
            <a:pPr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</a:pPr>
            <a:endParaRPr lang="en-US" sz="1700" dirty="0">
              <a:solidFill>
                <a:srgbClr val="000000"/>
              </a:solidFill>
              <a:latin typeface="Avenir Next" panose="020B0503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23315-4F51-834F-B7EE-AB02CBC2D449}"/>
              </a:ext>
            </a:extLst>
          </p:cNvPr>
          <p:cNvSpPr txBox="1"/>
          <p:nvPr/>
        </p:nvSpPr>
        <p:spPr>
          <a:xfrm>
            <a:off x="630116" y="677007"/>
            <a:ext cx="7162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Avenir Next" panose="020B0503020202020204" pitchFamily="34" charset="0"/>
              </a:rPr>
              <a:t>Scope of Work</a:t>
            </a:r>
          </a:p>
        </p:txBody>
      </p:sp>
    </p:spTree>
    <p:extLst>
      <p:ext uri="{BB962C8B-B14F-4D97-AF65-F5344CB8AC3E}">
        <p14:creationId xmlns:p14="http://schemas.microsoft.com/office/powerpoint/2010/main" val="10013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6519D4-3747-AD41-80BB-1509B18E9BFC}"/>
              </a:ext>
            </a:extLst>
          </p:cNvPr>
          <p:cNvSpPr txBox="1"/>
          <p:nvPr/>
        </p:nvSpPr>
        <p:spPr>
          <a:xfrm>
            <a:off x="1021126" y="1699419"/>
            <a:ext cx="7304443" cy="41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</a:pPr>
            <a:endParaRPr lang="en-US" sz="1700" dirty="0">
              <a:solidFill>
                <a:srgbClr val="000000"/>
              </a:solidFill>
              <a:latin typeface="Avenir Next" panose="020B0503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23315-4F51-834F-B7EE-AB02CBC2D449}"/>
              </a:ext>
            </a:extLst>
          </p:cNvPr>
          <p:cNvSpPr txBox="1"/>
          <p:nvPr/>
        </p:nvSpPr>
        <p:spPr>
          <a:xfrm>
            <a:off x="630116" y="558216"/>
            <a:ext cx="7162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Avenir Next" panose="020B0503020202020204" pitchFamily="34" charset="0"/>
              </a:rPr>
              <a:t>Eligibility Survey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0E18C9-E5A5-2B24-0EFB-E7BCB2233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90" y="1343046"/>
            <a:ext cx="4299694" cy="47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2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6519D4-3747-AD41-80BB-1509B18E9BFC}"/>
              </a:ext>
            </a:extLst>
          </p:cNvPr>
          <p:cNvSpPr txBox="1"/>
          <p:nvPr/>
        </p:nvSpPr>
        <p:spPr>
          <a:xfrm>
            <a:off x="1119448" y="1699419"/>
            <a:ext cx="7304443" cy="211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Eligibility Term - 3 years to 5 years 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Based on feedback from Community Advisory Subcommittee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15 Paratransit agencies were surveyed 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Reduced paperwork requirement for riders</a:t>
            </a:r>
          </a:p>
          <a:p>
            <a:pPr marL="628650" lvl="1" indent="-285750">
              <a:lnSpc>
                <a:spcPts val="2800"/>
              </a:lnSpc>
              <a:spcAft>
                <a:spcPts val="500"/>
              </a:spcAft>
              <a:buClr>
                <a:srgbClr val="F04E4C"/>
              </a:buCl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$11-13 </a:t>
            </a:r>
            <a:r>
              <a:rPr lang="en-US" sz="1700" dirty="0">
                <a:solidFill>
                  <a:srgbClr val="000000"/>
                </a:solidFill>
                <a:latin typeface="AvenirNext LT Pro Regular" panose="020B0503020202020204" pitchFamily="34" charset="0"/>
                <a:ea typeface="Avenir Next" charset="0"/>
                <a:cs typeface="Avenir Next" charset="0"/>
              </a:rPr>
              <a:t>million dollars savings over 15-year period</a:t>
            </a:r>
            <a:endParaRPr lang="en-US" sz="1700" dirty="0">
              <a:solidFill>
                <a:srgbClr val="000000"/>
              </a:solidFill>
              <a:latin typeface="Avenir Next" panose="020B0503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23315-4F51-834F-B7EE-AB02CBC2D449}"/>
              </a:ext>
            </a:extLst>
          </p:cNvPr>
          <p:cNvSpPr txBox="1"/>
          <p:nvPr/>
        </p:nvSpPr>
        <p:spPr>
          <a:xfrm>
            <a:off x="630116" y="677007"/>
            <a:ext cx="7162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Avenir Next" panose="020B0503020202020204" pitchFamily="34" charset="0"/>
              </a:rPr>
              <a:t>Scope of Work Change</a:t>
            </a:r>
          </a:p>
        </p:txBody>
      </p:sp>
    </p:spTree>
    <p:extLst>
      <p:ext uri="{BB962C8B-B14F-4D97-AF65-F5344CB8AC3E}">
        <p14:creationId xmlns:p14="http://schemas.microsoft.com/office/powerpoint/2010/main" val="395339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3030</TotalTime>
  <Words>196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 Next</vt:lpstr>
      <vt:lpstr>AvenirNext LT Pro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Clark</dc:creator>
  <cp:lastModifiedBy>F Scott Jewell</cp:lastModifiedBy>
  <cp:revision>525</cp:revision>
  <cp:lastPrinted>2019-11-20T17:44:20Z</cp:lastPrinted>
  <dcterms:created xsi:type="dcterms:W3CDTF">2018-10-19T16:45:14Z</dcterms:created>
  <dcterms:modified xsi:type="dcterms:W3CDTF">2023-03-08T21:32:56Z</dcterms:modified>
</cp:coreProperties>
</file>