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 id="2147483696" r:id="rId5"/>
  </p:sldMasterIdLst>
  <p:notesMasterIdLst>
    <p:notesMasterId r:id="rId10"/>
  </p:notesMasterIdLst>
  <p:handoutMasterIdLst>
    <p:handoutMasterId r:id="rId11"/>
  </p:handoutMasterIdLst>
  <p:sldIdLst>
    <p:sldId id="345" r:id="rId6"/>
    <p:sldId id="369" r:id="rId7"/>
    <p:sldId id="370" r:id="rId8"/>
    <p:sldId id="363" r:id="rId9"/>
  </p:sldIdLst>
  <p:sldSz cx="9144000" cy="6858000" type="screen4x3"/>
  <p:notesSz cx="7315200" cy="96012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pos="696" userDrawn="1">
          <p15:clr>
            <a:srgbClr val="A4A3A4"/>
          </p15:clr>
        </p15:guide>
        <p15:guide id="2" orient="horz" pos="1152" userDrawn="1">
          <p15:clr>
            <a:srgbClr val="A4A3A4"/>
          </p15:clr>
        </p15:guide>
        <p15:guide id="3" pos="5208" userDrawn="1">
          <p15:clr>
            <a:srgbClr val="A4A3A4"/>
          </p15:clr>
        </p15:guide>
        <p15:guide id="4" orient="horz" pos="792" userDrawn="1">
          <p15:clr>
            <a:srgbClr val="A4A3A4"/>
          </p15:clr>
        </p15:guide>
        <p15:guide id="5" pos="480" userDrawn="1">
          <p15:clr>
            <a:srgbClr val="A4A3A4"/>
          </p15:clr>
        </p15:guide>
        <p15:guide id="6" orient="horz" pos="2160" userDrawn="1">
          <p15:clr>
            <a:srgbClr val="A4A3A4"/>
          </p15:clr>
        </p15:guide>
        <p15:guide id="7" orient="horz" pos="158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Greenwood" initials="MG" lastIdx="1" clrIdx="0">
    <p:extLst>
      <p:ext uri="{19B8F6BF-5375-455C-9EA6-DF929625EA0E}">
        <p15:presenceInfo xmlns:p15="http://schemas.microsoft.com/office/powerpoint/2012/main" userId="S-1-5-21-3210325848-1304420625-903227506-6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4C3"/>
    <a:srgbClr val="FDB945"/>
    <a:srgbClr val="7CCCBF"/>
    <a:srgbClr val="FF0000"/>
    <a:srgbClr val="FFFF00"/>
    <a:srgbClr val="009FBC"/>
    <a:srgbClr val="5C55A6"/>
    <a:srgbClr val="F68D68"/>
    <a:srgbClr val="F04E4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6" autoAdjust="0"/>
    <p:restoredTop sz="73443" autoAdjust="0"/>
  </p:normalViewPr>
  <p:slideViewPr>
    <p:cSldViewPr snapToGrid="0" snapToObjects="1" showGuides="1">
      <p:cViewPr varScale="1">
        <p:scale>
          <a:sx n="81" d="100"/>
          <a:sy n="81" d="100"/>
        </p:scale>
        <p:origin x="978" y="45"/>
      </p:cViewPr>
      <p:guideLst>
        <p:guide pos="696"/>
        <p:guide orient="horz" pos="1152"/>
        <p:guide pos="5208"/>
        <p:guide orient="horz" pos="792"/>
        <p:guide pos="480"/>
        <p:guide orient="horz" pos="2160"/>
        <p:guide orient="horz" pos="1584"/>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2B7ADC74-4F7D-4C8E-B02E-284E893F90D3}" type="datetimeFigureOut">
              <a:rPr lang="en-US" smtClean="0"/>
              <a:t>1/3/2023</a:t>
            </a:fld>
            <a:endParaRPr lang="en-US" dirty="0"/>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89129D00-3CDA-4A66-B329-96AE0116E941}" type="slidenum">
              <a:rPr lang="en-US" smtClean="0"/>
              <a:t>‹#›</a:t>
            </a:fld>
            <a:endParaRPr lang="en-US" dirty="0"/>
          </a:p>
        </p:txBody>
      </p:sp>
    </p:spTree>
    <p:extLst>
      <p:ext uri="{BB962C8B-B14F-4D97-AF65-F5344CB8AC3E}">
        <p14:creationId xmlns:p14="http://schemas.microsoft.com/office/powerpoint/2010/main" val="15052261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idx="1"/>
          </p:nvPr>
        </p:nvSpPr>
        <p:spPr>
          <a:xfrm>
            <a:off x="4142962" y="1"/>
            <a:ext cx="3170583" cy="482027"/>
          </a:xfrm>
          <a:prstGeom prst="rect">
            <a:avLst/>
          </a:prstGeom>
        </p:spPr>
        <p:txBody>
          <a:bodyPr vert="horz" lIns="94851" tIns="47425" rIns="94851" bIns="47425" rtlCol="0"/>
          <a:lstStyle>
            <a:lvl1pPr algn="r">
              <a:defRPr sz="1200"/>
            </a:lvl1pPr>
          </a:lstStyle>
          <a:p>
            <a:fld id="{8FA28568-82F2-48FC-8C66-E588607C3C91}" type="datetimeFigureOut">
              <a:rPr lang="en-US" smtClean="0"/>
              <a:t>1/3/2023</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51" tIns="47425" rIns="94851" bIns="47425" rtlCol="0" anchor="ctr"/>
          <a:lstStyle/>
          <a:p>
            <a:endParaRPr lang="en-US" dirty="0"/>
          </a:p>
        </p:txBody>
      </p:sp>
      <p:sp>
        <p:nvSpPr>
          <p:cNvPr id="5" name="Notes Placeholder 4"/>
          <p:cNvSpPr>
            <a:spLocks noGrp="1"/>
          </p:cNvSpPr>
          <p:nvPr>
            <p:ph type="body" sz="quarter" idx="3"/>
          </p:nvPr>
        </p:nvSpPr>
        <p:spPr>
          <a:xfrm>
            <a:off x="732183" y="4620250"/>
            <a:ext cx="5850835" cy="3780800"/>
          </a:xfrm>
          <a:prstGeom prst="rect">
            <a:avLst/>
          </a:prstGeom>
        </p:spPr>
        <p:txBody>
          <a:bodyPr vert="horz" lIns="94851" tIns="47425" rIns="94851" bIns="47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2027"/>
          </a:xfrm>
          <a:prstGeom prst="rect">
            <a:avLst/>
          </a:prstGeom>
        </p:spPr>
        <p:txBody>
          <a:bodyPr vert="horz" lIns="94851" tIns="47425" rIns="94851" bIns="474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2962" y="9119173"/>
            <a:ext cx="3170583" cy="482027"/>
          </a:xfrm>
          <a:prstGeom prst="rect">
            <a:avLst/>
          </a:prstGeom>
        </p:spPr>
        <p:txBody>
          <a:bodyPr vert="horz" lIns="94851" tIns="47425" rIns="94851" bIns="47425" rtlCol="0" anchor="b"/>
          <a:lstStyle>
            <a:lvl1pPr algn="r">
              <a:defRPr sz="1200"/>
            </a:lvl1pPr>
          </a:lstStyle>
          <a:p>
            <a:fld id="{AC6114E9-64E4-4D42-8415-11753A06D6CE}" type="slidenum">
              <a:rPr lang="en-US" smtClean="0"/>
              <a:t>‹#›</a:t>
            </a:fld>
            <a:endParaRPr lang="en-US" dirty="0"/>
          </a:p>
        </p:txBody>
      </p:sp>
    </p:spTree>
    <p:extLst>
      <p:ext uri="{BB962C8B-B14F-4D97-AF65-F5344CB8AC3E}">
        <p14:creationId xmlns:p14="http://schemas.microsoft.com/office/powerpoint/2010/main" val="410942413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Madam Chair, members of the committee and audience in attendance. I will be presenting today’s Operations Update for the month of January.</a:t>
            </a:r>
          </a:p>
          <a:p>
            <a:endParaRPr lang="en-US" dirty="0"/>
          </a:p>
          <a:p>
            <a:r>
              <a:rPr lang="en-US" dirty="0"/>
              <a:t>Next slide please</a:t>
            </a:r>
          </a:p>
          <a:p>
            <a:endParaRPr lang="en-US" dirty="0"/>
          </a:p>
        </p:txBody>
      </p:sp>
    </p:spTree>
    <p:extLst>
      <p:ext uri="{BB962C8B-B14F-4D97-AF65-F5344CB8AC3E}">
        <p14:creationId xmlns:p14="http://schemas.microsoft.com/office/powerpoint/2010/main" val="331425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We’ll start with some overall performance statistics based on November 2022, the latest month we have data for. This slide shows a comparison of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Vehicle Trips Completed, Passenger Trips Completed, Reservation Calls Answered, ETA Calls Answered and Where’s My Ride ETA Requests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November 2021 and November 2022. </a:t>
            </a:r>
          </a:p>
          <a:p>
            <a:pPr marL="0" marR="0">
              <a:lnSpc>
                <a:spcPct val="15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the month of November 2022, over 229,000 vehicle trips were completed. This is a 19% increase compared to the previous November. In addition, there were also over 284,000 passenger trips completed. There were also over 170,000 reservation calls answered and over 42,000 ETA calls answered. We also continue to see strong use of the Where’s My Ride app for estimated time of arrival requests, with over 366,000 Where is My Ride ETAs requested which are up 39% from last year.</a:t>
            </a:r>
          </a:p>
          <a:p>
            <a:pPr marL="0" marR="0">
              <a:lnSpc>
                <a:spcPct val="15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Next Slide Please</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1D265D-2E08-49EF-82A8-2F8A06A065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052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Looking at the systemwide performance report card, we had a very strong November 2022 where we met 12 of the 13 Key Performance Indicators. Average hold time finished at 68 seconds, excessively late trips ended at 0.08%, and missed trips ended at 0.52% to just name a few. </a:t>
            </a:r>
          </a:p>
          <a:p>
            <a:pPr marL="0" marR="0">
              <a:lnSpc>
                <a:spcPct val="20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one KPI that was not met in November was On Time Performance which concluded at 90.2%. This was due to increased service demand and resource challenges.</a:t>
            </a:r>
          </a:p>
          <a:p>
            <a:pPr marL="0" marR="0">
              <a:lnSpc>
                <a:spcPct val="20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Asked (The preventable collision trend is high for the year due to curbing incidents, however in an effort to limit curbing, Access created a video that was sent to the contractors to assist with contractors’ ongoing campaigns. These occurrences are trending down after these efforts which we can see in November’s data.)</a:t>
            </a:r>
          </a:p>
          <a:p>
            <a:pPr marL="0" marR="0">
              <a:lnSpc>
                <a:spcPct val="20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Asked about denials (Both occurrences occurred in September in the Northern Region and Santa Clarita Region. SC’s was caused by a call taker error; they took it upon themselves to enter a different time for the customer. Call taker has been retrained to proficiency. MV’s was caused by a call taker error; call taker offered two times outside of the negotiation window. Call taker has been retrained to proficiency.  )</a:t>
            </a:r>
          </a:p>
          <a:p>
            <a:pPr marL="0" marR="0">
              <a:lnSpc>
                <a:spcPct val="20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Next slide please </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1D265D-2E08-49EF-82A8-2F8A06A065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8556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Here are some Highlights we would like to share</a:t>
            </a:r>
          </a:p>
          <a:p>
            <a:pPr marL="0" marR="0">
              <a:lnSpc>
                <a:spcPct val="200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The Board approved the Public Transportation Agency Safety Plan also known as PTASP for Access, which outlines how the Agency will endeavor to maintain a safe environment using Safety Management System principles as championed by the federal government.</a:t>
            </a:r>
          </a:p>
          <a:p>
            <a:pPr marL="0" marR="0" lvl="0" indent="0">
              <a:spcBef>
                <a:spcPts val="0"/>
              </a:spcBef>
              <a:spcAft>
                <a:spcPts val="0"/>
              </a:spcAft>
              <a:buFont typeface="Symbol" panose="05050102010706020507" pitchFamily="18" charset="2"/>
              <a:buNone/>
            </a:pPr>
            <a:endParaRPr lang="en-US" sz="2400" dirty="0">
              <a:latin typeface="AvenirNext LT Pro Regular" panose="020B0503020202020204" pitchFamily="34" charset="0"/>
              <a:ea typeface="Calibri" panose="020F0502020204030204" pitchFamily="34" charset="0"/>
            </a:endParaRPr>
          </a:p>
          <a:p>
            <a:pPr marL="342900" marR="0" lvl="0" indent="-342900" algn="l" defTabSz="685800" rtl="0" eaLnBrk="1" fontAlgn="auto" latinLnBrk="0" hangingPunct="1">
              <a:lnSpc>
                <a:spcPts val="2800"/>
              </a:lnSpc>
              <a:spcBef>
                <a:spcPts val="0"/>
              </a:spcBef>
              <a:spcAft>
                <a:spcPts val="500"/>
              </a:spcAft>
              <a:buClr>
                <a:srgbClr val="F04E4C"/>
              </a:buClr>
              <a:buSzTx/>
              <a:buFont typeface="Wingdings" panose="05000000000000000000" pitchFamily="2" charset="2"/>
              <a:buChar char="§"/>
              <a:tabLst/>
              <a:defRPr/>
            </a:pPr>
            <a:r>
              <a:rPr lang="en-US" sz="2400" dirty="0">
                <a:effectLst/>
                <a:latin typeface="AvenirNext LT Pro Regular" panose="020B0503020202020204" pitchFamily="34" charset="0"/>
                <a:ea typeface="Calibri" panose="020F0502020204030204" pitchFamily="34" charset="0"/>
              </a:rPr>
              <a:t>Metro released a board report which included the possibility of 45 million dollars in future funding for Access electric vehicle fleet and charging infrastructure in relation to the 2028 Olympic and paralympic games, which will be held in Los Angeles.</a:t>
            </a:r>
          </a:p>
          <a:p>
            <a:pPr marL="0" marR="0" lvl="0" indent="0" algn="l" defTabSz="685800" rtl="0" eaLnBrk="1" fontAlgn="auto" latinLnBrk="0" hangingPunct="1">
              <a:lnSpc>
                <a:spcPts val="2800"/>
              </a:lnSpc>
              <a:spcBef>
                <a:spcPts val="0"/>
              </a:spcBef>
              <a:spcAft>
                <a:spcPts val="500"/>
              </a:spcAft>
              <a:buClr>
                <a:srgbClr val="F04E4C"/>
              </a:buClr>
              <a:buSzTx/>
              <a:buFont typeface="Wingdings" panose="05000000000000000000" pitchFamily="2" charset="2"/>
              <a:buNone/>
              <a:tabLst/>
              <a:defRPr/>
            </a:pPr>
            <a:endParaRPr lang="en-US" sz="2400" dirty="0">
              <a:latin typeface="AvenirNext LT Pro Regular" panose="020B0503020202020204" pitchFamily="34" charset="0"/>
              <a:ea typeface="Calibri" panose="020F0502020204030204" pitchFamily="34" charset="0"/>
            </a:endParaRPr>
          </a:p>
          <a:p>
            <a:pPr marL="342900" indent="-342900" defTabSz="685800">
              <a:lnSpc>
                <a:spcPts val="2800"/>
              </a:lnSpc>
              <a:spcAft>
                <a:spcPts val="500"/>
              </a:spcAft>
              <a:buClr>
                <a:srgbClr val="F04E4C"/>
              </a:buClr>
              <a:buFont typeface="Wingdings" panose="05000000000000000000" pitchFamily="2" charset="2"/>
              <a:buChar char="§"/>
            </a:pPr>
            <a:r>
              <a:rPr lang="en-US" sz="2400" dirty="0">
                <a:solidFill>
                  <a:prstClr val="black"/>
                </a:solidFill>
                <a:latin typeface="AvenirNext LT Pro Regular" panose="020B0503020202020204" pitchFamily="34" charset="0"/>
              </a:rPr>
              <a:t>Lastly, First Transit hosted a holiday safety campaign at their site with the theme of “protecting your joy” during the holiday season. This safety campaign focused on driving safely during the holiday season and to be aware of distractions on the road. There were also goodie bags and lunch served during this campaign to show appreciation to their staff during the holiday season.</a:t>
            </a:r>
            <a:endParaRPr lang="en-US" sz="2000" dirty="0">
              <a:solidFill>
                <a:prstClr val="black"/>
              </a:solidFill>
              <a:latin typeface="AvenirNext LT Pro Regular" panose="020B0503020202020204" pitchFamily="34" charset="0"/>
            </a:endParaRPr>
          </a:p>
          <a:p>
            <a:pPr marL="0" indent="0" defTabSz="685800">
              <a:lnSpc>
                <a:spcPts val="2800"/>
              </a:lnSpc>
              <a:spcAft>
                <a:spcPts val="500"/>
              </a:spcAft>
              <a:buClr>
                <a:srgbClr val="F04E4C"/>
              </a:buClr>
              <a:buFont typeface="System Font Regular"/>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defTabSz="685800">
              <a:lnSpc>
                <a:spcPts val="2800"/>
              </a:lnSpc>
              <a:spcAft>
                <a:spcPts val="500"/>
              </a:spcAft>
              <a:buClr>
                <a:srgbClr val="F04E4C"/>
              </a:buClr>
              <a:buFont typeface="System Font Regular"/>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with that, I’ll be happy to take questions. </a:t>
            </a:r>
          </a:p>
          <a:p>
            <a:pPr marL="0" marR="0">
              <a:lnSpc>
                <a:spcPct val="20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1D265D-2E08-49EF-82A8-2F8A06A065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3140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8EE5A6-75B9-43E2-BE48-161570400778}" type="datetime1">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2552838619"/>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A5984D-619B-4952-966A-EC5E9B108547}" type="datetime1">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299713162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4AEB0-C183-44FE-AEA2-29B055AEECFB}" type="datetime1">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2648667019"/>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989109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146939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285865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27282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311780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55445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2533504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2928916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2933E-CD8A-4064-AC85-CE79544827F8}" type="datetime1">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242080258"/>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127527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365575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DD9ED6-9D22-C944-8C26-10705BACC649}"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9D5467-AB48-4F4F-8131-8AA953A75A72}" type="slidenum">
              <a:rPr lang="en-US" smtClean="0"/>
              <a:t>‹#›</a:t>
            </a:fld>
            <a:endParaRPr lang="en-US" dirty="0"/>
          </a:p>
        </p:txBody>
      </p:sp>
    </p:spTree>
    <p:extLst>
      <p:ext uri="{BB962C8B-B14F-4D97-AF65-F5344CB8AC3E}">
        <p14:creationId xmlns:p14="http://schemas.microsoft.com/office/powerpoint/2010/main" val="324260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503353-3C9E-4582-8556-5D077EA40D8E}" type="datetime1">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574946751"/>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163C08-0529-460D-A71D-7D4FB01A78FF}" type="datetime1">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93439630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2F801B-918A-48AC-A454-93E3DBB364D3}" type="datetime1">
              <a:rPr lang="en-US" smtClean="0"/>
              <a:t>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168880880"/>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5D85EA-CA0F-4FBF-8C6C-A2BF716F0151}" type="datetime1">
              <a:rPr lang="en-US" smtClean="0"/>
              <a:t>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748037533"/>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B9E75-7FF3-4FC8-A746-91D02622D3E0}" type="datetime1">
              <a:rPr lang="en-US" smtClean="0"/>
              <a:t>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2339652019"/>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00DAA-9073-41F8-AC23-90C288CE6E4B}" type="datetime1">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975046036"/>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C3C6F4-119E-4662-9E98-353BCF10A79A}" type="datetime1">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224151044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8E829-DFC4-4A66-8010-B1171CEBB61A}" type="datetime1">
              <a:rPr lang="en-US" smtClean="0"/>
              <a:t>1/3/2023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2C783-385C-6F4C-8B27-98FF5F613D8B}" type="slidenum">
              <a:rPr lang="en-US" smtClean="0"/>
              <a:t>‹#›</a:t>
            </a:fld>
            <a:endParaRPr lang="en-US" dirty="0"/>
          </a:p>
        </p:txBody>
      </p:sp>
    </p:spTree>
    <p:extLst>
      <p:ext uri="{BB962C8B-B14F-4D97-AF65-F5344CB8AC3E}">
        <p14:creationId xmlns:p14="http://schemas.microsoft.com/office/powerpoint/2010/main" val="23770171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pull/>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D9ED6-9D22-C944-8C26-10705BACC649}" type="datetimeFigureOut">
              <a:rPr lang="en-US" smtClean="0"/>
              <a:t>1/3/2023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D5467-AB48-4F4F-8131-8AA953A75A72}" type="slidenum">
              <a:rPr lang="en-US" smtClean="0"/>
              <a:t>‹#›</a:t>
            </a:fld>
            <a:endParaRPr lang="en-US" dirty="0"/>
          </a:p>
        </p:txBody>
      </p:sp>
    </p:spTree>
    <p:extLst>
      <p:ext uri="{BB962C8B-B14F-4D97-AF65-F5344CB8AC3E}">
        <p14:creationId xmlns:p14="http://schemas.microsoft.com/office/powerpoint/2010/main" val="7096586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5FE606-B67C-4256-97DC-B4EC5AF65F8B}"/>
              </a:ext>
            </a:extLst>
          </p:cNvPr>
          <p:cNvSpPr txBox="1"/>
          <p:nvPr/>
        </p:nvSpPr>
        <p:spPr>
          <a:xfrm>
            <a:off x="12550" y="594910"/>
            <a:ext cx="8267383" cy="2677656"/>
          </a:xfrm>
          <a:prstGeom prst="rect">
            <a:avLst/>
          </a:prstGeom>
          <a:noFill/>
        </p:spPr>
        <p:txBody>
          <a:bodyPr wrap="square" rtlCol="0">
            <a:spAutoFit/>
          </a:bodyPr>
          <a:lstStyle/>
          <a:p>
            <a:r>
              <a:rPr lang="en-US" sz="4000" b="1" dirty="0">
                <a:solidFill>
                  <a:schemeClr val="bg1"/>
                </a:solidFill>
                <a:latin typeface="AvenirNext LT Pro Medium" panose="020B0503020202020204" pitchFamily="34" charset="77"/>
              </a:rPr>
              <a:t>Operations Update</a:t>
            </a:r>
          </a:p>
          <a:p>
            <a:endParaRPr lang="en-US" sz="3200" b="1" dirty="0">
              <a:solidFill>
                <a:schemeClr val="bg1"/>
              </a:solidFill>
              <a:latin typeface="AvenirNext LT Pro Medium" panose="020B0503020202020204" pitchFamily="34" charset="77"/>
            </a:endParaRPr>
          </a:p>
          <a:p>
            <a:r>
              <a:rPr lang="en-US" sz="3200" b="1" dirty="0">
                <a:solidFill>
                  <a:schemeClr val="bg1"/>
                </a:solidFill>
                <a:latin typeface="AvenirNext LT Pro Medium" panose="020B0503020202020204" pitchFamily="34" charset="77"/>
              </a:rPr>
              <a:t>Community Advisory Committee</a:t>
            </a:r>
          </a:p>
          <a:p>
            <a:endParaRPr lang="en-US" sz="3200" b="1" dirty="0">
              <a:solidFill>
                <a:schemeClr val="bg1"/>
              </a:solidFill>
              <a:latin typeface="AvenirNext LT Pro Medium" panose="020B0503020202020204" pitchFamily="34" charset="77"/>
            </a:endParaRPr>
          </a:p>
          <a:p>
            <a:r>
              <a:rPr lang="en-US" sz="3200" b="1" dirty="0">
                <a:solidFill>
                  <a:schemeClr val="bg1"/>
                </a:solidFill>
                <a:latin typeface="AvenirNext LT Pro Medium" panose="020B0503020202020204" pitchFamily="34" charset="77"/>
              </a:rPr>
              <a:t>January 10, 2023</a:t>
            </a:r>
          </a:p>
        </p:txBody>
      </p:sp>
    </p:spTree>
    <p:extLst>
      <p:ext uri="{BB962C8B-B14F-4D97-AF65-F5344CB8AC3E}">
        <p14:creationId xmlns:p14="http://schemas.microsoft.com/office/powerpoint/2010/main" val="20822252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7544" y="288779"/>
            <a:ext cx="816891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AvenirNext LT Pro Bold" panose="020B0803020202020204" pitchFamily="34" charset="0"/>
                <a:cs typeface="Arial" panose="020B0604020202020204" pitchFamily="34" charset="0"/>
              </a:rPr>
              <a:t>Statistics</a:t>
            </a:r>
            <a:endParaRPr kumimoji="0" lang="en-US" sz="2400" b="1" i="0" u="none" strike="noStrike" kern="1200" cap="none" spc="0" normalizeH="0" baseline="0" noProof="0" dirty="0">
              <a:ln>
                <a:noFill/>
              </a:ln>
              <a:solidFill>
                <a:prstClr val="white"/>
              </a:solidFill>
              <a:effectLst/>
              <a:uLnTx/>
              <a:uFillTx/>
              <a:latin typeface="AvenirNext LT Pro Bold" panose="020B0803020202020204" pitchFamily="34" charset="0"/>
              <a:cs typeface="Arial" panose="020B0604020202020204" pitchFamily="34" charset="0"/>
            </a:endParaRPr>
          </a:p>
        </p:txBody>
      </p:sp>
      <p:sp>
        <p:nvSpPr>
          <p:cNvPr id="2" name="AutoShape 4" descr="Image result for where's my r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Content Placeholder 2"/>
          <p:cNvSpPr txBox="1">
            <a:spLocks/>
          </p:cNvSpPr>
          <p:nvPr/>
        </p:nvSpPr>
        <p:spPr>
          <a:xfrm>
            <a:off x="487544" y="1825625"/>
            <a:ext cx="8495091" cy="4351338"/>
          </a:xfrm>
          <a:prstGeom prst="rect">
            <a:avLst/>
          </a:prstGeom>
        </p:spPr>
        <p:txBody>
          <a:bodyPr>
            <a:normAutofit/>
          </a:bodyPr>
          <a:lstStyle>
            <a:lvl1pPr marL="228588" indent="-228588" algn="l" defTabSz="914355" rtl="0" eaLnBrk="1" latinLnBrk="0" hangingPunct="1">
              <a:lnSpc>
                <a:spcPct val="90000"/>
              </a:lnSpc>
              <a:spcBef>
                <a:spcPts val="1000"/>
              </a:spcBef>
              <a:buClr>
                <a:srgbClr val="83D2E3"/>
              </a:buClr>
              <a:buFont typeface="Calibri" panose="020F0502020204030204" pitchFamily="34" charset="0"/>
              <a:buChar char="˃"/>
              <a:defRPr sz="2400" kern="1200">
                <a:solidFill>
                  <a:schemeClr val="tx1"/>
                </a:solidFill>
                <a:latin typeface="+mn-lt"/>
                <a:ea typeface="+mn-ea"/>
                <a:cs typeface="+mn-cs"/>
              </a:defRPr>
            </a:lvl1pPr>
            <a:lvl2pPr marL="685766" indent="-228588" algn="l" defTabSz="914355" rtl="0" eaLnBrk="1" latinLnBrk="0" hangingPunct="1">
              <a:lnSpc>
                <a:spcPct val="90000"/>
              </a:lnSpc>
              <a:spcBef>
                <a:spcPts val="500"/>
              </a:spcBef>
              <a:buClr>
                <a:srgbClr val="83D2E3"/>
              </a:buClr>
              <a:buFont typeface="Courier New" panose="02070309020205020404" pitchFamily="49" charset="0"/>
              <a:buChar char="o"/>
              <a:defRPr sz="2000" kern="1200">
                <a:solidFill>
                  <a:schemeClr val="tx1"/>
                </a:solidFill>
                <a:latin typeface="+mn-lt"/>
                <a:ea typeface="+mn-ea"/>
                <a:cs typeface="+mn-cs"/>
              </a:defRPr>
            </a:lvl2pPr>
            <a:lvl3pPr marL="1142944" indent="-228588" algn="l" defTabSz="914355" rtl="0" eaLnBrk="1" latinLnBrk="0" hangingPunct="1">
              <a:lnSpc>
                <a:spcPct val="90000"/>
              </a:lnSpc>
              <a:spcBef>
                <a:spcPts val="500"/>
              </a:spcBef>
              <a:buClr>
                <a:srgbClr val="83D2E3"/>
              </a:buClr>
              <a:buFont typeface="Arial" panose="020B0604020202020204" pitchFamily="34" charset="0"/>
              <a:buChar char="•"/>
              <a:defRPr sz="1800" kern="1200">
                <a:solidFill>
                  <a:schemeClr val="tx1"/>
                </a:solidFill>
                <a:latin typeface="+mn-lt"/>
                <a:ea typeface="+mn-ea"/>
                <a:cs typeface="+mn-cs"/>
              </a:defRPr>
            </a:lvl3pPr>
            <a:lvl4pPr marL="1600120" indent="-228588" algn="l" defTabSz="91435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297" indent="-228588" algn="l" defTabSz="91435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474"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588" marR="0" lvl="0" indent="-228588"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588" marR="0" lvl="0" indent="-228588" algn="l" defTabSz="914355" rtl="0" eaLnBrk="1" fontAlgn="auto" latinLnBrk="0" hangingPunct="1">
              <a:lnSpc>
                <a:spcPct val="90000"/>
              </a:lnSpc>
              <a:spcBef>
                <a:spcPts val="1000"/>
              </a:spcBef>
              <a:spcAft>
                <a:spcPts val="0"/>
              </a:spcAft>
              <a:buClr>
                <a:srgbClr val="83D2E3"/>
              </a:buClr>
              <a:buSzTx/>
              <a:buFont typeface="Calibri" panose="020F050202020403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a:ea typeface="+mn-ea"/>
              <a:cs typeface="+mn-cs"/>
            </a:endParaRPr>
          </a:p>
        </p:txBody>
      </p:sp>
      <p:sp>
        <p:nvSpPr>
          <p:cNvPr id="8" name="TextBox 3"/>
          <p:cNvSpPr txBox="1"/>
          <p:nvPr/>
        </p:nvSpPr>
        <p:spPr>
          <a:xfrm>
            <a:off x="155575" y="2614410"/>
            <a:ext cx="8664030" cy="8309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venirNext LT Pro Regular" panose="020B050302020202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venirNext LT Pro Regular" panose="020B0503020202020204" pitchFamily="34" charset="0"/>
              <a:ea typeface="+mn-ea"/>
              <a:cs typeface="+mn-cs"/>
            </a:endParaRPr>
          </a:p>
        </p:txBody>
      </p:sp>
      <p:pic>
        <p:nvPicPr>
          <p:cNvPr id="10" name="Picture 9"/>
          <p:cNvPicPr>
            <a:picLocks noChangeAspect="1"/>
          </p:cNvPicPr>
          <p:nvPr/>
        </p:nvPicPr>
        <p:blipFill>
          <a:blip r:embed="rId3"/>
          <a:stretch>
            <a:fillRect/>
          </a:stretch>
        </p:blipFill>
        <p:spPr>
          <a:xfrm>
            <a:off x="666750" y="6150933"/>
            <a:ext cx="1460710" cy="459417"/>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40006632"/>
              </p:ext>
            </p:extLst>
          </p:nvPr>
        </p:nvGraphicFramePr>
        <p:xfrm>
          <a:off x="487544" y="1122542"/>
          <a:ext cx="8168913" cy="2922776"/>
        </p:xfrm>
        <a:graphic>
          <a:graphicData uri="http://schemas.openxmlformats.org/drawingml/2006/table">
            <a:tbl>
              <a:tblPr firstRow="1" bandRow="1">
                <a:tableStyleId>{9D7B26C5-4107-4FEC-AEDC-1716B250A1EF}</a:tableStyleId>
              </a:tblPr>
              <a:tblGrid>
                <a:gridCol w="3183119">
                  <a:extLst>
                    <a:ext uri="{9D8B030D-6E8A-4147-A177-3AD203B41FA5}">
                      <a16:colId xmlns:a16="http://schemas.microsoft.com/office/drawing/2014/main" val="3649296841"/>
                    </a:ext>
                  </a:extLst>
                </a:gridCol>
                <a:gridCol w="1828800">
                  <a:extLst>
                    <a:ext uri="{9D8B030D-6E8A-4147-A177-3AD203B41FA5}">
                      <a16:colId xmlns:a16="http://schemas.microsoft.com/office/drawing/2014/main" val="2973402937"/>
                    </a:ext>
                  </a:extLst>
                </a:gridCol>
                <a:gridCol w="1913708">
                  <a:extLst>
                    <a:ext uri="{9D8B030D-6E8A-4147-A177-3AD203B41FA5}">
                      <a16:colId xmlns:a16="http://schemas.microsoft.com/office/drawing/2014/main" val="4221377739"/>
                    </a:ext>
                  </a:extLst>
                </a:gridCol>
                <a:gridCol w="1243286">
                  <a:extLst>
                    <a:ext uri="{9D8B030D-6E8A-4147-A177-3AD203B41FA5}">
                      <a16:colId xmlns:a16="http://schemas.microsoft.com/office/drawing/2014/main" val="716740804"/>
                    </a:ext>
                  </a:extLst>
                </a:gridCol>
              </a:tblGrid>
              <a:tr h="465266">
                <a:tc>
                  <a:txBody>
                    <a:bodyPr/>
                    <a:lstStyle/>
                    <a:p>
                      <a:pPr algn="l" fontAlgn="b"/>
                      <a:endParaRPr lang="en-US" sz="1800" b="0" i="0" u="none" strike="noStrike" dirty="0">
                        <a:solidFill>
                          <a:srgbClr val="000000"/>
                        </a:solidFill>
                        <a:effectLst/>
                        <a:latin typeface="AvenirNext LT Pro Regular" panose="020B0503020202020204" pitchFamily="34" charset="0"/>
                      </a:endParaRPr>
                    </a:p>
                    <a:p>
                      <a:pPr algn="l" fontAlgn="b"/>
                      <a:r>
                        <a:rPr lang="en-US" sz="1800" b="0" i="0" u="none" strike="noStrike" dirty="0">
                          <a:solidFill>
                            <a:srgbClr val="000000"/>
                          </a:solidFill>
                          <a:effectLst/>
                          <a:latin typeface="AvenirNext LT Pro Regular" panose="020B0503020202020204" pitchFamily="34" charset="0"/>
                        </a:rPr>
                        <a:t> </a:t>
                      </a:r>
                    </a:p>
                  </a:txBody>
                  <a:tcPr marL="4763" marR="4763" marT="4763" marB="0" anchor="b"/>
                </a:tc>
                <a:tc>
                  <a:txBody>
                    <a:bodyPr/>
                    <a:lstStyle/>
                    <a:p>
                      <a:pPr algn="ctr" fontAlgn="b"/>
                      <a:r>
                        <a:rPr lang="en-US" sz="1800" b="1" i="0" u="none" strike="noStrike" dirty="0">
                          <a:solidFill>
                            <a:schemeClr val="tx1"/>
                          </a:solidFill>
                          <a:effectLst/>
                          <a:latin typeface="AvenirNext LT Pro Regular" panose="020B0503020202020204" pitchFamily="34" charset="0"/>
                        </a:rPr>
                        <a:t>November </a:t>
                      </a:r>
                      <a:r>
                        <a:rPr lang="en-US" sz="1800" b="1" i="0" u="none" strike="noStrike" baseline="0" dirty="0">
                          <a:solidFill>
                            <a:schemeClr val="tx1"/>
                          </a:solidFill>
                          <a:effectLst/>
                          <a:latin typeface="AvenirNext LT Pro Regular" panose="020B0503020202020204" pitchFamily="34" charset="0"/>
                        </a:rPr>
                        <a:t>2021</a:t>
                      </a:r>
                      <a:endParaRPr lang="en-US" sz="1800" b="0" i="0" u="none" strike="noStrike" dirty="0">
                        <a:solidFill>
                          <a:srgbClr val="000000"/>
                        </a:solidFill>
                        <a:effectLst/>
                        <a:latin typeface="AvenirNext LT Pro Regular" panose="020B0503020202020204" pitchFamily="34" charset="0"/>
                      </a:endParaRPr>
                    </a:p>
                  </a:txBody>
                  <a:tcPr marL="4763" marR="4763" marT="4763" marB="0" anchor="b"/>
                </a:tc>
                <a:tc>
                  <a:txBody>
                    <a:bodyPr/>
                    <a:lstStyle/>
                    <a:p>
                      <a:pPr algn="ctr" fontAlgn="b"/>
                      <a:r>
                        <a:rPr lang="en-US" sz="1800" u="none" strike="noStrike" dirty="0">
                          <a:effectLst/>
                          <a:latin typeface="AvenirNext LT Pro Regular" panose="020B0503020202020204" pitchFamily="34" charset="0"/>
                        </a:rPr>
                        <a:t>November 2022</a:t>
                      </a:r>
                      <a:endParaRPr lang="en-US" sz="1800" b="0" i="0" u="none" strike="noStrike" dirty="0">
                        <a:solidFill>
                          <a:srgbClr val="000000"/>
                        </a:solidFill>
                        <a:effectLst/>
                        <a:latin typeface="AvenirNext LT Pro Regular" panose="020B0503020202020204" pitchFamily="34" charset="0"/>
                      </a:endParaRPr>
                    </a:p>
                  </a:txBody>
                  <a:tcPr marL="4763" marR="4763" marT="4763" marB="0" anchor="b"/>
                </a:tc>
                <a:tc>
                  <a:txBody>
                    <a:bodyPr/>
                    <a:lstStyle/>
                    <a:p>
                      <a:pPr algn="ctr" fontAlgn="b"/>
                      <a:r>
                        <a:rPr lang="en-US" sz="1800" b="0" i="0" u="none" strike="noStrike" dirty="0">
                          <a:solidFill>
                            <a:srgbClr val="000000"/>
                          </a:solidFill>
                          <a:effectLst/>
                          <a:latin typeface="AvenirNext LT Pro Regular" panose="020B0503020202020204" pitchFamily="34" charset="0"/>
                        </a:rPr>
                        <a:t>% Change</a:t>
                      </a:r>
                    </a:p>
                  </a:txBody>
                  <a:tcPr marL="4763" marR="4763" marT="4763" marB="0" anchor="b"/>
                </a:tc>
                <a:extLst>
                  <a:ext uri="{0D108BD9-81ED-4DB2-BD59-A6C34878D82A}">
                    <a16:rowId xmlns:a16="http://schemas.microsoft.com/office/drawing/2014/main" val="2586876740"/>
                  </a:ext>
                </a:extLst>
              </a:tr>
              <a:tr h="465266">
                <a:tc>
                  <a:txBody>
                    <a:bodyPr/>
                    <a:lstStyle/>
                    <a:p>
                      <a:pPr algn="l" fontAlgn="b"/>
                      <a:r>
                        <a:rPr lang="en-US" sz="1800" u="none" strike="noStrike" dirty="0">
                          <a:effectLst/>
                          <a:latin typeface="AvenirNext LT Pro Regular" panose="020B0503020202020204" pitchFamily="34" charset="0"/>
                        </a:rPr>
                        <a:t>Vehicle Trips Completed</a:t>
                      </a:r>
                      <a:endParaRPr lang="en-US" sz="1800" b="0" i="0" u="none" strike="noStrike" dirty="0">
                        <a:solidFill>
                          <a:srgbClr val="000000"/>
                        </a:solidFill>
                        <a:effectLst/>
                        <a:latin typeface="AvenirNext LT Pro Regular" panose="020B0503020202020204" pitchFamily="34" charset="0"/>
                      </a:endParaRPr>
                    </a:p>
                  </a:txBody>
                  <a:tcPr marL="4763" marR="4763" marT="4763" marB="0" anchor="b"/>
                </a:tc>
                <a:tc>
                  <a:txBody>
                    <a:bodyPr/>
                    <a:lstStyle/>
                    <a:p>
                      <a:pPr algn="ctr"/>
                      <a:r>
                        <a:rPr lang="en-US" sz="1800" dirty="0">
                          <a:latin typeface="AvenirNext LT Pro Regular" panose="020B0503020202020204" pitchFamily="34" charset="0"/>
                        </a:rPr>
                        <a:t>193,082</a:t>
                      </a:r>
                    </a:p>
                  </a:txBody>
                  <a:tcPr marL="9525" marR="9525" marT="9525" marB="0" anchor="b"/>
                </a:tc>
                <a:tc>
                  <a:txBody>
                    <a:bodyPr/>
                    <a:lstStyle/>
                    <a:p>
                      <a:pPr algn="ctr"/>
                      <a:r>
                        <a:rPr lang="en-US" sz="1800" dirty="0">
                          <a:latin typeface="AvenirNext LT Pro Regular" panose="020B0503020202020204" pitchFamily="34" charset="0"/>
                        </a:rPr>
                        <a:t>229,164</a:t>
                      </a:r>
                    </a:p>
                  </a:txBody>
                  <a:tcPr marL="9525" marR="9525" marT="9525" marB="0" anchor="b"/>
                </a:tc>
                <a:tc>
                  <a:txBody>
                    <a:bodyPr/>
                    <a:lstStyle/>
                    <a:p>
                      <a:pPr algn="ctr"/>
                      <a:r>
                        <a:rPr lang="en-US" sz="1800" dirty="0">
                          <a:latin typeface="AvenirNext LT Pro Regular" panose="020B0503020202020204" pitchFamily="34" charset="0"/>
                        </a:rPr>
                        <a:t>+19%</a:t>
                      </a:r>
                    </a:p>
                  </a:txBody>
                  <a:tcPr marL="9525" marR="9525" marT="9525" marB="0" anchor="b"/>
                </a:tc>
                <a:extLst>
                  <a:ext uri="{0D108BD9-81ED-4DB2-BD59-A6C34878D82A}">
                    <a16:rowId xmlns:a16="http://schemas.microsoft.com/office/drawing/2014/main" val="3418542400"/>
                  </a:ext>
                </a:extLst>
              </a:tr>
              <a:tr h="465266">
                <a:tc>
                  <a:txBody>
                    <a:bodyPr/>
                    <a:lstStyle/>
                    <a:p>
                      <a:pPr algn="l" fontAlgn="b"/>
                      <a:r>
                        <a:rPr lang="en-US" sz="1800" u="none" strike="noStrike" dirty="0">
                          <a:effectLst/>
                          <a:latin typeface="AvenirNext LT Pro Regular" panose="020B0503020202020204" pitchFamily="34" charset="0"/>
                        </a:rPr>
                        <a:t>Passenger Trips Completed</a:t>
                      </a:r>
                      <a:endParaRPr lang="en-US" sz="1800" b="0" i="0" u="none" strike="noStrike" dirty="0">
                        <a:solidFill>
                          <a:srgbClr val="000000"/>
                        </a:solidFill>
                        <a:effectLst/>
                        <a:latin typeface="AvenirNext LT Pro Regular" panose="020B0503020202020204" pitchFamily="34" charset="0"/>
                      </a:endParaRPr>
                    </a:p>
                  </a:txBody>
                  <a:tcPr marL="4763" marR="4763" marT="4763" marB="0" anchor="b"/>
                </a:tc>
                <a:tc>
                  <a:txBody>
                    <a:bodyPr/>
                    <a:lstStyle/>
                    <a:p>
                      <a:pPr algn="ctr"/>
                      <a:r>
                        <a:rPr lang="en-US" sz="1800" dirty="0">
                          <a:latin typeface="AvenirNext LT Pro Regular" panose="020B0503020202020204" pitchFamily="34" charset="0"/>
                        </a:rPr>
                        <a:t>244,797</a:t>
                      </a:r>
                    </a:p>
                  </a:txBody>
                  <a:tcPr marL="9525" marR="9525" marT="9525" marB="0" anchor="b"/>
                </a:tc>
                <a:tc>
                  <a:txBody>
                    <a:bodyPr/>
                    <a:lstStyle/>
                    <a:p>
                      <a:pPr algn="ctr"/>
                      <a:r>
                        <a:rPr lang="en-US" sz="1800" dirty="0">
                          <a:latin typeface="AvenirNext LT Pro Regular" panose="020B0503020202020204" pitchFamily="34" charset="0"/>
                        </a:rPr>
                        <a:t>284,596</a:t>
                      </a:r>
                    </a:p>
                  </a:txBody>
                  <a:tcPr marL="9525" marR="9525" marT="9525" marB="0" anchor="b"/>
                </a:tc>
                <a:tc>
                  <a:txBody>
                    <a:bodyPr/>
                    <a:lstStyle/>
                    <a:p>
                      <a:pPr algn="ctr"/>
                      <a:r>
                        <a:rPr lang="en-US" sz="1800" dirty="0">
                          <a:latin typeface="AvenirNext LT Pro Regular" panose="020B0503020202020204" pitchFamily="34" charset="0"/>
                        </a:rPr>
                        <a:t>+16%</a:t>
                      </a:r>
                    </a:p>
                  </a:txBody>
                  <a:tcPr marL="9525" marR="9525" marT="9525" marB="0" anchor="b"/>
                </a:tc>
                <a:extLst>
                  <a:ext uri="{0D108BD9-81ED-4DB2-BD59-A6C34878D82A}">
                    <a16:rowId xmlns:a16="http://schemas.microsoft.com/office/drawing/2014/main" val="4045052119"/>
                  </a:ext>
                </a:extLst>
              </a:tr>
              <a:tr h="465266">
                <a:tc>
                  <a:txBody>
                    <a:bodyPr/>
                    <a:lstStyle/>
                    <a:p>
                      <a:pPr algn="l" fontAlgn="b"/>
                      <a:r>
                        <a:rPr lang="en-US" sz="1800" u="none" strike="noStrike" dirty="0">
                          <a:effectLst/>
                          <a:latin typeface="AvenirNext LT Pro Regular" panose="020B0503020202020204" pitchFamily="34" charset="0"/>
                        </a:rPr>
                        <a:t>Reservation Calls Answered</a:t>
                      </a:r>
                      <a:endParaRPr lang="en-US" sz="1800" b="0" i="0" u="none" strike="noStrike" dirty="0">
                        <a:solidFill>
                          <a:srgbClr val="000000"/>
                        </a:solidFill>
                        <a:effectLst/>
                        <a:latin typeface="AvenirNext LT Pro Regular" panose="020B0503020202020204" pitchFamily="34" charset="0"/>
                      </a:endParaRPr>
                    </a:p>
                  </a:txBody>
                  <a:tcPr marL="4763" marR="4763" marT="4763" marB="0" anchor="b"/>
                </a:tc>
                <a:tc>
                  <a:txBody>
                    <a:bodyPr/>
                    <a:lstStyle/>
                    <a:p>
                      <a:pPr algn="ctr"/>
                      <a:r>
                        <a:rPr lang="en-US" sz="1800" dirty="0">
                          <a:latin typeface="AvenirNext LT Pro Regular" panose="020B0503020202020204" pitchFamily="34" charset="0"/>
                        </a:rPr>
                        <a:t>157,567</a:t>
                      </a:r>
                    </a:p>
                  </a:txBody>
                  <a:tcPr marL="9525" marR="9525" marT="9525" marB="0" anchor="b"/>
                </a:tc>
                <a:tc>
                  <a:txBody>
                    <a:bodyPr/>
                    <a:lstStyle/>
                    <a:p>
                      <a:pPr algn="ctr"/>
                      <a:r>
                        <a:rPr lang="en-US" sz="1800" dirty="0">
                          <a:latin typeface="AvenirNext LT Pro Regular" panose="020B0503020202020204" pitchFamily="34" charset="0"/>
                        </a:rPr>
                        <a:t>170,249</a:t>
                      </a:r>
                    </a:p>
                  </a:txBody>
                  <a:tcPr marL="9525" marR="9525" marT="9525" marB="0" anchor="b"/>
                </a:tc>
                <a:tc>
                  <a:txBody>
                    <a:bodyPr/>
                    <a:lstStyle/>
                    <a:p>
                      <a:pPr algn="ctr"/>
                      <a:r>
                        <a:rPr lang="en-US" sz="1800" dirty="0">
                          <a:latin typeface="AvenirNext LT Pro Regular" panose="020B0503020202020204" pitchFamily="34" charset="0"/>
                        </a:rPr>
                        <a:t>+8%</a:t>
                      </a:r>
                    </a:p>
                  </a:txBody>
                  <a:tcPr marL="9525" marR="9525" marT="9525" marB="0" anchor="b"/>
                </a:tc>
                <a:extLst>
                  <a:ext uri="{0D108BD9-81ED-4DB2-BD59-A6C34878D82A}">
                    <a16:rowId xmlns:a16="http://schemas.microsoft.com/office/drawing/2014/main" val="2038729118"/>
                  </a:ext>
                </a:extLst>
              </a:tr>
              <a:tr h="465266">
                <a:tc>
                  <a:txBody>
                    <a:bodyPr/>
                    <a:lstStyle/>
                    <a:p>
                      <a:pPr algn="l" fontAlgn="b"/>
                      <a:r>
                        <a:rPr lang="en-US" sz="1800" u="none" strike="noStrike" dirty="0">
                          <a:effectLst/>
                          <a:latin typeface="AvenirNext LT Pro Regular" panose="020B0503020202020204" pitchFamily="34" charset="0"/>
                        </a:rPr>
                        <a:t>ETA Calls Answered</a:t>
                      </a:r>
                      <a:endParaRPr lang="en-US" sz="1800" b="0" i="0" u="none" strike="noStrike" dirty="0">
                        <a:solidFill>
                          <a:srgbClr val="000000"/>
                        </a:solidFill>
                        <a:effectLst/>
                        <a:latin typeface="AvenirNext LT Pro Regular" panose="020B0503020202020204" pitchFamily="34" charset="0"/>
                      </a:endParaRPr>
                    </a:p>
                  </a:txBody>
                  <a:tcPr marL="4763" marR="4763" marT="4763" marB="0" anchor="b"/>
                </a:tc>
                <a:tc>
                  <a:txBody>
                    <a:bodyPr/>
                    <a:lstStyle/>
                    <a:p>
                      <a:pPr algn="ctr"/>
                      <a:r>
                        <a:rPr lang="en-US" sz="1800" dirty="0">
                          <a:latin typeface="AvenirNext LT Pro Regular" panose="020B0503020202020204" pitchFamily="34" charset="0"/>
                        </a:rPr>
                        <a:t>41,760</a:t>
                      </a:r>
                    </a:p>
                  </a:txBody>
                  <a:tcPr marL="9525" marR="9525" marT="9525" marB="0" anchor="b"/>
                </a:tc>
                <a:tc>
                  <a:txBody>
                    <a:bodyPr/>
                    <a:lstStyle/>
                    <a:p>
                      <a:pPr algn="ctr"/>
                      <a:r>
                        <a:rPr lang="en-US" sz="1800" dirty="0">
                          <a:latin typeface="AvenirNext LT Pro Regular" panose="020B0503020202020204" pitchFamily="34" charset="0"/>
                        </a:rPr>
                        <a:t>42,784</a:t>
                      </a:r>
                    </a:p>
                  </a:txBody>
                  <a:tcPr marL="9525" marR="9525" marT="9525" marB="0" anchor="b"/>
                </a:tc>
                <a:tc>
                  <a:txBody>
                    <a:bodyPr/>
                    <a:lstStyle/>
                    <a:p>
                      <a:pPr algn="ctr"/>
                      <a:r>
                        <a:rPr lang="en-US" sz="1800" dirty="0">
                          <a:latin typeface="AvenirNext LT Pro Regular" panose="020B0503020202020204" pitchFamily="34" charset="0"/>
                        </a:rPr>
                        <a:t>+3%</a:t>
                      </a:r>
                    </a:p>
                  </a:txBody>
                  <a:tcPr marL="9525" marR="9525" marT="9525" marB="0" anchor="b"/>
                </a:tc>
                <a:extLst>
                  <a:ext uri="{0D108BD9-81ED-4DB2-BD59-A6C34878D82A}">
                    <a16:rowId xmlns:a16="http://schemas.microsoft.com/office/drawing/2014/main" val="847437109"/>
                  </a:ext>
                </a:extLst>
              </a:tr>
              <a:tr h="508309">
                <a:tc>
                  <a:txBody>
                    <a:bodyPr/>
                    <a:lstStyle/>
                    <a:p>
                      <a:pPr algn="l" fontAlgn="b"/>
                      <a:r>
                        <a:rPr lang="en-US" sz="1800" u="none" strike="noStrike" dirty="0">
                          <a:effectLst/>
                          <a:latin typeface="AvenirNext LT Pro Regular" panose="020B0503020202020204" pitchFamily="34" charset="0"/>
                        </a:rPr>
                        <a:t>WMR ETAs Requested</a:t>
                      </a:r>
                      <a:endParaRPr lang="en-US" sz="1800" b="0" i="0" u="none" strike="noStrike" dirty="0">
                        <a:solidFill>
                          <a:srgbClr val="000000"/>
                        </a:solidFill>
                        <a:effectLst/>
                        <a:latin typeface="AvenirNext LT Pro Regular" panose="020B0503020202020204" pitchFamily="34" charset="0"/>
                      </a:endParaRPr>
                    </a:p>
                  </a:txBody>
                  <a:tcPr marL="4763" marR="4763" marT="4763" marB="0" anchor="b"/>
                </a:tc>
                <a:tc>
                  <a:txBody>
                    <a:bodyPr/>
                    <a:lstStyle/>
                    <a:p>
                      <a:pPr algn="ctr"/>
                      <a:r>
                        <a:rPr lang="en-US" sz="1800" dirty="0">
                          <a:latin typeface="AvenirNext LT Pro Regular" panose="020B0503020202020204" pitchFamily="34" charset="0"/>
                        </a:rPr>
                        <a:t>264,156</a:t>
                      </a:r>
                    </a:p>
                  </a:txBody>
                  <a:tcPr marL="9525" marR="9525" marT="9525" marB="0" anchor="b"/>
                </a:tc>
                <a:tc>
                  <a:txBody>
                    <a:bodyPr/>
                    <a:lstStyle/>
                    <a:p>
                      <a:pPr algn="ctr"/>
                      <a:r>
                        <a:rPr lang="en-US" sz="1800" dirty="0">
                          <a:latin typeface="AvenirNext LT Pro Regular" panose="020B0503020202020204" pitchFamily="34" charset="0"/>
                        </a:rPr>
                        <a:t>366,510</a:t>
                      </a:r>
                    </a:p>
                  </a:txBody>
                  <a:tcPr marL="9525" marR="9525" marT="9525" marB="0" anchor="b"/>
                </a:tc>
                <a:tc>
                  <a:txBody>
                    <a:bodyPr/>
                    <a:lstStyle/>
                    <a:p>
                      <a:pPr algn="ctr"/>
                      <a:r>
                        <a:rPr lang="en-US" sz="1800" dirty="0">
                          <a:latin typeface="AvenirNext LT Pro Regular" panose="020B0503020202020204" pitchFamily="34" charset="0"/>
                        </a:rPr>
                        <a:t>+39%</a:t>
                      </a:r>
                    </a:p>
                  </a:txBody>
                  <a:tcPr marL="9525" marR="9525" marT="9525" marB="0" anchor="b"/>
                </a:tc>
                <a:extLst>
                  <a:ext uri="{0D108BD9-81ED-4DB2-BD59-A6C34878D82A}">
                    <a16:rowId xmlns:a16="http://schemas.microsoft.com/office/drawing/2014/main" val="3007143829"/>
                  </a:ext>
                </a:extLst>
              </a:tr>
            </a:tbl>
          </a:graphicData>
        </a:graphic>
      </p:graphicFrame>
    </p:spTree>
    <p:extLst>
      <p:ext uri="{BB962C8B-B14F-4D97-AF65-F5344CB8AC3E}">
        <p14:creationId xmlns:p14="http://schemas.microsoft.com/office/powerpoint/2010/main" val="384176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7544" y="288779"/>
            <a:ext cx="816891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AvenirNext LT Pro Bold" panose="020B0803020202020204" pitchFamily="34" charset="0"/>
                <a:cs typeface="Arial" panose="020B0604020202020204" pitchFamily="34" charset="0"/>
              </a:rPr>
              <a:t>Performance Report</a:t>
            </a:r>
            <a:r>
              <a:rPr kumimoji="0" lang="en-US" sz="3600" b="1" i="0" u="none" strike="noStrike" kern="1200" cap="none" spc="0" normalizeH="0" noProof="0" dirty="0">
                <a:ln>
                  <a:noFill/>
                </a:ln>
                <a:effectLst/>
                <a:uLnTx/>
                <a:uFillTx/>
                <a:latin typeface="AvenirNext LT Pro Bold" panose="020B0803020202020204" pitchFamily="34" charset="0"/>
                <a:cs typeface="Arial" panose="020B0604020202020204" pitchFamily="34" charset="0"/>
              </a:rPr>
              <a:t> Card</a:t>
            </a:r>
            <a:endParaRPr kumimoji="0" lang="en-US" sz="2400" b="1" i="0" u="none" strike="noStrike" kern="1200" cap="none" spc="0" normalizeH="0" baseline="0" noProof="0" dirty="0">
              <a:ln>
                <a:noFill/>
              </a:ln>
              <a:effectLst/>
              <a:uLnTx/>
              <a:uFillTx/>
              <a:latin typeface="AvenirNext LT Pro Bold" panose="020B0803020202020204" pitchFamily="34" charset="0"/>
              <a:cs typeface="Arial" panose="020B0604020202020204" pitchFamily="34" charset="0"/>
            </a:endParaRPr>
          </a:p>
        </p:txBody>
      </p:sp>
      <p:sp>
        <p:nvSpPr>
          <p:cNvPr id="2" name="AutoShape 4" descr="Image result for where's my r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Content Placeholder 2"/>
          <p:cNvSpPr txBox="1">
            <a:spLocks/>
          </p:cNvSpPr>
          <p:nvPr/>
        </p:nvSpPr>
        <p:spPr>
          <a:xfrm>
            <a:off x="487544" y="1825625"/>
            <a:ext cx="8495091" cy="4351338"/>
          </a:xfrm>
          <a:prstGeom prst="rect">
            <a:avLst/>
          </a:prstGeom>
        </p:spPr>
        <p:txBody>
          <a:bodyPr>
            <a:normAutofit/>
          </a:bodyPr>
          <a:lstStyle>
            <a:lvl1pPr marL="228588" indent="-228588" algn="l" defTabSz="914355" rtl="0" eaLnBrk="1" latinLnBrk="0" hangingPunct="1">
              <a:lnSpc>
                <a:spcPct val="90000"/>
              </a:lnSpc>
              <a:spcBef>
                <a:spcPts val="1000"/>
              </a:spcBef>
              <a:buClr>
                <a:srgbClr val="83D2E3"/>
              </a:buClr>
              <a:buFont typeface="Calibri" panose="020F0502020204030204" pitchFamily="34" charset="0"/>
              <a:buChar char="˃"/>
              <a:defRPr sz="2400" kern="1200">
                <a:solidFill>
                  <a:schemeClr val="tx1"/>
                </a:solidFill>
                <a:latin typeface="+mn-lt"/>
                <a:ea typeface="+mn-ea"/>
                <a:cs typeface="+mn-cs"/>
              </a:defRPr>
            </a:lvl1pPr>
            <a:lvl2pPr marL="685766" indent="-228588" algn="l" defTabSz="914355" rtl="0" eaLnBrk="1" latinLnBrk="0" hangingPunct="1">
              <a:lnSpc>
                <a:spcPct val="90000"/>
              </a:lnSpc>
              <a:spcBef>
                <a:spcPts val="500"/>
              </a:spcBef>
              <a:buClr>
                <a:srgbClr val="83D2E3"/>
              </a:buClr>
              <a:buFont typeface="Courier New" panose="02070309020205020404" pitchFamily="49" charset="0"/>
              <a:buChar char="o"/>
              <a:defRPr sz="2000" kern="1200">
                <a:solidFill>
                  <a:schemeClr val="tx1"/>
                </a:solidFill>
                <a:latin typeface="+mn-lt"/>
                <a:ea typeface="+mn-ea"/>
                <a:cs typeface="+mn-cs"/>
              </a:defRPr>
            </a:lvl2pPr>
            <a:lvl3pPr marL="1142944" indent="-228588" algn="l" defTabSz="914355" rtl="0" eaLnBrk="1" latinLnBrk="0" hangingPunct="1">
              <a:lnSpc>
                <a:spcPct val="90000"/>
              </a:lnSpc>
              <a:spcBef>
                <a:spcPts val="500"/>
              </a:spcBef>
              <a:buClr>
                <a:srgbClr val="83D2E3"/>
              </a:buClr>
              <a:buFont typeface="Arial" panose="020B0604020202020204" pitchFamily="34" charset="0"/>
              <a:buChar char="•"/>
              <a:defRPr sz="1800" kern="1200">
                <a:solidFill>
                  <a:schemeClr val="tx1"/>
                </a:solidFill>
                <a:latin typeface="+mn-lt"/>
                <a:ea typeface="+mn-ea"/>
                <a:cs typeface="+mn-cs"/>
              </a:defRPr>
            </a:lvl3pPr>
            <a:lvl4pPr marL="1600120" indent="-228588" algn="l" defTabSz="91435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297" indent="-228588" algn="l" defTabSz="91435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474"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588" marR="0" lvl="0" indent="-228588"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588" marR="0" lvl="0" indent="-228588" algn="l" defTabSz="914355" rtl="0" eaLnBrk="1" fontAlgn="auto" latinLnBrk="0" hangingPunct="1">
              <a:lnSpc>
                <a:spcPct val="90000"/>
              </a:lnSpc>
              <a:spcBef>
                <a:spcPts val="1000"/>
              </a:spcBef>
              <a:spcAft>
                <a:spcPts val="0"/>
              </a:spcAft>
              <a:buClr>
                <a:srgbClr val="83D2E3"/>
              </a:buClr>
              <a:buSzTx/>
              <a:buFont typeface="Calibri" panose="020F050202020403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a:ea typeface="+mn-ea"/>
              <a:cs typeface="+mn-cs"/>
            </a:endParaRPr>
          </a:p>
        </p:txBody>
      </p:sp>
      <p:sp>
        <p:nvSpPr>
          <p:cNvPr id="8" name="TextBox 3"/>
          <p:cNvSpPr txBox="1"/>
          <p:nvPr/>
        </p:nvSpPr>
        <p:spPr>
          <a:xfrm>
            <a:off x="155575" y="2614410"/>
            <a:ext cx="8664030" cy="8309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venirNext LT Pro Regular" panose="020B050302020202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venirNext LT Pro Regular" panose="020B0503020202020204" pitchFamily="34" charset="0"/>
              <a:ea typeface="+mn-ea"/>
              <a:cs typeface="+mn-cs"/>
            </a:endParaRPr>
          </a:p>
        </p:txBody>
      </p:sp>
      <p:pic>
        <p:nvPicPr>
          <p:cNvPr id="10" name="Picture 9"/>
          <p:cNvPicPr>
            <a:picLocks noChangeAspect="1"/>
          </p:cNvPicPr>
          <p:nvPr/>
        </p:nvPicPr>
        <p:blipFill>
          <a:blip r:embed="rId3"/>
          <a:stretch>
            <a:fillRect/>
          </a:stretch>
        </p:blipFill>
        <p:spPr>
          <a:xfrm>
            <a:off x="666750" y="6150933"/>
            <a:ext cx="1460710" cy="459417"/>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1933906813"/>
              </p:ext>
            </p:extLst>
          </p:nvPr>
        </p:nvGraphicFramePr>
        <p:xfrm>
          <a:off x="369524" y="935110"/>
          <a:ext cx="8404952" cy="4620573"/>
        </p:xfrm>
        <a:graphic>
          <a:graphicData uri="http://schemas.openxmlformats.org/drawingml/2006/table">
            <a:tbl>
              <a:tblPr firstRow="1" bandRow="1">
                <a:tableStyleId>{9D7B26C5-4107-4FEC-AEDC-1716B250A1EF}</a:tableStyleId>
              </a:tblPr>
              <a:tblGrid>
                <a:gridCol w="4188189">
                  <a:extLst>
                    <a:ext uri="{9D8B030D-6E8A-4147-A177-3AD203B41FA5}">
                      <a16:colId xmlns:a16="http://schemas.microsoft.com/office/drawing/2014/main" val="64290142"/>
                    </a:ext>
                  </a:extLst>
                </a:gridCol>
                <a:gridCol w="1479631">
                  <a:extLst>
                    <a:ext uri="{9D8B030D-6E8A-4147-A177-3AD203B41FA5}">
                      <a16:colId xmlns:a16="http://schemas.microsoft.com/office/drawing/2014/main" val="995110428"/>
                    </a:ext>
                  </a:extLst>
                </a:gridCol>
                <a:gridCol w="1368566">
                  <a:extLst>
                    <a:ext uri="{9D8B030D-6E8A-4147-A177-3AD203B41FA5}">
                      <a16:colId xmlns:a16="http://schemas.microsoft.com/office/drawing/2014/main" val="1906228907"/>
                    </a:ext>
                  </a:extLst>
                </a:gridCol>
                <a:gridCol w="1368566">
                  <a:extLst>
                    <a:ext uri="{9D8B030D-6E8A-4147-A177-3AD203B41FA5}">
                      <a16:colId xmlns:a16="http://schemas.microsoft.com/office/drawing/2014/main" val="1118561587"/>
                    </a:ext>
                  </a:extLst>
                </a:gridCol>
              </a:tblGrid>
              <a:tr h="295210">
                <a:tc>
                  <a:txBody>
                    <a:bodyPr/>
                    <a:lstStyle/>
                    <a:p>
                      <a:pPr algn="ctr" fontAlgn="b"/>
                      <a:r>
                        <a:rPr lang="en-US" sz="1800" u="none" strike="noStrike" dirty="0">
                          <a:effectLst/>
                          <a:latin typeface="AvenirNext LT Pro Regular" panose="020B0503020202020204" pitchFamily="34" charset="0"/>
                        </a:rPr>
                        <a:t>Key Performance Indicator</a:t>
                      </a:r>
                      <a:endParaRPr lang="en-US" sz="1800" b="0"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latin typeface="AvenirNext LT Pro Regular" panose="020B0503020202020204" pitchFamily="34" charset="0"/>
                        </a:rPr>
                        <a:t>Standard</a:t>
                      </a:r>
                      <a:endParaRPr lang="en-US" sz="1800" b="0"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latin typeface="AvenirNext LT Pro Regular" panose="020B0503020202020204" pitchFamily="34" charset="0"/>
                        </a:rPr>
                        <a:t>November 2022</a:t>
                      </a:r>
                      <a:endParaRPr lang="en-US" sz="1800" b="0"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AvenirNext LT Pro Regular" panose="020B0503020202020204" pitchFamily="34" charset="0"/>
                        </a:rPr>
                        <a:t>FY23 through November 2022</a:t>
                      </a:r>
                      <a:endParaRPr lang="en-US" sz="1600" b="0"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2560010"/>
                  </a:ext>
                </a:extLst>
              </a:tr>
              <a:tr h="315225">
                <a:tc>
                  <a:txBody>
                    <a:bodyPr/>
                    <a:lstStyle/>
                    <a:p>
                      <a:pPr algn="l" fontAlgn="b"/>
                      <a:r>
                        <a:rPr lang="en-US" sz="1800" b="1" u="none" strike="noStrike" dirty="0">
                          <a:effectLst/>
                          <a:latin typeface="AvenirNext LT Pro Regular" panose="020B0503020202020204" pitchFamily="34" charset="0"/>
                        </a:rPr>
                        <a:t>On Time Performance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latin typeface="AvenirNext LT Pro Regular" panose="020B0503020202020204" pitchFamily="34" charset="0"/>
                        </a:rPr>
                        <a:t> ≥ 91%</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90.2%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90.6%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29761048"/>
                  </a:ext>
                </a:extLst>
              </a:tr>
              <a:tr h="295210">
                <a:tc>
                  <a:txBody>
                    <a:bodyPr/>
                    <a:lstStyle/>
                    <a:p>
                      <a:pPr algn="l" fontAlgn="b"/>
                      <a:r>
                        <a:rPr lang="en-US" sz="1800" b="1" u="none" strike="noStrike" dirty="0">
                          <a:effectLst/>
                          <a:latin typeface="AvenirNext LT Pro Regular" panose="020B0503020202020204" pitchFamily="34" charset="0"/>
                        </a:rPr>
                        <a:t>Excessively Late Trips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latin typeface="AvenirNext LT Pro Regular" panose="020B0503020202020204" pitchFamily="34" charset="0"/>
                        </a:rPr>
                        <a:t> ≤ 0.10%</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i="0" u="none" strike="noStrike" dirty="0">
                          <a:solidFill>
                            <a:srgbClr val="333333"/>
                          </a:solidFill>
                          <a:effectLst/>
                          <a:latin typeface="AvenirNext LT Pro Regular" panose="020B0503020202020204" pitchFamily="34" charset="0"/>
                        </a:rPr>
                        <a:t>0.08%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0.06%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978301832"/>
                  </a:ext>
                </a:extLst>
              </a:tr>
              <a:tr h="295210">
                <a:tc>
                  <a:txBody>
                    <a:bodyPr/>
                    <a:lstStyle/>
                    <a:p>
                      <a:pPr algn="l" fontAlgn="b"/>
                      <a:r>
                        <a:rPr lang="en-US" sz="1800" b="1" u="none" strike="noStrike" dirty="0">
                          <a:effectLst/>
                          <a:latin typeface="AvenirNext LT Pro Regular" panose="020B0503020202020204" pitchFamily="34" charset="0"/>
                        </a:rPr>
                        <a:t>Excessively Long Trips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latin typeface="AvenirNext LT Pro Regular" panose="020B0503020202020204" pitchFamily="34" charset="0"/>
                        </a:rPr>
                        <a:t> ≤ 5%</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4.1%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4.2%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036110008"/>
                  </a:ext>
                </a:extLst>
              </a:tr>
              <a:tr h="295210">
                <a:tc>
                  <a:txBody>
                    <a:bodyPr/>
                    <a:lstStyle/>
                    <a:p>
                      <a:pPr algn="l" fontAlgn="b"/>
                      <a:r>
                        <a:rPr lang="en-US" sz="1800" b="1" u="none" strike="noStrike" dirty="0">
                          <a:effectLst/>
                          <a:latin typeface="AvenirNext LT Pro Regular" panose="020B0503020202020204" pitchFamily="34" charset="0"/>
                        </a:rPr>
                        <a:t>Missed Trips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latin typeface="AvenirNext LT Pro Regular" panose="020B0503020202020204" pitchFamily="34" charset="0"/>
                        </a:rPr>
                        <a:t> ≤ 0.75%</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i="0" u="none" strike="noStrike" dirty="0">
                          <a:solidFill>
                            <a:srgbClr val="333333"/>
                          </a:solidFill>
                          <a:effectLst/>
                          <a:latin typeface="AvenirNext LT Pro Regular" panose="020B0503020202020204" pitchFamily="34" charset="0"/>
                        </a:rPr>
                        <a:t>0.52%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0.49%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74144684"/>
                  </a:ext>
                </a:extLst>
              </a:tr>
              <a:tr h="295210">
                <a:tc>
                  <a:txBody>
                    <a:bodyPr/>
                    <a:lstStyle/>
                    <a:p>
                      <a:pPr algn="l" fontAlgn="b"/>
                      <a:r>
                        <a:rPr lang="en-US" sz="1800" b="1" u="none" strike="noStrike" dirty="0">
                          <a:effectLst/>
                          <a:latin typeface="AvenirNext LT Pro Regular" panose="020B0503020202020204" pitchFamily="34" charset="0"/>
                        </a:rPr>
                        <a:t>Denials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latin typeface="AvenirNext LT Pro Regular" panose="020B0503020202020204" pitchFamily="34" charset="0"/>
                        </a:rPr>
                        <a:t> ≤ 0</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29372257"/>
                  </a:ext>
                </a:extLst>
              </a:tr>
              <a:tr h="281901">
                <a:tc>
                  <a:txBody>
                    <a:bodyPr/>
                    <a:lstStyle/>
                    <a:p>
                      <a:pPr algn="l" fontAlgn="b"/>
                      <a:r>
                        <a:rPr lang="en-US" sz="1800" b="1" u="none" strike="noStrike" dirty="0">
                          <a:effectLst/>
                          <a:latin typeface="AvenirNext LT Pro Regular" panose="020B0503020202020204" pitchFamily="34" charset="0"/>
                        </a:rPr>
                        <a:t>Access to Work On Time Performance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latin typeface="AvenirNext LT Pro Regular" panose="020B0503020202020204" pitchFamily="34" charset="0"/>
                        </a:rPr>
                        <a:t> ≥ 94%</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i="0" u="none" strike="noStrike" dirty="0">
                          <a:solidFill>
                            <a:srgbClr val="333333"/>
                          </a:solidFill>
                          <a:effectLst/>
                          <a:latin typeface="AvenirNext LT Pro Regular" panose="020B0503020202020204" pitchFamily="34" charset="0"/>
                        </a:rPr>
                        <a:t>94.7%</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95.1%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88645814"/>
                  </a:ext>
                </a:extLst>
              </a:tr>
              <a:tr h="295210">
                <a:tc>
                  <a:txBody>
                    <a:bodyPr/>
                    <a:lstStyle/>
                    <a:p>
                      <a:pPr algn="l" fontAlgn="b"/>
                      <a:r>
                        <a:rPr lang="en-US" sz="1400" b="1" u="none" strike="noStrike" dirty="0">
                          <a:effectLst/>
                          <a:latin typeface="AvenirNext LT Pro Regular" panose="020B0503020202020204" pitchFamily="34" charset="0"/>
                        </a:rPr>
                        <a:t>Average Hold Time in seconds (Reservations) </a:t>
                      </a:r>
                      <a:endParaRPr lang="en-US" sz="14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latin typeface="AvenirNext LT Pro Regular" panose="020B0503020202020204" pitchFamily="34" charset="0"/>
                        </a:rPr>
                        <a:t> ≤ 120</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68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68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906627506"/>
                  </a:ext>
                </a:extLst>
              </a:tr>
              <a:tr h="328358">
                <a:tc>
                  <a:txBody>
                    <a:bodyPr/>
                    <a:lstStyle/>
                    <a:p>
                      <a:pPr algn="l" fontAlgn="b"/>
                      <a:r>
                        <a:rPr lang="en-US" sz="1800" b="1" u="none" strike="noStrike" dirty="0">
                          <a:effectLst/>
                          <a:latin typeface="AvenirNext LT Pro Regular" panose="020B0503020202020204" pitchFamily="34" charset="0"/>
                        </a:rPr>
                        <a:t>Calls On Hold &gt; 5 Min (Reservations)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latin typeface="AvenirNext LT Pro Regular" panose="020B0503020202020204" pitchFamily="34" charset="0"/>
                        </a:rPr>
                        <a:t> ≤ 5%</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i="0" u="none" strike="noStrike" dirty="0">
                          <a:solidFill>
                            <a:srgbClr val="333333"/>
                          </a:solidFill>
                          <a:effectLst/>
                          <a:latin typeface="AvenirNext LT Pro Regular" panose="020B0503020202020204" pitchFamily="34" charset="0"/>
                        </a:rPr>
                        <a:t>3.0%</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2.7%</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66628159"/>
                  </a:ext>
                </a:extLst>
              </a:tr>
              <a:tr h="295210">
                <a:tc>
                  <a:txBody>
                    <a:bodyPr/>
                    <a:lstStyle/>
                    <a:p>
                      <a:pPr algn="l" fontAlgn="b"/>
                      <a:r>
                        <a:rPr lang="en-US" sz="1800" b="1" u="none" strike="noStrike" dirty="0">
                          <a:effectLst/>
                          <a:latin typeface="AvenirNext LT Pro Regular" panose="020B0503020202020204" pitchFamily="34" charset="0"/>
                        </a:rPr>
                        <a:t>Calls On Hold &gt; 5 Min (ETA)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latin typeface="AvenirNext LT Pro Regular" panose="020B0503020202020204" pitchFamily="34" charset="0"/>
                        </a:rPr>
                        <a:t> ≤ 10%</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2.9%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2.3%</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512956610"/>
                  </a:ext>
                </a:extLst>
              </a:tr>
              <a:tr h="295210">
                <a:tc>
                  <a:txBody>
                    <a:bodyPr/>
                    <a:lstStyle/>
                    <a:p>
                      <a:pPr algn="l" fontAlgn="b"/>
                      <a:r>
                        <a:rPr lang="en-US" sz="1800" b="1" u="none" strike="noStrike" dirty="0">
                          <a:effectLst/>
                          <a:latin typeface="AvenirNext LT Pro Regular" panose="020B0503020202020204" pitchFamily="34" charset="0"/>
                        </a:rPr>
                        <a:t>Complaints Per 1,000 Trips </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latin typeface="AvenirNext LT Pro Regular" panose="020B0503020202020204" pitchFamily="34" charset="0"/>
                        </a:rPr>
                        <a:t> ≤ 4.0</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i="0" u="none" strike="noStrike" dirty="0">
                          <a:solidFill>
                            <a:srgbClr val="333333"/>
                          </a:solidFill>
                          <a:effectLst/>
                          <a:latin typeface="AvenirNext LT Pro Regular" panose="020B0503020202020204" pitchFamily="34" charset="0"/>
                        </a:rPr>
                        <a:t>2.9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3.2</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245751170"/>
                  </a:ext>
                </a:extLst>
              </a:tr>
              <a:tr h="295210">
                <a:tc>
                  <a:txBody>
                    <a:bodyPr/>
                    <a:lstStyle/>
                    <a:p>
                      <a:pPr algn="l" fontAlgn="b"/>
                      <a:r>
                        <a:rPr lang="en-US" sz="1600" b="1" u="none" strike="noStrike" dirty="0">
                          <a:effectLst/>
                          <a:latin typeface="AvenirNext LT Pro Regular" panose="020B0503020202020204" pitchFamily="34" charset="0"/>
                        </a:rPr>
                        <a:t>Preventable Incidents per 100,000 Miles</a:t>
                      </a:r>
                      <a:endParaRPr lang="en-US" sz="16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latin typeface="AvenirNext LT Pro Regular" panose="020B0503020202020204" pitchFamily="34" charset="0"/>
                        </a:rPr>
                        <a:t> ≤ 0.25</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0.23</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0.24</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440332887"/>
                  </a:ext>
                </a:extLst>
              </a:tr>
              <a:tr h="295210">
                <a:tc>
                  <a:txBody>
                    <a:bodyPr/>
                    <a:lstStyle/>
                    <a:p>
                      <a:pPr algn="l" fontAlgn="b"/>
                      <a:r>
                        <a:rPr lang="en-US" sz="1600" b="1" u="none" strike="noStrike" dirty="0">
                          <a:effectLst/>
                          <a:latin typeface="AvenirNext LT Pro Regular" panose="020B0503020202020204" pitchFamily="34" charset="0"/>
                        </a:rPr>
                        <a:t>Preventable Collisions per 100,000 Miles</a:t>
                      </a:r>
                      <a:endParaRPr lang="en-US" sz="16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latin typeface="AvenirNext LT Pro Regular" panose="020B0503020202020204" pitchFamily="34" charset="0"/>
                        </a:rPr>
                        <a:t> ≤ 0.75</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i="0" u="none" strike="noStrike" dirty="0">
                          <a:solidFill>
                            <a:srgbClr val="333333"/>
                          </a:solidFill>
                          <a:effectLst/>
                          <a:latin typeface="AvenirNext LT Pro Regular" panose="020B0503020202020204" pitchFamily="34" charset="0"/>
                        </a:rPr>
                        <a:t>0.75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0.83</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399356554"/>
                  </a:ext>
                </a:extLst>
              </a:tr>
              <a:tr h="295210">
                <a:tc>
                  <a:txBody>
                    <a:bodyPr/>
                    <a:lstStyle/>
                    <a:p>
                      <a:pPr algn="l" fontAlgn="b"/>
                      <a:r>
                        <a:rPr lang="en-US" sz="1800" b="1" u="none" strike="noStrike" dirty="0">
                          <a:effectLst/>
                          <a:latin typeface="AvenirNext LT Pro Regular" panose="020B0503020202020204" pitchFamily="34" charset="0"/>
                        </a:rPr>
                        <a:t>Miles Between Road Calls</a:t>
                      </a:r>
                      <a:endParaRPr lang="en-US" sz="1800" b="1" i="0" u="none" strike="noStrike" dirty="0">
                        <a:solidFill>
                          <a:srgbClr val="000000"/>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latin typeface="AvenirNext LT Pro Regular" panose="020B0503020202020204" pitchFamily="34" charset="0"/>
                        </a:rPr>
                        <a:t> ≥ 25,000</a:t>
                      </a:r>
                      <a:endParaRPr lang="en-US" sz="1800" b="1" i="0" u="none" strike="noStrike" dirty="0">
                        <a:solidFill>
                          <a:schemeClr val="tx1"/>
                        </a:solidFill>
                        <a:effectLst/>
                        <a:latin typeface="AvenirNext LT Pro Regular" panose="020B0503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37,898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sz="1800" b="1" i="0" u="none" strike="noStrike" dirty="0">
                          <a:solidFill>
                            <a:srgbClr val="333333"/>
                          </a:solidFill>
                          <a:effectLst/>
                          <a:latin typeface="AvenirNext LT Pro Regular" panose="020B0503020202020204" pitchFamily="34" charset="0"/>
                        </a:rPr>
                        <a:t>45,695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905091092"/>
                  </a:ext>
                </a:extLst>
              </a:tr>
            </a:tbl>
          </a:graphicData>
        </a:graphic>
      </p:graphicFrame>
      <p:sp>
        <p:nvSpPr>
          <p:cNvPr id="3" name="TextBox 2"/>
          <p:cNvSpPr txBox="1"/>
          <p:nvPr/>
        </p:nvSpPr>
        <p:spPr>
          <a:xfrm>
            <a:off x="5490786" y="5661280"/>
            <a:ext cx="3283690" cy="523220"/>
          </a:xfrm>
          <a:prstGeom prst="rect">
            <a:avLst/>
          </a:prstGeom>
          <a:noFill/>
          <a:ln>
            <a:solidFill>
              <a:schemeClr val="tx1"/>
            </a:solidFill>
          </a:ln>
        </p:spPr>
        <p:txBody>
          <a:bodyPr wrap="square" rtlCol="0">
            <a:spAutoFit/>
          </a:bodyPr>
          <a:lstStyle/>
          <a:p>
            <a:r>
              <a:rPr lang="en-US" sz="1400" dirty="0">
                <a:solidFill>
                  <a:srgbClr val="00B050"/>
                </a:solidFill>
              </a:rPr>
              <a:t>Green</a:t>
            </a:r>
            <a:r>
              <a:rPr lang="en-US" sz="1400" dirty="0"/>
              <a:t> is good, </a:t>
            </a:r>
            <a:r>
              <a:rPr lang="en-US" sz="1400" dirty="0">
                <a:solidFill>
                  <a:srgbClr val="FFFF00"/>
                </a:solidFill>
              </a:rPr>
              <a:t>yellow</a:t>
            </a:r>
            <a:r>
              <a:rPr lang="en-US" sz="1400" dirty="0"/>
              <a:t> is cautiously optimistic, </a:t>
            </a:r>
            <a:r>
              <a:rPr lang="en-US" sz="1400" dirty="0">
                <a:solidFill>
                  <a:srgbClr val="FF0000"/>
                </a:solidFill>
              </a:rPr>
              <a:t>red </a:t>
            </a:r>
            <a:r>
              <a:rPr lang="en-US" sz="1400" dirty="0"/>
              <a:t>is not meeting standard</a:t>
            </a:r>
          </a:p>
        </p:txBody>
      </p:sp>
    </p:spTree>
    <p:extLst>
      <p:ext uri="{BB962C8B-B14F-4D97-AF65-F5344CB8AC3E}">
        <p14:creationId xmlns:p14="http://schemas.microsoft.com/office/powerpoint/2010/main" val="3809517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7544" y="288779"/>
            <a:ext cx="8168913"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venirNext LT Pro Bold" panose="020B0803020202020204" pitchFamily="34" charset="0"/>
                <a:cs typeface="Arial" panose="020B0604020202020204" pitchFamily="34" charset="0"/>
              </a:rPr>
              <a:t>Highlights</a:t>
            </a:r>
            <a:endParaRPr kumimoji="0" lang="en-US" sz="2000" b="1" i="0" u="none" strike="noStrike" kern="1200" cap="none" spc="0" normalizeH="0" baseline="0" noProof="0" dirty="0">
              <a:ln>
                <a:noFill/>
              </a:ln>
              <a:effectLst/>
              <a:uLnTx/>
              <a:uFillTx/>
              <a:latin typeface="AvenirNext LT Pro Bold" panose="020B0803020202020204" pitchFamily="34" charset="0"/>
              <a:cs typeface="Arial" panose="020B0604020202020204" pitchFamily="34" charset="0"/>
            </a:endParaRPr>
          </a:p>
        </p:txBody>
      </p:sp>
      <p:sp>
        <p:nvSpPr>
          <p:cNvPr id="2" name="AutoShape 4" descr="Image result for where's my r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Content Placeholder 2"/>
          <p:cNvSpPr txBox="1">
            <a:spLocks/>
          </p:cNvSpPr>
          <p:nvPr/>
        </p:nvSpPr>
        <p:spPr>
          <a:xfrm>
            <a:off x="487544" y="1825625"/>
            <a:ext cx="8495091" cy="4351338"/>
          </a:xfrm>
          <a:prstGeom prst="rect">
            <a:avLst/>
          </a:prstGeom>
        </p:spPr>
        <p:txBody>
          <a:bodyPr>
            <a:normAutofit/>
          </a:bodyPr>
          <a:lstStyle>
            <a:lvl1pPr marL="228588" indent="-228588" algn="l" defTabSz="914355" rtl="0" eaLnBrk="1" latinLnBrk="0" hangingPunct="1">
              <a:lnSpc>
                <a:spcPct val="90000"/>
              </a:lnSpc>
              <a:spcBef>
                <a:spcPts val="1000"/>
              </a:spcBef>
              <a:buClr>
                <a:srgbClr val="83D2E3"/>
              </a:buClr>
              <a:buFont typeface="Calibri" panose="020F0502020204030204" pitchFamily="34" charset="0"/>
              <a:buChar char="˃"/>
              <a:defRPr sz="2400" kern="1200">
                <a:solidFill>
                  <a:schemeClr val="tx1"/>
                </a:solidFill>
                <a:latin typeface="+mn-lt"/>
                <a:ea typeface="+mn-ea"/>
                <a:cs typeface="+mn-cs"/>
              </a:defRPr>
            </a:lvl1pPr>
            <a:lvl2pPr marL="685766" indent="-228588" algn="l" defTabSz="914355" rtl="0" eaLnBrk="1" latinLnBrk="0" hangingPunct="1">
              <a:lnSpc>
                <a:spcPct val="90000"/>
              </a:lnSpc>
              <a:spcBef>
                <a:spcPts val="500"/>
              </a:spcBef>
              <a:buClr>
                <a:srgbClr val="83D2E3"/>
              </a:buClr>
              <a:buFont typeface="Courier New" panose="02070309020205020404" pitchFamily="49" charset="0"/>
              <a:buChar char="o"/>
              <a:defRPr sz="2000" kern="1200">
                <a:solidFill>
                  <a:schemeClr val="tx1"/>
                </a:solidFill>
                <a:latin typeface="+mn-lt"/>
                <a:ea typeface="+mn-ea"/>
                <a:cs typeface="+mn-cs"/>
              </a:defRPr>
            </a:lvl2pPr>
            <a:lvl3pPr marL="1142944" indent="-228588" algn="l" defTabSz="914355" rtl="0" eaLnBrk="1" latinLnBrk="0" hangingPunct="1">
              <a:lnSpc>
                <a:spcPct val="90000"/>
              </a:lnSpc>
              <a:spcBef>
                <a:spcPts val="500"/>
              </a:spcBef>
              <a:buClr>
                <a:srgbClr val="83D2E3"/>
              </a:buClr>
              <a:buFont typeface="Arial" panose="020B0604020202020204" pitchFamily="34" charset="0"/>
              <a:buChar char="•"/>
              <a:defRPr sz="1800" kern="1200">
                <a:solidFill>
                  <a:schemeClr val="tx1"/>
                </a:solidFill>
                <a:latin typeface="+mn-lt"/>
                <a:ea typeface="+mn-ea"/>
                <a:cs typeface="+mn-cs"/>
              </a:defRPr>
            </a:lvl3pPr>
            <a:lvl4pPr marL="1600120" indent="-228588" algn="l" defTabSz="91435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297" indent="-228588" algn="l" defTabSz="91435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474"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588" marR="0" lvl="0" indent="-228588"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178" rtl="0" eaLnBrk="1" fontAlgn="auto" latinLnBrk="0" hangingPunct="1">
              <a:lnSpc>
                <a:spcPct val="100000"/>
              </a:lnSpc>
              <a:spcBef>
                <a:spcPts val="0"/>
              </a:spcBef>
              <a:spcAft>
                <a:spcPts val="0"/>
              </a:spcAft>
              <a:buClr>
                <a:srgbClr val="83D2E3"/>
              </a:buClr>
              <a:buSzTx/>
              <a:buFont typeface="Calibri" panose="020F050202020403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588" marR="0" lvl="0" indent="-228588" algn="l" defTabSz="914355" rtl="0" eaLnBrk="1" fontAlgn="auto" latinLnBrk="0" hangingPunct="1">
              <a:lnSpc>
                <a:spcPct val="90000"/>
              </a:lnSpc>
              <a:spcBef>
                <a:spcPts val="1000"/>
              </a:spcBef>
              <a:spcAft>
                <a:spcPts val="0"/>
              </a:spcAft>
              <a:buClr>
                <a:srgbClr val="83D2E3"/>
              </a:buClr>
              <a:buSzTx/>
              <a:buFont typeface="Calibri" panose="020F050202020403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a:ea typeface="+mn-ea"/>
              <a:cs typeface="+mn-cs"/>
            </a:endParaRPr>
          </a:p>
        </p:txBody>
      </p:sp>
      <p:sp>
        <p:nvSpPr>
          <p:cNvPr id="9" name="TextBox 3"/>
          <p:cNvSpPr txBox="1"/>
          <p:nvPr/>
        </p:nvSpPr>
        <p:spPr>
          <a:xfrm>
            <a:off x="460375" y="1190480"/>
            <a:ext cx="8073244" cy="19822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defTabSz="685800">
              <a:lnSpc>
                <a:spcPts val="2800"/>
              </a:lnSpc>
              <a:spcAft>
                <a:spcPts val="500"/>
              </a:spcAft>
              <a:buClr>
                <a:srgbClr val="F04E4C"/>
              </a:buClr>
              <a:buFont typeface="System Font Regular"/>
              <a:buChar char="&gt;"/>
            </a:pPr>
            <a:r>
              <a:rPr lang="en-US" dirty="0">
                <a:latin typeface="AvenirNext LT Pro Regular" panose="020B0503020202020204" pitchFamily="34" charset="0"/>
                <a:ea typeface="Calibri" panose="020F0502020204030204" pitchFamily="34" charset="0"/>
              </a:rPr>
              <a:t>The Board approved the Public Transportation Agency Safety Plan for Access</a:t>
            </a:r>
            <a:endParaRPr lang="en-US" dirty="0">
              <a:solidFill>
                <a:prstClr val="black"/>
              </a:solidFill>
              <a:latin typeface="AvenirNext LT Pro Regular" panose="020B0503020202020204" pitchFamily="34" charset="0"/>
            </a:endParaRPr>
          </a:p>
          <a:p>
            <a:pPr marL="285750" indent="-285750" defTabSz="685800">
              <a:lnSpc>
                <a:spcPts val="2800"/>
              </a:lnSpc>
              <a:spcAft>
                <a:spcPts val="500"/>
              </a:spcAft>
              <a:buClr>
                <a:srgbClr val="F04E4C"/>
              </a:buClr>
              <a:buFont typeface="System Font Regular"/>
              <a:buChar char="&gt;"/>
            </a:pPr>
            <a:r>
              <a:rPr lang="en-US" dirty="0">
                <a:solidFill>
                  <a:prstClr val="black"/>
                </a:solidFill>
                <a:latin typeface="AvenirNext LT Pro Regular" panose="020B0503020202020204" pitchFamily="34" charset="0"/>
              </a:rPr>
              <a:t> Metro released a Board report outlining priority projects for the 2028 Olympic and Paralympic games</a:t>
            </a:r>
          </a:p>
          <a:p>
            <a:pPr marL="285750" indent="-285750" defTabSz="685800">
              <a:lnSpc>
                <a:spcPts val="2800"/>
              </a:lnSpc>
              <a:spcAft>
                <a:spcPts val="500"/>
              </a:spcAft>
              <a:buClr>
                <a:srgbClr val="F04E4C"/>
              </a:buClr>
              <a:buFont typeface="System Font Regular"/>
              <a:buChar char="&gt;"/>
            </a:pPr>
            <a:r>
              <a:rPr lang="en-US" dirty="0">
                <a:solidFill>
                  <a:prstClr val="black"/>
                </a:solidFill>
                <a:latin typeface="AvenirNext LT Pro Regular" panose="020B0503020202020204" pitchFamily="34" charset="0"/>
                <a:ea typeface="Calibri" panose="020F0502020204030204" pitchFamily="34" charset="0"/>
              </a:rPr>
              <a:t>First Transit hosted a holiday safety campaign in December</a:t>
            </a:r>
            <a:endParaRPr lang="en-US" dirty="0">
              <a:latin typeface="AvenirNext LT Pro Regular" panose="020B0503020202020204" pitchFamily="34" charset="0"/>
              <a:ea typeface="Calibri" panose="020F0502020204030204" pitchFamily="34" charset="0"/>
            </a:endParaRPr>
          </a:p>
        </p:txBody>
      </p:sp>
      <p:pic>
        <p:nvPicPr>
          <p:cNvPr id="10" name="Picture 9"/>
          <p:cNvPicPr>
            <a:picLocks noChangeAspect="1"/>
          </p:cNvPicPr>
          <p:nvPr/>
        </p:nvPicPr>
        <p:blipFill>
          <a:blip r:embed="rId3"/>
          <a:stretch>
            <a:fillRect/>
          </a:stretch>
        </p:blipFill>
        <p:spPr>
          <a:xfrm>
            <a:off x="409575" y="6176963"/>
            <a:ext cx="1460710" cy="459417"/>
          </a:xfrm>
          <a:prstGeom prst="rect">
            <a:avLst/>
          </a:prstGeom>
        </p:spPr>
      </p:pic>
      <p:pic>
        <p:nvPicPr>
          <p:cNvPr id="3" name="Picture 2" descr="A group of people posing for a photo&#10;&#10;Description automatically generated">
            <a:extLst>
              <a:ext uri="{FF2B5EF4-FFF2-40B4-BE49-F238E27FC236}">
                <a16:creationId xmlns:a16="http://schemas.microsoft.com/office/drawing/2014/main" id="{8A2D9323-69DD-AD20-659B-C2490E4C04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81496" y="3241186"/>
            <a:ext cx="5153298" cy="3479654"/>
          </a:xfrm>
          <a:prstGeom prst="rect">
            <a:avLst/>
          </a:prstGeom>
        </p:spPr>
      </p:pic>
    </p:spTree>
    <p:extLst>
      <p:ext uri="{BB962C8B-B14F-4D97-AF65-F5344CB8AC3E}">
        <p14:creationId xmlns:p14="http://schemas.microsoft.com/office/powerpoint/2010/main" val="371475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6CF51B73E9184DA3114D8060D858B3" ma:contentTypeVersion="2" ma:contentTypeDescription="Create a new document." ma:contentTypeScope="" ma:versionID="01481a0bdcd8c7c8491e76ba57869ad8">
  <xsd:schema xmlns:xsd="http://www.w3.org/2001/XMLSchema" xmlns:xs="http://www.w3.org/2001/XMLSchema" xmlns:p="http://schemas.microsoft.com/office/2006/metadata/properties" xmlns:ns3="a12e4307-4eba-4657-a5ce-3af6a2b30811" targetNamespace="http://schemas.microsoft.com/office/2006/metadata/properties" ma:root="true" ma:fieldsID="47b4cd19db020357c28aef67c06272f3" ns3:_="">
    <xsd:import namespace="a12e4307-4eba-4657-a5ce-3af6a2b3081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2e4307-4eba-4657-a5ce-3af6a2b308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3EDD31-35B7-44FE-9E57-78743E5CD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2e4307-4eba-4657-a5ce-3af6a2b308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6A0015-AA30-4AE1-900E-E67234FEC6E4}">
  <ds:schemaRefs>
    <ds:schemaRef ds:uri="http://schemas.openxmlformats.org/package/2006/metadata/core-properties"/>
    <ds:schemaRef ds:uri="a12e4307-4eba-4657-a5ce-3af6a2b3081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6E60A55B-8477-47E2-9377-A015D2170C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11134</TotalTime>
  <Words>848</Words>
  <Application>Microsoft Office PowerPoint</Application>
  <PresentationFormat>On-screen Show (4:3)</PresentationFormat>
  <Paragraphs>138</Paragraphs>
  <Slides>4</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vt:i4>
      </vt:variant>
    </vt:vector>
  </HeadingPairs>
  <TitlesOfParts>
    <vt:vector size="15" baseType="lpstr">
      <vt:lpstr>Arial</vt:lpstr>
      <vt:lpstr>AvenirNext LT Pro Bold</vt:lpstr>
      <vt:lpstr>AvenirNext LT Pro Medium</vt:lpstr>
      <vt:lpstr>AvenirNext LT Pro Regular</vt:lpstr>
      <vt:lpstr>Calibri</vt:lpstr>
      <vt:lpstr>Calibri Light</vt:lpstr>
      <vt:lpstr>Symbol</vt:lpstr>
      <vt:lpstr>System Font Regular</vt:lpstr>
      <vt:lpstr>Wingdings</vt:lpstr>
      <vt:lpstr>Office Theme</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Clark</dc:creator>
  <cp:lastModifiedBy>Anthony Santiago</cp:lastModifiedBy>
  <cp:revision>697</cp:revision>
  <cp:lastPrinted>2019-11-20T17:44:20Z</cp:lastPrinted>
  <dcterms:created xsi:type="dcterms:W3CDTF">2018-10-19T16:45:14Z</dcterms:created>
  <dcterms:modified xsi:type="dcterms:W3CDTF">2023-01-04T00:26:17Z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0x0101001F6CF51B73E9184DA3114D8060D858B3</vt:lpwstr>
  </property>
</Properties>
</file>