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5"/>
    <p:sldMasterId id="2147483678" r:id="rId6"/>
  </p:sldMasterIdLst>
  <p:notesMasterIdLst>
    <p:notesMasterId r:id="rId15"/>
  </p:notesMasterIdLst>
  <p:handoutMasterIdLst>
    <p:handoutMasterId r:id="rId16"/>
  </p:handoutMasterIdLst>
  <p:sldIdLst>
    <p:sldId id="386" r:id="rId7"/>
    <p:sldId id="438" r:id="rId8"/>
    <p:sldId id="421" r:id="rId9"/>
    <p:sldId id="426" r:id="rId10"/>
    <p:sldId id="433" r:id="rId11"/>
    <p:sldId id="437" r:id="rId12"/>
    <p:sldId id="435" r:id="rId13"/>
    <p:sldId id="436" r:id="rId14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pos="552" userDrawn="1">
          <p15:clr>
            <a:srgbClr val="A4A3A4"/>
          </p15:clr>
        </p15:guide>
        <p15:guide id="3" orient="horz" pos="840" userDrawn="1">
          <p15:clr>
            <a:srgbClr val="A4A3A4"/>
          </p15:clr>
        </p15:guide>
        <p15:guide id="4" pos="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E91"/>
    <a:srgbClr val="442C79"/>
    <a:srgbClr val="2E29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67064" autoAdjust="0"/>
  </p:normalViewPr>
  <p:slideViewPr>
    <p:cSldViewPr snapToGrid="0" snapToObjects="1" showGuides="1">
      <p:cViewPr varScale="1">
        <p:scale>
          <a:sx n="91" d="100"/>
          <a:sy n="91" d="100"/>
        </p:scale>
        <p:origin x="2124" y="84"/>
      </p:cViewPr>
      <p:guideLst>
        <p:guide orient="horz" pos="1200"/>
        <p:guide pos="552"/>
        <p:guide orient="horz" pos="840"/>
        <p:guide pos="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27466" cy="466087"/>
          </a:xfrm>
          <a:prstGeom prst="rect">
            <a:avLst/>
          </a:prstGeom>
        </p:spPr>
        <p:txBody>
          <a:bodyPr vert="horz" lIns="91218" tIns="45609" rIns="91218" bIns="4560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4" y="1"/>
            <a:ext cx="3027466" cy="466087"/>
          </a:xfrm>
          <a:prstGeom prst="rect">
            <a:avLst/>
          </a:prstGeom>
        </p:spPr>
        <p:txBody>
          <a:bodyPr vert="horz" lIns="91218" tIns="45609" rIns="91218" bIns="45609" rtlCol="0"/>
          <a:lstStyle>
            <a:lvl1pPr algn="r">
              <a:defRPr sz="1200"/>
            </a:lvl1pPr>
          </a:lstStyle>
          <a:p>
            <a:fld id="{E1C734CE-3C3C-45AD-8F6F-1DA76D3A6CA1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614"/>
            <a:ext cx="3027466" cy="466087"/>
          </a:xfrm>
          <a:prstGeom prst="rect">
            <a:avLst/>
          </a:prstGeom>
        </p:spPr>
        <p:txBody>
          <a:bodyPr vert="horz" lIns="91218" tIns="45609" rIns="91218" bIns="4560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4" y="8817614"/>
            <a:ext cx="3027466" cy="466087"/>
          </a:xfrm>
          <a:prstGeom prst="rect">
            <a:avLst/>
          </a:prstGeom>
        </p:spPr>
        <p:txBody>
          <a:bodyPr vert="horz" lIns="91218" tIns="45609" rIns="91218" bIns="45609" rtlCol="0" anchor="b"/>
          <a:lstStyle>
            <a:lvl1pPr algn="r">
              <a:defRPr sz="1200"/>
            </a:lvl1pPr>
          </a:lstStyle>
          <a:p>
            <a:fld id="{334989E1-1373-4E96-A64E-14A69DF630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490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6833" cy="465797"/>
          </a:xfrm>
          <a:prstGeom prst="rect">
            <a:avLst/>
          </a:prstGeom>
        </p:spPr>
        <p:txBody>
          <a:bodyPr vert="horz" lIns="92941" tIns="46471" rIns="92941" bIns="464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2" y="1"/>
            <a:ext cx="3026833" cy="465797"/>
          </a:xfrm>
          <a:prstGeom prst="rect">
            <a:avLst/>
          </a:prstGeom>
        </p:spPr>
        <p:txBody>
          <a:bodyPr vert="horz" lIns="92941" tIns="46471" rIns="92941" bIns="46471" rtlCol="0"/>
          <a:lstStyle>
            <a:lvl1pPr algn="r">
              <a:defRPr sz="1200"/>
            </a:lvl1pPr>
          </a:lstStyle>
          <a:p>
            <a:fld id="{5C106A97-762C-4BF0-8BFB-39B252E57946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41" tIns="46471" rIns="92941" bIns="4647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41" tIns="46471" rIns="92941" bIns="4647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6"/>
            <a:ext cx="3026833" cy="465796"/>
          </a:xfrm>
          <a:prstGeom prst="rect">
            <a:avLst/>
          </a:prstGeom>
        </p:spPr>
        <p:txBody>
          <a:bodyPr vert="horz" lIns="92941" tIns="46471" rIns="92941" bIns="464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2" y="8817906"/>
            <a:ext cx="3026833" cy="465796"/>
          </a:xfrm>
          <a:prstGeom prst="rect">
            <a:avLst/>
          </a:prstGeom>
        </p:spPr>
        <p:txBody>
          <a:bodyPr vert="horz" lIns="92941" tIns="46471" rIns="92941" bIns="46471" rtlCol="0" anchor="b"/>
          <a:lstStyle>
            <a:lvl1pPr algn="r">
              <a:defRPr sz="1200"/>
            </a:lvl1pPr>
          </a:lstStyle>
          <a:p>
            <a:fld id="{541D265D-2E08-49EF-82A8-2F8A06A065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89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Good Afternoon Madam Chair, CAC members, and members of the public in attendance today. Today I will be facilitating a discussion with you to get your feedback on the COVID-19 response for our Emergency Operations Center, which is also known as the </a:t>
            </a:r>
            <a:r>
              <a:rPr lang="en-US" baseline="0" dirty="0" err="1"/>
              <a:t>EOC</a:t>
            </a:r>
            <a:r>
              <a:rPr lang="en-US" baseline="0" dirty="0"/>
              <a:t>, After Action Report. Unlike a normal presentation and the previous COVID-19 updates I’ve given to the CAC, today I will pose a series of questions to the Committee and please feel free to jump in and provide feedback during the presentation. You can also type your feedback in the chat and I will read it to the group. </a:t>
            </a:r>
          </a:p>
          <a:p>
            <a:endParaRPr lang="en-US" baseline="0" dirty="0"/>
          </a:p>
          <a:p>
            <a:r>
              <a:rPr lang="en-US" baseline="0" dirty="0"/>
              <a:t>Next slide.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14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aseline="0" dirty="0"/>
              <a:t>This After Action Report will focus on Access’ </a:t>
            </a:r>
            <a:r>
              <a:rPr lang="en-US" baseline="0" dirty="0" err="1"/>
              <a:t>EOC</a:t>
            </a:r>
            <a:r>
              <a:rPr lang="en-US" baseline="0" dirty="0"/>
              <a:t> response from March 2020 through June 2021. We are completing this report as part of our standard procedure anytime the </a:t>
            </a:r>
            <a:r>
              <a:rPr lang="en-US" baseline="0" dirty="0" err="1"/>
              <a:t>EOC</a:t>
            </a:r>
            <a:r>
              <a:rPr lang="en-US" baseline="0" dirty="0"/>
              <a:t> deactivates.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aseline="0" dirty="0"/>
              <a:t>While the </a:t>
            </a:r>
            <a:r>
              <a:rPr lang="en-US" baseline="0" dirty="0" err="1"/>
              <a:t>EOC</a:t>
            </a:r>
            <a:r>
              <a:rPr lang="en-US" baseline="0" dirty="0"/>
              <a:t> has deactivated, staff continue to monitor the situation in LA County and take actions to prevent COVID-19 on the system. These continuing COVID-19 activities have transitioned to be part of Access’ normal operations rather than through our </a:t>
            </a:r>
            <a:r>
              <a:rPr lang="en-US" baseline="0" dirty="0" err="1"/>
              <a:t>EOC</a:t>
            </a:r>
            <a:r>
              <a:rPr lang="en-US" baseline="0" dirty="0"/>
              <a:t> structure – a symbol of a new normal. 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aseline="0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aseline="0" dirty="0"/>
              <a:t>The COVID-19 pandemic is certainly not over and Access continues require face coverings onboard regardless of vaccination status, vehicles continue to be disinfected daily, and trips to get vaccinated remain non-shared rides. COVID-19 cases among Access contractors have remained low with only two cases reported in the last two months, however; we remain vigilant given the increase in cases seen in LA County during that period. 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aseline="0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aseline="0" dirty="0"/>
              <a:t>While we will be talking about an After Action Report, keep in mind we are talking about the period during which the </a:t>
            </a:r>
            <a:r>
              <a:rPr lang="en-US" baseline="0" dirty="0" err="1"/>
              <a:t>EOC</a:t>
            </a:r>
            <a:r>
              <a:rPr lang="en-US" baseline="0" dirty="0"/>
              <a:t> was activated between March 2020 and June 2021. 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aseline="0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aseline="0" dirty="0"/>
              <a:t>Next slide. 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042">
              <a:defRPr/>
            </a:pPr>
            <a:fld id="{A48B9244-8B93-4D02-BB88-424E11C9C77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56042">
                <a:defRPr/>
              </a:pPr>
              <a:t>2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00655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US" baseline="0" dirty="0"/>
              <a:t>The After Action Report will cover the actions taken during the </a:t>
            </a:r>
            <a:r>
              <a:rPr lang="en-US" baseline="0" dirty="0" err="1"/>
              <a:t>EOC</a:t>
            </a:r>
            <a:r>
              <a:rPr lang="en-US" baseline="0" dirty="0"/>
              <a:t> activation. In this process, we’ll review and document the efforts taken in the </a:t>
            </a:r>
            <a:r>
              <a:rPr lang="en-US" baseline="0" dirty="0" err="1"/>
              <a:t>EOC</a:t>
            </a:r>
            <a:r>
              <a:rPr lang="en-US" baseline="0" dirty="0"/>
              <a:t> and identify opportunities for the improvement of Access’ emergency management capabilities to better support riders and the community during a disaster. Your feedback is integral to make sure this process captures as many perspectives as possible. 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aseline="0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aseline="0" dirty="0"/>
              <a:t>Next slide. 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042">
              <a:defRPr/>
            </a:pPr>
            <a:fld id="{A48B9244-8B93-4D02-BB88-424E11C9C77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56042">
                <a:defRPr/>
              </a:pPr>
              <a:t>3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75213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Now we will get started with the interactive portion with our first question. Thinking back throughout the pandemic, in what ways has Access supported its riders most during COVID-19? Would anyone like to start?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Next slide.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042">
              <a:defRPr/>
            </a:pPr>
            <a:fld id="{A48B9244-8B93-4D02-BB88-424E11C9C77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56042">
                <a:defRPr/>
              </a:pPr>
              <a:t>4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51326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1200" dirty="0">
                <a:latin typeface="AvenirNext LT Pro Regular" panose="020B0503020202020204" pitchFamily="34" charset="0"/>
              </a:rPr>
              <a:t>Our second</a:t>
            </a:r>
            <a:r>
              <a:rPr lang="en-US" sz="1200" baseline="0" dirty="0">
                <a:latin typeface="AvenirNext LT Pro Regular" panose="020B0503020202020204" pitchFamily="34" charset="0"/>
              </a:rPr>
              <a:t> question is on the topic of communications. </a:t>
            </a:r>
            <a:r>
              <a:rPr lang="en-US" sz="1200" dirty="0">
                <a:latin typeface="AvenirNext LT Pro Regular" panose="020B0503020202020204" pitchFamily="34" charset="0"/>
              </a:rPr>
              <a:t>Over</a:t>
            </a:r>
            <a:r>
              <a:rPr lang="en-US" sz="1200" baseline="0" dirty="0">
                <a:latin typeface="AvenirNext LT Pro Regular" panose="020B0503020202020204" pitchFamily="34" charset="0"/>
              </a:rPr>
              <a:t> the course of the pandemic, Access used a variety of communication methods to share information with riders. These have included: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baseline="0" dirty="0">
                <a:latin typeface="AvenirNext LT Pro Regular" panose="020B0503020202020204" pitchFamily="34" charset="0"/>
              </a:rPr>
              <a:t>A new reservation script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baseline="0" dirty="0">
                <a:latin typeface="AvenirNext LT Pro Regular" panose="020B0503020202020204" pitchFamily="34" charset="0"/>
              </a:rPr>
              <a:t>Website banner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baseline="0" dirty="0">
                <a:latin typeface="AvenirNext LT Pro Regular" panose="020B0503020202020204" pitchFamily="34" charset="0"/>
              </a:rPr>
              <a:t>Online booking site banner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baseline="0" dirty="0">
                <a:latin typeface="AvenirNext LT Pro Regular" panose="020B0503020202020204" pitchFamily="34" charset="0"/>
              </a:rPr>
              <a:t>Where’s My Ride Mobile App alert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baseline="0" dirty="0">
                <a:latin typeface="AvenirNext LT Pro Regular" panose="020B0503020202020204" pitchFamily="34" charset="0"/>
              </a:rPr>
              <a:t>Hold message recordings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baseline="0" dirty="0">
                <a:latin typeface="AvenirNext LT Pro Regular" panose="020B0503020202020204" pitchFamily="34" charset="0"/>
              </a:rPr>
              <a:t>Info Line recordings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baseline="0" dirty="0">
                <a:latin typeface="AvenirNext LT Pro Regular" panose="020B0503020202020204" pitchFamily="34" charset="0"/>
              </a:rPr>
              <a:t>Take One Notice and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baseline="0" dirty="0">
                <a:latin typeface="AvenirNext LT Pro Regular" panose="020B0503020202020204" pitchFamily="34" charset="0"/>
              </a:rPr>
              <a:t>Email rider alert notifications</a:t>
            </a:r>
          </a:p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endParaRPr lang="en-US" sz="1200" dirty="0">
              <a:latin typeface="AvenirNext LT Pro Regular" panose="020B0503020202020204" pitchFamily="34" charset="0"/>
            </a:endParaRPr>
          </a:p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1200" dirty="0">
                <a:latin typeface="AvenirNext LT Pro Regular" panose="020B0503020202020204" pitchFamily="34" charset="0"/>
              </a:rPr>
              <a:t>Of</a:t>
            </a:r>
            <a:r>
              <a:rPr lang="en-US" sz="1200" baseline="0" dirty="0">
                <a:latin typeface="AvenirNext LT Pro Regular" panose="020B0503020202020204" pitchFamily="34" charset="0"/>
              </a:rPr>
              <a:t> these, which method was the most effective?</a:t>
            </a:r>
          </a:p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endParaRPr lang="en-US" sz="1200" baseline="0" dirty="0">
              <a:latin typeface="AvenirNext LT Pro Regular" panose="020B0503020202020204" pitchFamily="34" charset="0"/>
            </a:endParaRPr>
          </a:p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1200" baseline="0" dirty="0">
                <a:latin typeface="AvenirNext LT Pro Regular" panose="020B0503020202020204" pitchFamily="34" charset="0"/>
              </a:rPr>
              <a:t>Which method was the least effective?</a:t>
            </a:r>
            <a:endParaRPr lang="en-US" sz="1200" dirty="0">
              <a:latin typeface="AvenirNext LT Pro Regular" panose="020B0503020202020204" pitchFamily="34" charset="0"/>
            </a:endParaRP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Next slide.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042">
              <a:defRPr/>
            </a:pPr>
            <a:fld id="{A48B9244-8B93-4D02-BB88-424E11C9C77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56042">
                <a:defRPr/>
              </a:pPr>
              <a:t>5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25997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Onto our next question: What could Access have done better during the COVID-19 response?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Next slide.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042">
              <a:defRPr/>
            </a:pPr>
            <a:fld id="{A48B9244-8B93-4D02-BB88-424E11C9C77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56042">
                <a:defRPr/>
              </a:pPr>
              <a:t>6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77471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venirNext LT Pro Regular" panose="020B0503020202020204" pitchFamily="34" charset="0"/>
              </a:rPr>
              <a:t>Our</a:t>
            </a:r>
            <a:r>
              <a:rPr lang="en-US" sz="1200" baseline="0" dirty="0">
                <a:latin typeface="AvenirNext LT Pro Regular" panose="020B0503020202020204" pitchFamily="34" charset="0"/>
              </a:rPr>
              <a:t> final question – what other feedback do you have to improve Access’ support of riders during a disaster that we haven’t covered yet?</a:t>
            </a:r>
            <a:endParaRPr lang="en-US" sz="1200" dirty="0">
              <a:latin typeface="AvenirNext LT Pro Regular" panose="020B0503020202020204" pitchFamily="34" charset="0"/>
            </a:endParaRP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Next slide.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042">
              <a:defRPr/>
            </a:pPr>
            <a:fld id="{A48B9244-8B93-4D02-BB88-424E11C9C77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56042">
                <a:defRPr/>
              </a:pPr>
              <a:t>7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43837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venirNext LT Pro Regular" panose="020B0503020202020204" pitchFamily="34" charset="0"/>
              </a:rPr>
              <a:t>Thank you everyone for your feedback! This</a:t>
            </a:r>
            <a:r>
              <a:rPr lang="en-US" sz="1200" baseline="0" dirty="0">
                <a:latin typeface="AvenirNext LT Pro Regular" panose="020B0503020202020204" pitchFamily="34" charset="0"/>
              </a:rPr>
              <a:t> has been extremely helpful for us and we will move forward with this feedback in mind. 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baseline="0" dirty="0">
                <a:latin typeface="AvenirNext LT Pro Regular" panose="020B0503020202020204" pitchFamily="34" charset="0"/>
              </a:rPr>
              <a:t>I will share our next steps with regard to the After Action Report: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baseline="0" dirty="0">
                <a:latin typeface="AvenirNext LT Pro Regular" panose="020B0503020202020204" pitchFamily="34" charset="0"/>
              </a:rPr>
              <a:t>We will continue to collect feedback from additional stakeholders.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baseline="0" dirty="0">
                <a:latin typeface="AvenirNext LT Pro Regular" panose="020B0503020202020204" pitchFamily="34" charset="0"/>
              </a:rPr>
              <a:t>Once we have feedback from all relevant stakeholders, including the CAC, staff will identify the strengths and opportunities for improvement of the COVID-19 </a:t>
            </a:r>
            <a:r>
              <a:rPr lang="en-US" sz="1200" baseline="0" dirty="0" err="1">
                <a:latin typeface="AvenirNext LT Pro Regular" panose="020B0503020202020204" pitchFamily="34" charset="0"/>
              </a:rPr>
              <a:t>EOC</a:t>
            </a:r>
            <a:r>
              <a:rPr lang="en-US" sz="1200" baseline="0" dirty="0">
                <a:latin typeface="AvenirNext LT Pro Regular" panose="020B0503020202020204" pitchFamily="34" charset="0"/>
              </a:rPr>
              <a:t> activation.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baseline="0" dirty="0">
                <a:latin typeface="AvenirNext LT Pro Regular" panose="020B0503020202020204" pitchFamily="34" charset="0"/>
              </a:rPr>
              <a:t>Then we will draft the After Action Report and implement an improvement plan based on the findings of the report. 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200" baseline="0" dirty="0">
              <a:latin typeface="AvenirNext LT Pro Regular" panose="020B0503020202020204" pitchFamily="34" charset="0"/>
            </a:endParaRPr>
          </a:p>
          <a:p>
            <a:pPr marL="285750" lvl="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baseline="0" dirty="0">
                <a:latin typeface="AvenirNext LT Pro Regular" panose="020B0503020202020204" pitchFamily="34" charset="0"/>
              </a:rPr>
              <a:t>Thank you again for your great feedback and discussion! This concludes this agenda item.   </a:t>
            </a:r>
            <a:endParaRPr lang="en-US" sz="1200" dirty="0">
              <a:latin typeface="AvenirNext LT Pro Regular" panose="020B0503020202020204" pitchFamily="34" charset="0"/>
            </a:endParaRP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042">
              <a:defRPr/>
            </a:pPr>
            <a:fld id="{A48B9244-8B93-4D02-BB88-424E11C9C77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56042">
                <a:defRPr/>
              </a:pPr>
              <a:t>8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93579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47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02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60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6092" y="770397"/>
            <a:ext cx="7671816" cy="585216"/>
          </a:xfrm>
        </p:spPr>
        <p:txBody>
          <a:bodyPr>
            <a:noAutofit/>
          </a:bodyPr>
          <a:lstStyle>
            <a:lvl1pPr algn="l"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Clr>
                <a:srgbClr val="FAC090"/>
              </a:buClr>
              <a:buFont typeface="Calibri" panose="020F0502020204030204" pitchFamily="34" charset="0"/>
              <a:buChar char="&gt;"/>
              <a:defRPr sz="2000"/>
            </a:lvl1pPr>
            <a:lvl2pPr marL="742950" indent="-285750">
              <a:buClr>
                <a:srgbClr val="FAC090"/>
              </a:buClr>
              <a:buFont typeface="Courier New" panose="02070309020205020404" pitchFamily="49" charset="0"/>
              <a:buChar char="o"/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39938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092" y="761241"/>
            <a:ext cx="7671816" cy="58521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18406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092" y="761241"/>
            <a:ext cx="7671816" cy="58521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30413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21308" y="2130425"/>
            <a:ext cx="6501384" cy="1435608"/>
          </a:xfr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Headline</a:t>
            </a: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31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6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15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06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97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2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74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1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3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D10D1-220E-1749-BBB5-9A72F884BFE9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C783-385C-6F4C-8B27-98FF5F613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32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6092" y="761241"/>
            <a:ext cx="7671816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6702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AC090"/>
        </a:buClr>
        <a:buFont typeface="Arial" panose="020B0604020202020204" pitchFamily="34" charset="0"/>
        <a:buChar char="&gt;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AC090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2736502"/>
            <a:ext cx="9143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venirNext LT Pro Regular" panose="020B0503020202020204" pitchFamily="34" charset="0"/>
              </a:rPr>
              <a:t>CAC Meeting</a:t>
            </a:r>
          </a:p>
          <a:p>
            <a:pPr algn="ctr"/>
            <a:r>
              <a:rPr lang="en-US" sz="2800" b="1" dirty="0">
                <a:latin typeface="AvenirNext LT Pro Regular" panose="020B0503020202020204" pitchFamily="34" charset="0"/>
              </a:rPr>
              <a:t>August 10, 2021</a:t>
            </a:r>
          </a:p>
          <a:p>
            <a:pPr algn="ctr"/>
            <a:r>
              <a:rPr lang="en-US" sz="2800" b="1" dirty="0">
                <a:latin typeface="AvenirNext LT Pro Regular" panose="020B0503020202020204" pitchFamily="34" charset="0"/>
              </a:rPr>
              <a:t>COVID-19 After Action Report Feedback</a:t>
            </a:r>
          </a:p>
        </p:txBody>
      </p:sp>
    </p:spTree>
    <p:extLst>
      <p:ext uri="{BB962C8B-B14F-4D97-AF65-F5344CB8AC3E}">
        <p14:creationId xmlns:p14="http://schemas.microsoft.com/office/powerpoint/2010/main" val="206950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2F8F232-80A7-4C1E-9B88-260D2F464F03}"/>
              </a:ext>
            </a:extLst>
          </p:cNvPr>
          <p:cNvSpPr/>
          <p:nvPr/>
        </p:nvSpPr>
        <p:spPr>
          <a:xfrm>
            <a:off x="0" y="-1"/>
            <a:ext cx="9144000" cy="1193801"/>
          </a:xfrm>
          <a:prstGeom prst="rect">
            <a:avLst/>
          </a:prstGeom>
          <a:solidFill>
            <a:srgbClr val="442C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291"/>
            <a:ext cx="7671816" cy="58521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AvenirNext LT Pro Regular" panose="020B0503020202020204" pitchFamily="34" charset="0"/>
              </a:rPr>
              <a:t>Introduction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544064"/>
            <a:ext cx="8216153" cy="3811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venirNext LT Pro Regular" panose="020B0503020202020204" pitchFamily="34" charset="0"/>
              </a:rPr>
              <a:t>This After Action Report will focus on the Emergency Operations Center response during March 2020 through June 2021.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venirNext LT Pro Regular" panose="020B0503020202020204" pitchFamily="34" charset="0"/>
              </a:rPr>
              <a:t>Staff continue to monitor the situation and coordinate recovery as part of normal operations. 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venirNext LT Pro Regular" panose="020B0503020202020204" pitchFamily="34" charset="0"/>
              </a:rPr>
              <a:t>Access continues to take safety precautions to prevent COVID-19 on our service. 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AvenirNext LT Pro Regular" panose="020B0503020202020204" pitchFamily="34" charset="0"/>
            </a:endParaRPr>
          </a:p>
          <a:p>
            <a:pPr>
              <a:spcAft>
                <a:spcPts val="800"/>
              </a:spcAft>
            </a:pPr>
            <a:endParaRPr lang="en-US" sz="2300" dirty="0">
              <a:latin typeface="AvenirNext LT Pro Regular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30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2F8F232-80A7-4C1E-9B88-260D2F464F03}"/>
              </a:ext>
            </a:extLst>
          </p:cNvPr>
          <p:cNvSpPr/>
          <p:nvPr/>
        </p:nvSpPr>
        <p:spPr>
          <a:xfrm>
            <a:off x="0" y="-1"/>
            <a:ext cx="9144000" cy="1193801"/>
          </a:xfrm>
          <a:prstGeom prst="rect">
            <a:avLst/>
          </a:prstGeom>
          <a:solidFill>
            <a:srgbClr val="442C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291"/>
            <a:ext cx="7671816" cy="58521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venirNext LT Pro Regular" panose="020B0503020202020204" pitchFamily="34" charset="0"/>
              </a:rPr>
              <a:t>After Action Report Overview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544064"/>
            <a:ext cx="8216153" cy="3483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venirNext LT Pro Regular" panose="020B0503020202020204" pitchFamily="34" charset="0"/>
              </a:rPr>
              <a:t>Access has begun the After Action Report process:</a:t>
            </a:r>
          </a:p>
          <a:p>
            <a:pPr marL="914400" lvl="1" indent="-4572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AvenirNext LT Pro Regular" panose="020B0503020202020204" pitchFamily="34" charset="0"/>
              </a:rPr>
              <a:t>Review of actions taken during activation of the Access Emergency Operations Center. </a:t>
            </a:r>
          </a:p>
          <a:p>
            <a:pPr marL="914400" lvl="1" indent="-4572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AvenirNext LT Pro Regular" panose="020B0503020202020204" pitchFamily="34" charset="0"/>
              </a:rPr>
              <a:t>Document response efforts. </a:t>
            </a:r>
          </a:p>
          <a:p>
            <a:pPr marL="914400" lvl="1" indent="-4572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AvenirNext LT Pro Regular" panose="020B0503020202020204" pitchFamily="34" charset="0"/>
              </a:rPr>
              <a:t>Identify opportunities to improve Access’ emergency management capabilities. </a:t>
            </a:r>
          </a:p>
          <a:p>
            <a:pPr>
              <a:spcAft>
                <a:spcPts val="800"/>
              </a:spcAft>
            </a:pPr>
            <a:endParaRPr lang="en-US" sz="2000" dirty="0">
              <a:latin typeface="AvenirNext LT Pro Regular" panose="020B0503020202020204" pitchFamily="34" charset="0"/>
            </a:endParaRPr>
          </a:p>
          <a:p>
            <a:pPr>
              <a:spcAft>
                <a:spcPts val="800"/>
              </a:spcAft>
            </a:pPr>
            <a:endParaRPr lang="en-US" sz="2300" dirty="0">
              <a:latin typeface="AvenirNext LT Pro Regular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22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A6CFB7-E873-4D53-82B5-8DF8BF488CCF}"/>
              </a:ext>
            </a:extLst>
          </p:cNvPr>
          <p:cNvSpPr/>
          <p:nvPr/>
        </p:nvSpPr>
        <p:spPr>
          <a:xfrm>
            <a:off x="0" y="-1"/>
            <a:ext cx="9144000" cy="1193801"/>
          </a:xfrm>
          <a:prstGeom prst="rect">
            <a:avLst/>
          </a:prstGeom>
          <a:solidFill>
            <a:srgbClr val="442C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291"/>
            <a:ext cx="7671816" cy="585216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AvenirNext LT Pro Regular" panose="020B0503020202020204" pitchFamily="34" charset="0"/>
              </a:rPr>
              <a:t>Question 1: Strengths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326" y="2551837"/>
            <a:ext cx="83373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3600" dirty="0">
                <a:latin typeface="AvenirNext LT Pro Regular" panose="020B0503020202020204" pitchFamily="34" charset="0"/>
              </a:rPr>
              <a:t>In what ways has Access supported its riders most during the COVID-19 Pandemic?</a:t>
            </a:r>
          </a:p>
        </p:txBody>
      </p:sp>
    </p:spTree>
    <p:extLst>
      <p:ext uri="{BB962C8B-B14F-4D97-AF65-F5344CB8AC3E}">
        <p14:creationId xmlns:p14="http://schemas.microsoft.com/office/powerpoint/2010/main" val="97761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A6CFB7-E873-4D53-82B5-8DF8BF488CCF}"/>
              </a:ext>
            </a:extLst>
          </p:cNvPr>
          <p:cNvSpPr/>
          <p:nvPr/>
        </p:nvSpPr>
        <p:spPr>
          <a:xfrm>
            <a:off x="0" y="-1"/>
            <a:ext cx="9144000" cy="1193801"/>
          </a:xfrm>
          <a:prstGeom prst="rect">
            <a:avLst/>
          </a:prstGeom>
          <a:solidFill>
            <a:srgbClr val="442C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291"/>
            <a:ext cx="7671816" cy="585216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AvenirNext LT Pro Regular" panose="020B0503020202020204" pitchFamily="34" charset="0"/>
              </a:rPr>
              <a:t>Question 2: Communications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326" y="2551837"/>
            <a:ext cx="8337348" cy="1856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3600" dirty="0">
                <a:latin typeface="AvenirNext LT Pro Regular" panose="020B0503020202020204" pitchFamily="34" charset="0"/>
              </a:rPr>
              <a:t>Which method of communication to riders was the most effective? </a:t>
            </a:r>
          </a:p>
          <a:p>
            <a:pPr algn="ctr">
              <a:spcAft>
                <a:spcPts val="800"/>
              </a:spcAft>
            </a:pPr>
            <a:r>
              <a:rPr lang="en-US" sz="3600" dirty="0">
                <a:latin typeface="AvenirNext LT Pro Regular" panose="020B0503020202020204" pitchFamily="34" charset="0"/>
              </a:rPr>
              <a:t>Which was the least effective?</a:t>
            </a:r>
          </a:p>
        </p:txBody>
      </p:sp>
    </p:spTree>
    <p:extLst>
      <p:ext uri="{BB962C8B-B14F-4D97-AF65-F5344CB8AC3E}">
        <p14:creationId xmlns:p14="http://schemas.microsoft.com/office/powerpoint/2010/main" val="693797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A6CFB7-E873-4D53-82B5-8DF8BF488CCF}"/>
              </a:ext>
            </a:extLst>
          </p:cNvPr>
          <p:cNvSpPr/>
          <p:nvPr/>
        </p:nvSpPr>
        <p:spPr>
          <a:xfrm>
            <a:off x="0" y="-1"/>
            <a:ext cx="9144000" cy="1193801"/>
          </a:xfrm>
          <a:prstGeom prst="rect">
            <a:avLst/>
          </a:prstGeom>
          <a:solidFill>
            <a:srgbClr val="442C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291"/>
            <a:ext cx="7671816" cy="585216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AvenirNext LT Pro Regular" panose="020B0503020202020204" pitchFamily="34" charset="0"/>
              </a:rPr>
              <a:t>Question 3: Opportunities for Improvement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326" y="2551837"/>
            <a:ext cx="8337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3600" dirty="0">
                <a:latin typeface="AvenirNext LT Pro Regular" panose="020B0503020202020204" pitchFamily="34" charset="0"/>
              </a:rPr>
              <a:t>What could Access have done better during the COVID-19 response?</a:t>
            </a:r>
          </a:p>
        </p:txBody>
      </p:sp>
    </p:spTree>
    <p:extLst>
      <p:ext uri="{BB962C8B-B14F-4D97-AF65-F5344CB8AC3E}">
        <p14:creationId xmlns:p14="http://schemas.microsoft.com/office/powerpoint/2010/main" val="3556960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A6CFB7-E873-4D53-82B5-8DF8BF488CCF}"/>
              </a:ext>
            </a:extLst>
          </p:cNvPr>
          <p:cNvSpPr/>
          <p:nvPr/>
        </p:nvSpPr>
        <p:spPr>
          <a:xfrm>
            <a:off x="0" y="-1"/>
            <a:ext cx="9144000" cy="1193801"/>
          </a:xfrm>
          <a:prstGeom prst="rect">
            <a:avLst/>
          </a:prstGeom>
          <a:solidFill>
            <a:srgbClr val="442C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291"/>
            <a:ext cx="7671816" cy="585216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AvenirNext LT Pro Regular" panose="020B0503020202020204" pitchFamily="34" charset="0"/>
              </a:rPr>
              <a:t>Question 4: Other Feedback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326" y="2551837"/>
            <a:ext cx="83373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3600" dirty="0">
                <a:latin typeface="AvenirNext LT Pro Regular" panose="020B0503020202020204" pitchFamily="34" charset="0"/>
              </a:rPr>
              <a:t>What other feedback do you have to improve Access’ support of riders during a disaster?</a:t>
            </a:r>
          </a:p>
        </p:txBody>
      </p:sp>
    </p:spTree>
    <p:extLst>
      <p:ext uri="{BB962C8B-B14F-4D97-AF65-F5344CB8AC3E}">
        <p14:creationId xmlns:p14="http://schemas.microsoft.com/office/powerpoint/2010/main" val="2455458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A6CFB7-E873-4D53-82B5-8DF8BF488CCF}"/>
              </a:ext>
            </a:extLst>
          </p:cNvPr>
          <p:cNvSpPr/>
          <p:nvPr/>
        </p:nvSpPr>
        <p:spPr>
          <a:xfrm>
            <a:off x="0" y="-1"/>
            <a:ext cx="9144000" cy="1193801"/>
          </a:xfrm>
          <a:prstGeom prst="rect">
            <a:avLst/>
          </a:prstGeom>
          <a:solidFill>
            <a:srgbClr val="442C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291"/>
            <a:ext cx="7671816" cy="585216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AvenirNext LT Pro Regular" panose="020B0503020202020204" pitchFamily="34" charset="0"/>
              </a:rPr>
              <a:t>Next Steps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544064"/>
            <a:ext cx="8337348" cy="2821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venirNext LT Pro Regular" panose="020B0503020202020204" pitchFamily="34" charset="0"/>
              </a:rPr>
              <a:t>Collect feedback from additional stakeholders.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venirNext LT Pro Regular" panose="020B0503020202020204" pitchFamily="34" charset="0"/>
              </a:rPr>
              <a:t>Identify strengths and opportunities for improvement. 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venirNext LT Pro Regular" panose="020B0503020202020204" pitchFamily="34" charset="0"/>
              </a:rPr>
              <a:t>Draft After Action Report. 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venirNext LT Pro Regular" panose="020B0503020202020204" pitchFamily="34" charset="0"/>
              </a:rPr>
              <a:t>Draft and implement Improvement Plan. 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AvenirNext LT Pro Regular" panose="020B0503020202020204" pitchFamily="34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AvenirNext LT Pro Regular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73465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0627ac7-c87b-4fc9-b280-4e77db792e9a">KRR6VESUXC6F-320-268</_dlc_DocId>
    <_dlc_DocIdUrl xmlns="b0627ac7-c87b-4fc9-b280-4e77db792e9a">
      <Url>http://accesspoint/News/TPAC/_layouts/DocIdRedir.aspx?ID=KRR6VESUXC6F-320-268</Url>
      <Description>KRR6VESUXC6F-320-268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76A2E8DE74364C8BA10408524472D8" ma:contentTypeVersion="2" ma:contentTypeDescription="Create a new document." ma:contentTypeScope="" ma:versionID="366f52433fc1ce12f5fb81268edfbb7a">
  <xsd:schema xmlns:xsd="http://www.w3.org/2001/XMLSchema" xmlns:xs="http://www.w3.org/2001/XMLSchema" xmlns:p="http://schemas.microsoft.com/office/2006/metadata/properties" xmlns:ns2="b0627ac7-c87b-4fc9-b280-4e77db792e9a" targetNamespace="http://schemas.microsoft.com/office/2006/metadata/properties" ma:root="true" ma:fieldsID="adae7bdafe7cfdcb11333c61175d1b83" ns2:_="">
    <xsd:import namespace="b0627ac7-c87b-4fc9-b280-4e77db792e9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627ac7-c87b-4fc9-b280-4e77db792e9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08DDB4-E7C7-41BB-990D-9F0D4E5B00FC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b0627ac7-c87b-4fc9-b280-4e77db792e9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FCA6478-C718-46C4-B889-8D95D2A319E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BA67379-6CD2-4044-8733-32489C3CA52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F62FAD7-DC96-48EC-8919-EB35801D6F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627ac7-c87b-4fc9-b280-4e77db792e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9058</TotalTime>
  <Words>876</Words>
  <Application>Microsoft Office PowerPoint</Application>
  <PresentationFormat>On-screen Show (4:3)</PresentationFormat>
  <Paragraphs>80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AvenirNext LT Pro Regular</vt:lpstr>
      <vt:lpstr>Calibri</vt:lpstr>
      <vt:lpstr>Calibri Light</vt:lpstr>
      <vt:lpstr>Courier New</vt:lpstr>
      <vt:lpstr>2_Office Theme</vt:lpstr>
      <vt:lpstr>3_Office Theme</vt:lpstr>
      <vt:lpstr>PowerPoint Presentation</vt:lpstr>
      <vt:lpstr>Introduction</vt:lpstr>
      <vt:lpstr>After Action Report Overview</vt:lpstr>
      <vt:lpstr>Question 1: Strengths</vt:lpstr>
      <vt:lpstr>Question 2: Communications</vt:lpstr>
      <vt:lpstr>Question 3: Opportunities for Improvement</vt:lpstr>
      <vt:lpstr>Question 4: Other Feedback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Clark</dc:creator>
  <cp:lastModifiedBy>F Scott Jewell</cp:lastModifiedBy>
  <cp:revision>780</cp:revision>
  <cp:lastPrinted>2020-05-11T17:52:01Z</cp:lastPrinted>
  <dcterms:created xsi:type="dcterms:W3CDTF">2017-05-10T22:41:12Z</dcterms:created>
  <dcterms:modified xsi:type="dcterms:W3CDTF">2021-08-09T21:03:43Z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0x010100D976A2E8DE74364C8BA10408524472D8</vt:lpwstr>
  </property>
  <property fmtid="{D5CDD505-2E9C-101B-9397-08002B2CF9AE}" pid="3" name="_dlc_DocIdItemGuid">
    <vt:lpwstr>92852a50-f182-4d4f-830b-0d7985d42c5e</vt:lpwstr>
  </property>
</Properties>
</file>