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2" r:id="rId2"/>
    <p:sldId id="315" r:id="rId3"/>
    <p:sldId id="319" r:id="rId4"/>
    <p:sldId id="313" r:id="rId5"/>
    <p:sldId id="318" r:id="rId6"/>
    <p:sldId id="320" r:id="rId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2">
          <p15:clr>
            <a:srgbClr val="A4A3A4"/>
          </p15:clr>
        </p15:guide>
        <p15:guide id="2" pos="2869">
          <p15:clr>
            <a:srgbClr val="A4A3A4"/>
          </p15:clr>
        </p15:guide>
        <p15:guide id="3" pos="2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C9E"/>
    <a:srgbClr val="96D5E5"/>
    <a:srgbClr val="3E1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41" autoAdjust="0"/>
  </p:normalViewPr>
  <p:slideViewPr>
    <p:cSldViewPr snapToGrid="0" snapToObjects="1">
      <p:cViewPr varScale="1">
        <p:scale>
          <a:sx n="63" d="100"/>
          <a:sy n="63" d="100"/>
        </p:scale>
        <p:origin x="1212" y="56"/>
      </p:cViewPr>
      <p:guideLst>
        <p:guide orient="horz" pos="1772"/>
        <p:guide pos="2869"/>
        <p:guide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6244A76-48B9-450F-B8D2-DEC36558037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D22D827-ACC1-4476-9BF6-4107FDF1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4E2A-586D-1B40-884A-AA823CA80E5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3732" y="2844225"/>
            <a:ext cx="6496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venirNext LT Pro Regular" panose="020B0503020202020204" pitchFamily="34" charset="0"/>
                <a:cs typeface="Avenir Medium"/>
              </a:rPr>
              <a:t>Technology Update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venirNext LT Pro Regular" panose="020B0503020202020204" pitchFamily="34" charset="0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54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304" y="1518912"/>
            <a:ext cx="8355495" cy="109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FTA Mobility for All Grants – Accessible Traveler Mobile App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Awarded $330,000 on June 5, 2020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18 month project began late June 2021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845" y="4660978"/>
            <a:ext cx="3357606" cy="1854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992B21-71B0-40BC-863A-09318292C8CA}"/>
              </a:ext>
            </a:extLst>
          </p:cNvPr>
          <p:cNvSpPr/>
          <p:nvPr/>
        </p:nvSpPr>
        <p:spPr>
          <a:xfrm>
            <a:off x="0" y="0"/>
            <a:ext cx="9144000" cy="1223890"/>
          </a:xfrm>
          <a:prstGeom prst="rect">
            <a:avLst/>
          </a:prstGeom>
          <a:solidFill>
            <a:srgbClr val="442C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807" y="319557"/>
            <a:ext cx="76731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Next LT Pro Regular" panose="020B0503020202020204" pitchFamily="34" charset="0"/>
                <a:cs typeface="Avenir Next Demi Bold"/>
              </a:rPr>
              <a:t>Accessible Traveler Mobil App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D4DA198-B2C7-4229-9976-C73C6DA0D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303463"/>
              </p:ext>
            </p:extLst>
          </p:nvPr>
        </p:nvGraphicFramePr>
        <p:xfrm>
          <a:off x="416853" y="2708379"/>
          <a:ext cx="658950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502">
                  <a:extLst>
                    <a:ext uri="{9D8B030D-6E8A-4147-A177-3AD203B41FA5}">
                      <a16:colId xmlns:a16="http://schemas.microsoft.com/office/drawing/2014/main" val="2414161671"/>
                    </a:ext>
                  </a:extLst>
                </a:gridCol>
                <a:gridCol w="1528695">
                  <a:extLst>
                    <a:ext uri="{9D8B030D-6E8A-4147-A177-3AD203B41FA5}">
                      <a16:colId xmlns:a16="http://schemas.microsoft.com/office/drawing/2014/main" val="2365754209"/>
                    </a:ext>
                  </a:extLst>
                </a:gridCol>
                <a:gridCol w="2864312">
                  <a:extLst>
                    <a:ext uri="{9D8B030D-6E8A-4147-A177-3AD203B41FA5}">
                      <a16:colId xmlns:a16="http://schemas.microsoft.com/office/drawing/2014/main" val="1147397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Major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Estimated Completion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721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BLE Beacon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859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Mobile Ticket/Wallet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972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Trip Planner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66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Mobile Reservation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399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50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992B21-71B0-40BC-863A-09318292C8CA}"/>
              </a:ext>
            </a:extLst>
          </p:cNvPr>
          <p:cNvSpPr/>
          <p:nvPr/>
        </p:nvSpPr>
        <p:spPr>
          <a:xfrm>
            <a:off x="0" y="0"/>
            <a:ext cx="9144000" cy="1223890"/>
          </a:xfrm>
          <a:prstGeom prst="rect">
            <a:avLst/>
          </a:prstGeom>
          <a:solidFill>
            <a:srgbClr val="442C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807" y="319557"/>
            <a:ext cx="76731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Next LT Pro Regular" panose="020B0503020202020204" pitchFamily="34" charset="0"/>
                <a:cs typeface="Avenir Next Demi Bold"/>
              </a:rPr>
              <a:t>Accessible Traveler Mobil App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1665B2-81AA-76C4-7D96-86F57BE3A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977" y="2197022"/>
            <a:ext cx="1628164" cy="288446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47C524-FC1B-69F7-0398-439513385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4" y="2197022"/>
            <a:ext cx="1566243" cy="288446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FB8890-876D-3F6C-CE72-26DD69C83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11" y="2197022"/>
            <a:ext cx="1757650" cy="28844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086CA-1838-06B0-DF1F-0DC63DC832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62" y="2197022"/>
            <a:ext cx="1621700" cy="28844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DA6BA4-12F9-D70D-582D-4035261CBA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497" b="6647"/>
          <a:stretch/>
        </p:blipFill>
        <p:spPr>
          <a:xfrm>
            <a:off x="7377329" y="2197022"/>
            <a:ext cx="1611558" cy="2884464"/>
          </a:xfrm>
          <a:prstGeom prst="rect">
            <a:avLst/>
          </a:prstGeom>
          <a:ln>
            <a:solidFill>
              <a:srgbClr val="FCA2F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4077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769" y="1363872"/>
            <a:ext cx="7848600" cy="1290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FTA Transit Bus Automation Strategic Partnership – Accessible Autonomous Vehicle (AAV) Pilot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Awarded $125,000 on August 2,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B22672-2DA0-4DAA-8874-28902C5CE90A}"/>
              </a:ext>
            </a:extLst>
          </p:cNvPr>
          <p:cNvSpPr/>
          <p:nvPr/>
        </p:nvSpPr>
        <p:spPr>
          <a:xfrm>
            <a:off x="0" y="0"/>
            <a:ext cx="9144000" cy="1223890"/>
          </a:xfrm>
          <a:prstGeom prst="rect">
            <a:avLst/>
          </a:prstGeom>
          <a:solidFill>
            <a:srgbClr val="442C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0769" y="322551"/>
            <a:ext cx="76731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Next LT Pro Regular" panose="020B0503020202020204" pitchFamily="34" charset="0"/>
                <a:cs typeface="Avenir Next Demi Bold"/>
              </a:rPr>
              <a:t>Accessible Autonomous Vehicle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E24A45-F1B6-4E3F-9E0F-E6AA722A2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198" y="3897710"/>
            <a:ext cx="2922529" cy="1852016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541F90C0-FA09-46EE-90FD-CFAD78A15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62745"/>
              </p:ext>
            </p:extLst>
          </p:nvPr>
        </p:nvGraphicFramePr>
        <p:xfrm>
          <a:off x="496229" y="2654675"/>
          <a:ext cx="81274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166">
                  <a:extLst>
                    <a:ext uri="{9D8B030D-6E8A-4147-A177-3AD203B41FA5}">
                      <a16:colId xmlns:a16="http://schemas.microsoft.com/office/drawing/2014/main" val="2550773297"/>
                    </a:ext>
                  </a:extLst>
                </a:gridCol>
                <a:gridCol w="2709166">
                  <a:extLst>
                    <a:ext uri="{9D8B030D-6E8A-4147-A177-3AD203B41FA5}">
                      <a16:colId xmlns:a16="http://schemas.microsoft.com/office/drawing/2014/main" val="631853557"/>
                    </a:ext>
                  </a:extLst>
                </a:gridCol>
                <a:gridCol w="2709166">
                  <a:extLst>
                    <a:ext uri="{9D8B030D-6E8A-4147-A177-3AD203B41FA5}">
                      <a16:colId xmlns:a16="http://schemas.microsoft.com/office/drawing/2014/main" val="1290762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Estimated Completion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SoCal Regional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Planning 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 2022/early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7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RLA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Planning 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Qtr</a:t>
                      </a:r>
                      <a:r>
                        <a:rPr lang="en-US" dirty="0"/>
                        <a:t>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92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2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2CA359-6597-4F26-A7B8-D0CA8803DD6D}"/>
              </a:ext>
            </a:extLst>
          </p:cNvPr>
          <p:cNvSpPr/>
          <p:nvPr/>
        </p:nvSpPr>
        <p:spPr>
          <a:xfrm>
            <a:off x="0" y="0"/>
            <a:ext cx="9144000" cy="1223890"/>
          </a:xfrm>
          <a:prstGeom prst="rect">
            <a:avLst/>
          </a:prstGeom>
          <a:solidFill>
            <a:srgbClr val="442C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6077" y="257581"/>
            <a:ext cx="76731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Next LT Pro Regular" panose="020B0503020202020204" pitchFamily="34" charset="0"/>
                <a:cs typeface="Avenir Next Demi Bold"/>
              </a:rPr>
              <a:t>Trapeze Online Reservation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173" y="1481471"/>
            <a:ext cx="8299364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Trapeze Online Reservation – Northern and Santa Clarita Regions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8CACA1C-FE37-4B81-981D-AF7F2E561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749959"/>
              </p:ext>
            </p:extLst>
          </p:nvPr>
        </p:nvGraphicFramePr>
        <p:xfrm>
          <a:off x="454173" y="1970631"/>
          <a:ext cx="8235654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218">
                  <a:extLst>
                    <a:ext uri="{9D8B030D-6E8A-4147-A177-3AD203B41FA5}">
                      <a16:colId xmlns:a16="http://schemas.microsoft.com/office/drawing/2014/main" val="4160751419"/>
                    </a:ext>
                  </a:extLst>
                </a:gridCol>
                <a:gridCol w="2745218">
                  <a:extLst>
                    <a:ext uri="{9D8B030D-6E8A-4147-A177-3AD203B41FA5}">
                      <a16:colId xmlns:a16="http://schemas.microsoft.com/office/drawing/2014/main" val="2758100075"/>
                    </a:ext>
                  </a:extLst>
                </a:gridCol>
                <a:gridCol w="2745218">
                  <a:extLst>
                    <a:ext uri="{9D8B030D-6E8A-4147-A177-3AD203B41FA5}">
                      <a16:colId xmlns:a16="http://schemas.microsoft.com/office/drawing/2014/main" val="42765867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Estimated Completion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252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Trapeze API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35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Beta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1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Focus Group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 December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8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Go-Live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be starting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52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60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2CA359-6597-4F26-A7B8-D0CA8803DD6D}"/>
              </a:ext>
            </a:extLst>
          </p:cNvPr>
          <p:cNvSpPr/>
          <p:nvPr/>
        </p:nvSpPr>
        <p:spPr>
          <a:xfrm>
            <a:off x="0" y="0"/>
            <a:ext cx="9144000" cy="1223890"/>
          </a:xfrm>
          <a:prstGeom prst="rect">
            <a:avLst/>
          </a:prstGeom>
          <a:solidFill>
            <a:srgbClr val="442C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6077" y="257581"/>
            <a:ext cx="76731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Next LT Pro Regular" panose="020B0503020202020204" pitchFamily="34" charset="0"/>
                <a:cs typeface="Avenir Next Demi Bold"/>
              </a:rPr>
              <a:t>Bluetooth Wayside Demo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E29AA-D2FC-6626-481F-F34F0F7BE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381" y="1652484"/>
            <a:ext cx="1942434" cy="411508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AB241B-94C0-C808-CEBA-2BB91D64F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663" y="1652484"/>
            <a:ext cx="1942434" cy="411508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2AEBAB-CB07-A07D-13E3-EF3698CDC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022" y="1652484"/>
            <a:ext cx="1942434" cy="41150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E57FE7-E878-FFAF-C576-2C84B568F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78" y="1652484"/>
            <a:ext cx="2322798" cy="411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46847</TotalTime>
  <Words>158</Words>
  <Application>Microsoft Office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AvenirNext LT Pro Regular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OliveSpark</dc:creator>
  <cp:lastModifiedBy>Veronica Guzman-Vanmarcke</cp:lastModifiedBy>
  <cp:revision>254</cp:revision>
  <cp:lastPrinted>2021-09-07T18:45:44Z</cp:lastPrinted>
  <dcterms:created xsi:type="dcterms:W3CDTF">2016-11-17T20:50:20Z</dcterms:created>
  <dcterms:modified xsi:type="dcterms:W3CDTF">2023-01-04T22:05:06Z</dcterms:modified>
</cp:coreProperties>
</file>