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2"/>
  </p:notesMasterIdLst>
  <p:handoutMasterIdLst>
    <p:handoutMasterId r:id="rId13"/>
  </p:handoutMasterIdLst>
  <p:sldIdLst>
    <p:sldId id="501" r:id="rId6"/>
    <p:sldId id="467" r:id="rId7"/>
    <p:sldId id="502" r:id="rId8"/>
    <p:sldId id="503" r:id="rId9"/>
    <p:sldId id="504" r:id="rId10"/>
    <p:sldId id="505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pos="552" userDrawn="1">
          <p15:clr>
            <a:srgbClr val="A4A3A4"/>
          </p15:clr>
        </p15:guide>
        <p15:guide id="3" orient="horz" pos="864" userDrawn="1">
          <p15:clr>
            <a:srgbClr val="A4A3A4"/>
          </p15:clr>
        </p15:guide>
        <p15:guide id="4" pos="840" userDrawn="1">
          <p15:clr>
            <a:srgbClr val="A4A3A4"/>
          </p15:clr>
        </p15:guide>
        <p15:guide id="5" pos="3024" userDrawn="1">
          <p15:clr>
            <a:srgbClr val="A4A3A4"/>
          </p15:clr>
        </p15:guide>
        <p15:guide id="6" pos="408" userDrawn="1">
          <p15:clr>
            <a:srgbClr val="A4A3A4"/>
          </p15:clr>
        </p15:guide>
        <p15:guide id="7" orient="horz" pos="3720" userDrawn="1">
          <p15:clr>
            <a:srgbClr val="A4A3A4"/>
          </p15:clr>
        </p15:guide>
        <p15:guide id="8" orient="horz" pos="24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90B4"/>
    <a:srgbClr val="1EB2A4"/>
    <a:srgbClr val="522E91"/>
    <a:srgbClr val="33B5B1"/>
    <a:srgbClr val="442C79"/>
    <a:srgbClr val="2E29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22" autoAdjust="0"/>
    <p:restoredTop sz="90088" autoAdjust="0"/>
  </p:normalViewPr>
  <p:slideViewPr>
    <p:cSldViewPr snapToGrid="0" snapToObjects="1" showGuides="1">
      <p:cViewPr varScale="1">
        <p:scale>
          <a:sx n="79" d="100"/>
          <a:sy n="79" d="100"/>
        </p:scale>
        <p:origin x="1997" y="67"/>
      </p:cViewPr>
      <p:guideLst>
        <p:guide orient="horz" pos="1200"/>
        <p:guide pos="552"/>
        <p:guide orient="horz" pos="864"/>
        <p:guide pos="840"/>
        <p:guide pos="3024"/>
        <p:guide pos="408"/>
        <p:guide orient="horz" pos="3720"/>
        <p:guide orient="horz" pos="242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E5B7D-31C0-4904-BA35-42125DFE0CFF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9093D-DD81-43AE-B04E-0E287F0AD0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465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C106A97-762C-4BF0-8BFB-39B252E57946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41D265D-2E08-49EF-82A8-2F8A06A065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389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1D265D-2E08-49EF-82A8-2F8A06A065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9555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287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276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884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44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265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41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3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9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23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25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85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75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33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80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88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D9ED6-9D22-C944-8C26-10705BACC649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28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3732" y="2228672"/>
            <a:ext cx="649653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ts val="4500"/>
              </a:lnSpc>
              <a:defRPr/>
            </a:pPr>
            <a:r>
              <a:rPr lang="en-US" sz="2800" b="1" dirty="0" smtClean="0">
                <a:solidFill>
                  <a:srgbClr val="522E91"/>
                </a:solidFill>
                <a:latin typeface="AvenirNext LT Pro Regular" panose="020B0503020202020204" pitchFamily="34" charset="0"/>
                <a:cs typeface="Arial" panose="020B0604020202020204" pitchFamily="34" charset="0"/>
              </a:rPr>
              <a:t>Item 10 – </a:t>
            </a:r>
          </a:p>
          <a:p>
            <a:pPr lvl="0" algn="ctr">
              <a:lnSpc>
                <a:spcPts val="4500"/>
              </a:lnSpc>
              <a:defRPr/>
            </a:pPr>
            <a:r>
              <a:rPr lang="en-US" sz="2800" b="1" dirty="0" smtClean="0">
                <a:solidFill>
                  <a:srgbClr val="522E91"/>
                </a:solidFill>
                <a:latin typeface="AvenirNext LT Pro Regular" panose="020B0503020202020204" pitchFamily="34" charset="0"/>
                <a:cs typeface="Arial" panose="020B0604020202020204" pitchFamily="34" charset="0"/>
              </a:rPr>
              <a:t>Financial Update</a:t>
            </a:r>
            <a:endParaRPr lang="en-US" sz="2800" b="1" dirty="0">
              <a:solidFill>
                <a:srgbClr val="522E91"/>
              </a:solidFill>
              <a:latin typeface="AvenirNext LT Pro Regular" panose="020B05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56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B0FA063-2EE4-4846-B834-4A8499FD3FA8}"/>
              </a:ext>
            </a:extLst>
          </p:cNvPr>
          <p:cNvSpPr/>
          <p:nvPr/>
        </p:nvSpPr>
        <p:spPr>
          <a:xfrm>
            <a:off x="0" y="0"/>
            <a:ext cx="9144000" cy="1223890"/>
          </a:xfrm>
          <a:prstGeom prst="rect">
            <a:avLst/>
          </a:prstGeom>
          <a:solidFill>
            <a:srgbClr val="442C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4233" y="301981"/>
            <a:ext cx="8257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venirNext LT Pro Regular" panose="020B0503020202020204" pitchFamily="34" charset="0"/>
                <a:cs typeface="Avenir Next Demi Bold"/>
              </a:rPr>
              <a:t>Investments </a:t>
            </a:r>
            <a:r>
              <a:rPr lang="en-US" sz="3200" b="1" dirty="0" smtClean="0">
                <a:solidFill>
                  <a:schemeClr val="bg1"/>
                </a:solidFill>
                <a:latin typeface="AvenirNext LT Pro Regular" panose="020B0503020202020204" pitchFamily="34" charset="0"/>
                <a:cs typeface="Avenir Next Demi Bold"/>
              </a:rPr>
              <a:t>- Through December </a:t>
            </a:r>
            <a:r>
              <a:rPr lang="en-US" sz="3200" b="1" dirty="0">
                <a:solidFill>
                  <a:schemeClr val="bg1"/>
                </a:solidFill>
                <a:latin typeface="AvenirNext LT Pro Regular" panose="020B0503020202020204" pitchFamily="34" charset="0"/>
                <a:cs typeface="Avenir Next Demi Bold"/>
              </a:rPr>
              <a:t>2020</a:t>
            </a:r>
          </a:p>
        </p:txBody>
      </p:sp>
      <p:sp>
        <p:nvSpPr>
          <p:cNvPr id="2" name="Rectangle 1"/>
          <p:cNvSpPr/>
          <p:nvPr/>
        </p:nvSpPr>
        <p:spPr>
          <a:xfrm>
            <a:off x="464234" y="1622346"/>
            <a:ext cx="825773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sz="2800" dirty="0">
                <a:latin typeface="AvenirNext LT Pro Regular" panose="020B0503020202020204" pitchFamily="34" charset="0"/>
              </a:rPr>
              <a:t>Current Strategy</a:t>
            </a:r>
          </a:p>
          <a:p>
            <a:pPr marL="731520" lvl="1" indent="-274320"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sz="2800" dirty="0" err="1">
                <a:latin typeface="AvenirNext LT Pro Regular" panose="020B0503020202020204" pitchFamily="34" charset="0"/>
              </a:rPr>
              <a:t>ZBA</a:t>
            </a:r>
            <a:endParaRPr lang="en-US" sz="2800" dirty="0">
              <a:latin typeface="AvenirNext LT Pro Regular" panose="020B0503020202020204" pitchFamily="34" charset="0"/>
            </a:endParaRPr>
          </a:p>
          <a:p>
            <a:pPr marL="1188720" lvl="2" indent="-274320"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sz="2800" dirty="0">
                <a:latin typeface="AvenirNext LT Pro Regular" panose="020B0503020202020204" pitchFamily="34" charset="0"/>
              </a:rPr>
              <a:t>Money Market</a:t>
            </a:r>
          </a:p>
          <a:p>
            <a:pPr marL="731520" lvl="1" indent="-274320"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sz="2800" dirty="0">
                <a:latin typeface="AvenirNext LT Pro Regular" panose="020B0503020202020204" pitchFamily="34" charset="0"/>
              </a:rPr>
              <a:t>T-Bills</a:t>
            </a:r>
          </a:p>
          <a:p>
            <a:pPr marL="731520" lvl="1" indent="-274320"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sz="2800" dirty="0">
                <a:latin typeface="AvenirNext LT Pro Regular" panose="020B0503020202020204" pitchFamily="34" charset="0"/>
              </a:rPr>
              <a:t>Meetings with Investment Banks</a:t>
            </a:r>
          </a:p>
        </p:txBody>
      </p:sp>
    </p:spTree>
    <p:extLst>
      <p:ext uri="{BB962C8B-B14F-4D97-AF65-F5344CB8AC3E}">
        <p14:creationId xmlns:p14="http://schemas.microsoft.com/office/powerpoint/2010/main" val="52918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B0FA063-2EE4-4846-B834-4A8499FD3FA8}"/>
              </a:ext>
            </a:extLst>
          </p:cNvPr>
          <p:cNvSpPr/>
          <p:nvPr/>
        </p:nvSpPr>
        <p:spPr>
          <a:xfrm>
            <a:off x="0" y="0"/>
            <a:ext cx="9144000" cy="1223890"/>
          </a:xfrm>
          <a:prstGeom prst="rect">
            <a:avLst/>
          </a:prstGeom>
          <a:solidFill>
            <a:srgbClr val="442C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4233" y="319557"/>
            <a:ext cx="86797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venirNext LT Pro Regular" panose="020B0503020202020204" pitchFamily="34" charset="0"/>
                <a:cs typeface="Avenir Next Demi Bold"/>
              </a:rPr>
              <a:t>Ridership</a:t>
            </a:r>
            <a:endParaRPr lang="en-US" sz="3200" b="1" dirty="0">
              <a:solidFill>
                <a:schemeClr val="bg1"/>
              </a:solidFill>
              <a:latin typeface="AvenirNext LT Pro Regular" panose="020B0503020202020204" pitchFamily="34" charset="0"/>
              <a:cs typeface="Avenir Next Demi Bold"/>
            </a:endParaRPr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0879173"/>
              </p:ext>
            </p:extLst>
          </p:nvPr>
        </p:nvGraphicFramePr>
        <p:xfrm>
          <a:off x="464233" y="1339503"/>
          <a:ext cx="8238334" cy="4107022"/>
        </p:xfrm>
        <a:graphic>
          <a:graphicData uri="http://schemas.openxmlformats.org/drawingml/2006/table">
            <a:tbl>
              <a:tblPr/>
              <a:tblGrid>
                <a:gridCol w="1900570">
                  <a:extLst>
                    <a:ext uri="{9D8B030D-6E8A-4147-A177-3AD203B41FA5}">
                      <a16:colId xmlns:a16="http://schemas.microsoft.com/office/drawing/2014/main" val="22445983"/>
                    </a:ext>
                  </a:extLst>
                </a:gridCol>
                <a:gridCol w="1267497">
                  <a:extLst>
                    <a:ext uri="{9D8B030D-6E8A-4147-A177-3AD203B41FA5}">
                      <a16:colId xmlns:a16="http://schemas.microsoft.com/office/drawing/2014/main" val="3710425745"/>
                    </a:ext>
                  </a:extLst>
                </a:gridCol>
                <a:gridCol w="1491775">
                  <a:extLst>
                    <a:ext uri="{9D8B030D-6E8A-4147-A177-3AD203B41FA5}">
                      <a16:colId xmlns:a16="http://schemas.microsoft.com/office/drawing/2014/main" val="1542790744"/>
                    </a:ext>
                  </a:extLst>
                </a:gridCol>
                <a:gridCol w="585949">
                  <a:extLst>
                    <a:ext uri="{9D8B030D-6E8A-4147-A177-3AD203B41FA5}">
                      <a16:colId xmlns:a16="http://schemas.microsoft.com/office/drawing/2014/main" val="3792518143"/>
                    </a:ext>
                  </a:extLst>
                </a:gridCol>
                <a:gridCol w="1719899">
                  <a:extLst>
                    <a:ext uri="{9D8B030D-6E8A-4147-A177-3AD203B41FA5}">
                      <a16:colId xmlns:a16="http://schemas.microsoft.com/office/drawing/2014/main" val="3565529437"/>
                    </a:ext>
                  </a:extLst>
                </a:gridCol>
                <a:gridCol w="1272644">
                  <a:extLst>
                    <a:ext uri="{9D8B030D-6E8A-4147-A177-3AD203B41FA5}">
                      <a16:colId xmlns:a16="http://schemas.microsoft.com/office/drawing/2014/main" val="2084808180"/>
                    </a:ext>
                  </a:extLst>
                </a:gridCol>
              </a:tblGrid>
              <a:tr h="56148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FY21 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BUDGET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FY21 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ACTUAL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550913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TRIPS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sng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YTD 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 dirty="0">
                          <a:solidFill>
                            <a:schemeClr val="tx1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YTD 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% Change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572283"/>
                  </a:ext>
                </a:extLst>
              </a:tr>
              <a:tr h="405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Southern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175,217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261,250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ea typeface="+mn-ea"/>
                          <a:cs typeface="+mn-cs"/>
                        </a:rPr>
                        <a:t>49%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8849818"/>
                  </a:ext>
                </a:extLst>
              </a:tr>
              <a:tr h="405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Eastern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167,231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171,465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ea typeface="+mn-ea"/>
                          <a:cs typeface="+mn-cs"/>
                        </a:rPr>
                        <a:t>3%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4400657"/>
                  </a:ext>
                </a:extLst>
              </a:tr>
              <a:tr h="405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Northern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61,728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93,454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ea typeface="+mn-ea"/>
                          <a:cs typeface="+mn-cs"/>
                        </a:rPr>
                        <a:t>51%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2852576"/>
                  </a:ext>
                </a:extLst>
              </a:tr>
              <a:tr h="405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West/Central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61,878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112,748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ea typeface="+mn-ea"/>
                          <a:cs typeface="+mn-cs"/>
                        </a:rPr>
                        <a:t>82%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6646643"/>
                  </a:ext>
                </a:extLst>
              </a:tr>
              <a:tr h="405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Antelope Valley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37,270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34,874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ea typeface="+mn-ea"/>
                          <a:cs typeface="+mn-cs"/>
                        </a:rPr>
                        <a:t>-6%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554117"/>
                  </a:ext>
                </a:extLst>
              </a:tr>
              <a:tr h="405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Santa Clarita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2,825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6,957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ea typeface="+mn-ea"/>
                          <a:cs typeface="+mn-cs"/>
                        </a:rPr>
                        <a:t>146%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1577347"/>
                  </a:ext>
                </a:extLst>
              </a:tr>
              <a:tr h="405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Back-up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ea typeface="+mn-ea"/>
                          <a:cs typeface="+mn-cs"/>
                        </a:rPr>
                        <a:t> 61</a:t>
                      </a: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ea typeface="+mn-ea"/>
                          <a:cs typeface="+mn-cs"/>
                        </a:rPr>
                        <a:t>%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329968"/>
                  </a:ext>
                </a:extLst>
              </a:tr>
              <a:tr h="405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506,233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680,781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ea typeface="+mn-ea"/>
                          <a:cs typeface="+mn-cs"/>
                        </a:rPr>
                        <a:t>34%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2867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69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B0FA063-2EE4-4846-B834-4A8499FD3FA8}"/>
              </a:ext>
            </a:extLst>
          </p:cNvPr>
          <p:cNvSpPr/>
          <p:nvPr/>
        </p:nvSpPr>
        <p:spPr>
          <a:xfrm>
            <a:off x="0" y="0"/>
            <a:ext cx="9144000" cy="1223890"/>
          </a:xfrm>
          <a:prstGeom prst="rect">
            <a:avLst/>
          </a:prstGeom>
          <a:solidFill>
            <a:srgbClr val="442C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4233" y="319557"/>
            <a:ext cx="86797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venirNext LT Pro Regular" panose="020B0503020202020204" pitchFamily="34" charset="0"/>
                <a:cs typeface="Avenir Next Demi Bold"/>
              </a:rPr>
              <a:t>Draft Financials – </a:t>
            </a:r>
            <a:r>
              <a:rPr lang="en-US" sz="3200" b="1" dirty="0" smtClean="0">
                <a:solidFill>
                  <a:schemeClr val="bg1"/>
                </a:solidFill>
                <a:latin typeface="AvenirNext LT Pro Regular" panose="020B0503020202020204" pitchFamily="34" charset="0"/>
                <a:cs typeface="Avenir Next Demi Bold"/>
              </a:rPr>
              <a:t>As </a:t>
            </a:r>
            <a:r>
              <a:rPr lang="en-US" sz="3200" b="1" dirty="0">
                <a:solidFill>
                  <a:schemeClr val="bg1"/>
                </a:solidFill>
                <a:latin typeface="AvenirNext LT Pro Regular" panose="020B0503020202020204" pitchFamily="34" charset="0"/>
                <a:cs typeface="Avenir Next Demi Bold"/>
              </a:rPr>
              <a:t>of </a:t>
            </a:r>
            <a:r>
              <a:rPr lang="en-US" sz="3200" b="1" dirty="0" smtClean="0">
                <a:solidFill>
                  <a:schemeClr val="bg1"/>
                </a:solidFill>
                <a:latin typeface="AvenirNext LT Pro Regular" panose="020B0503020202020204" pitchFamily="34" charset="0"/>
                <a:cs typeface="Avenir Next Demi Bold"/>
              </a:rPr>
              <a:t>November 30, </a:t>
            </a:r>
            <a:r>
              <a:rPr lang="en-US" sz="3200" b="1" dirty="0">
                <a:solidFill>
                  <a:schemeClr val="bg1"/>
                </a:solidFill>
                <a:latin typeface="AvenirNext LT Pro Regular" panose="020B0503020202020204" pitchFamily="34" charset="0"/>
                <a:cs typeface="Avenir Next Demi Bold"/>
              </a:rPr>
              <a:t>2020</a:t>
            </a:r>
          </a:p>
        </p:txBody>
      </p:sp>
      <p:graphicFrame>
        <p:nvGraphicFramePr>
          <p:cNvPr id="6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1332289"/>
              </p:ext>
            </p:extLst>
          </p:nvPr>
        </p:nvGraphicFramePr>
        <p:xfrm>
          <a:off x="464233" y="1690690"/>
          <a:ext cx="8230587" cy="3612833"/>
        </p:xfrm>
        <a:graphic>
          <a:graphicData uri="http://schemas.openxmlformats.org/drawingml/2006/table">
            <a:tbl>
              <a:tblPr/>
              <a:tblGrid>
                <a:gridCol w="2821030">
                  <a:extLst>
                    <a:ext uri="{9D8B030D-6E8A-4147-A177-3AD203B41FA5}">
                      <a16:colId xmlns:a16="http://schemas.microsoft.com/office/drawing/2014/main" val="3969602564"/>
                    </a:ext>
                  </a:extLst>
                </a:gridCol>
                <a:gridCol w="1760253">
                  <a:extLst>
                    <a:ext uri="{9D8B030D-6E8A-4147-A177-3AD203B41FA5}">
                      <a16:colId xmlns:a16="http://schemas.microsoft.com/office/drawing/2014/main" val="3379332038"/>
                    </a:ext>
                  </a:extLst>
                </a:gridCol>
                <a:gridCol w="1760253">
                  <a:extLst>
                    <a:ext uri="{9D8B030D-6E8A-4147-A177-3AD203B41FA5}">
                      <a16:colId xmlns:a16="http://schemas.microsoft.com/office/drawing/2014/main" val="3618131908"/>
                    </a:ext>
                  </a:extLst>
                </a:gridCol>
                <a:gridCol w="139531">
                  <a:extLst>
                    <a:ext uri="{9D8B030D-6E8A-4147-A177-3AD203B41FA5}">
                      <a16:colId xmlns:a16="http://schemas.microsoft.com/office/drawing/2014/main" val="2550809546"/>
                    </a:ext>
                  </a:extLst>
                </a:gridCol>
                <a:gridCol w="1749520">
                  <a:extLst>
                    <a:ext uri="{9D8B030D-6E8A-4147-A177-3AD203B41FA5}">
                      <a16:colId xmlns:a16="http://schemas.microsoft.com/office/drawing/2014/main" val="3491130813"/>
                    </a:ext>
                  </a:extLst>
                </a:gridCol>
              </a:tblGrid>
              <a:tr h="881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Budget 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Actuals 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YTD B/(W)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18434"/>
                  </a:ext>
                </a:extLst>
              </a:tr>
              <a:tr h="453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Operations   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$56,917,158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$61,213,961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($4,296,803)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949273"/>
                  </a:ext>
                </a:extLst>
              </a:tr>
              <a:tr h="46564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Eligibility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$3,998,875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$2,725,582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$1,273,293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411969"/>
                  </a:ext>
                </a:extLst>
              </a:tr>
              <a:tr h="46564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CTSA/Ride-Info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$215,379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$217,016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$(1,637) 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221867"/>
                  </a:ext>
                </a:extLst>
              </a:tr>
              <a:tr h="46564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Administration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$3,494,337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$3,166,312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$328,026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71959"/>
                  </a:ext>
                </a:extLst>
              </a:tr>
              <a:tr h="33260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2624290"/>
                  </a:ext>
                </a:extLst>
              </a:tr>
              <a:tr h="321614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Total Expenses for 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YTD FY21:  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$64,625,748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$67,322,869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($2,697,122)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venirNext LT Pro Regular" panose="020B05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038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234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B0FA063-2EE4-4846-B834-4A8499FD3FA8}"/>
              </a:ext>
            </a:extLst>
          </p:cNvPr>
          <p:cNvSpPr/>
          <p:nvPr/>
        </p:nvSpPr>
        <p:spPr>
          <a:xfrm>
            <a:off x="0" y="0"/>
            <a:ext cx="9144000" cy="1223890"/>
          </a:xfrm>
          <a:prstGeom prst="rect">
            <a:avLst/>
          </a:prstGeom>
          <a:solidFill>
            <a:srgbClr val="442C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4233" y="301981"/>
            <a:ext cx="8257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venirNext LT Pro Regular" panose="020B0503020202020204" pitchFamily="34" charset="0"/>
                <a:cs typeface="Avenir Next Demi Bold"/>
              </a:rPr>
              <a:t>Potential Impact to </a:t>
            </a:r>
            <a:r>
              <a:rPr lang="en-US" sz="3200" b="1" dirty="0" smtClean="0">
                <a:solidFill>
                  <a:schemeClr val="bg1"/>
                </a:solidFill>
                <a:latin typeface="AvenirNext LT Pro Regular" panose="020B0503020202020204" pitchFamily="34" charset="0"/>
                <a:cs typeface="Avenir Next Demi Bold"/>
              </a:rPr>
              <a:t>Future Budgets</a:t>
            </a:r>
            <a:endParaRPr lang="en-US" sz="3200" b="1" dirty="0">
              <a:solidFill>
                <a:schemeClr val="bg1"/>
              </a:solidFill>
              <a:latin typeface="AvenirNext LT Pro Regular" panose="020B0503020202020204" pitchFamily="34" charset="0"/>
              <a:cs typeface="Avenir Next Demi Bold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4234" y="1622346"/>
            <a:ext cx="825773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sz="2800" dirty="0">
                <a:latin typeface="AvenirNext LT Pro Regular" panose="020B0503020202020204" pitchFamily="34" charset="0"/>
              </a:rPr>
              <a:t>Metro Fareless Initiative</a:t>
            </a:r>
          </a:p>
          <a:p>
            <a:pPr marL="274320" indent="-274320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sz="2800" dirty="0">
                <a:latin typeface="AvenirNext LT Pro Regular" panose="020B0503020202020204" pitchFamily="34" charset="0"/>
              </a:rPr>
              <a:t>Facility Acquisition</a:t>
            </a:r>
          </a:p>
          <a:p>
            <a:pPr marL="274320" indent="-274320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sz="2800" dirty="0">
                <a:latin typeface="AvenirNext LT Pro Regular" panose="020B0503020202020204" pitchFamily="34" charset="0"/>
              </a:rPr>
              <a:t>Southern Region RFP</a:t>
            </a:r>
          </a:p>
          <a:p>
            <a:pPr marL="274320" indent="-274320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sz="2800" dirty="0">
                <a:latin typeface="AvenirNext LT Pro Regular" panose="020B0503020202020204" pitchFamily="34" charset="0"/>
              </a:rPr>
              <a:t>Antelope Valley RFP</a:t>
            </a:r>
          </a:p>
        </p:txBody>
      </p:sp>
    </p:spTree>
    <p:extLst>
      <p:ext uri="{BB962C8B-B14F-4D97-AF65-F5344CB8AC3E}">
        <p14:creationId xmlns:p14="http://schemas.microsoft.com/office/powerpoint/2010/main" val="247332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B0FA063-2EE4-4846-B834-4A8499FD3FA8}"/>
              </a:ext>
            </a:extLst>
          </p:cNvPr>
          <p:cNvSpPr/>
          <p:nvPr/>
        </p:nvSpPr>
        <p:spPr>
          <a:xfrm>
            <a:off x="0" y="0"/>
            <a:ext cx="9144000" cy="1223890"/>
          </a:xfrm>
          <a:prstGeom prst="rect">
            <a:avLst/>
          </a:prstGeom>
          <a:solidFill>
            <a:srgbClr val="442C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4233" y="301981"/>
            <a:ext cx="8257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venirNext LT Pro Regular" panose="020B0503020202020204" pitchFamily="34" charset="0"/>
                <a:cs typeface="Avenir Next Demi Bold"/>
              </a:rPr>
              <a:t>Next Steps</a:t>
            </a:r>
            <a:endParaRPr lang="en-US" sz="3200" b="1" dirty="0">
              <a:solidFill>
                <a:schemeClr val="bg1"/>
              </a:solidFill>
              <a:latin typeface="AvenirNext LT Pro Regular" panose="020B0503020202020204" pitchFamily="34" charset="0"/>
              <a:cs typeface="Avenir Next Demi Bold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4234" y="1622346"/>
            <a:ext cx="82577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sz="2800" dirty="0">
                <a:latin typeface="AvenirNext LT Pro Regular" panose="020B0503020202020204" pitchFamily="34" charset="0"/>
              </a:rPr>
              <a:t>Budget Development – February 2021</a:t>
            </a:r>
          </a:p>
          <a:p>
            <a:pPr marL="274320" indent="-274320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sz="2800" dirty="0">
                <a:latin typeface="AvenirNext LT Pro Regular" panose="020B0503020202020204" pitchFamily="34" charset="0"/>
              </a:rPr>
              <a:t>Fareless Initiative Updates</a:t>
            </a:r>
          </a:p>
          <a:p>
            <a:pPr marL="274320" indent="-274320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sz="2800" dirty="0">
                <a:latin typeface="AvenirNext LT Pro Regular" panose="020B0503020202020204" pitchFamily="34" charset="0"/>
              </a:rPr>
              <a:t>Facility Acquisition Update</a:t>
            </a:r>
          </a:p>
        </p:txBody>
      </p:sp>
    </p:spTree>
    <p:extLst>
      <p:ext uri="{BB962C8B-B14F-4D97-AF65-F5344CB8AC3E}">
        <p14:creationId xmlns:p14="http://schemas.microsoft.com/office/powerpoint/2010/main" val="376533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0627ac7-c87b-4fc9-b280-4e77db792e9a">KRR6VESUXC6F-320-263</_dlc_DocId>
    <_dlc_DocIdUrl xmlns="b0627ac7-c87b-4fc9-b280-4e77db792e9a">
      <Url>http://accesspoint/News/TPAC/_layouts/DocIdRedir.aspx?ID=KRR6VESUXC6F-320-263</Url>
      <Description>KRR6VESUXC6F-320-263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76A2E8DE74364C8BA10408524472D8" ma:contentTypeVersion="2" ma:contentTypeDescription="Create a new document." ma:contentTypeScope="" ma:versionID="366f52433fc1ce12f5fb81268edfbb7a">
  <xsd:schema xmlns:xsd="http://www.w3.org/2001/XMLSchema" xmlns:xs="http://www.w3.org/2001/XMLSchema" xmlns:p="http://schemas.microsoft.com/office/2006/metadata/properties" xmlns:ns2="b0627ac7-c87b-4fc9-b280-4e77db792e9a" targetNamespace="http://schemas.microsoft.com/office/2006/metadata/properties" ma:root="true" ma:fieldsID="adae7bdafe7cfdcb11333c61175d1b83" ns2:_="">
    <xsd:import namespace="b0627ac7-c87b-4fc9-b280-4e77db792e9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627ac7-c87b-4fc9-b280-4e77db792e9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C9E318-22F7-4028-BBCA-091D94141EB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79E1517E-A763-4533-AF60-E42A47F423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BA9668-ADE6-4B0C-BED6-846A9FB3F468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b0627ac7-c87b-4fc9-b280-4e77db792e9a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C159D027-EACD-4761-82DB-0D688F65C6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627ac7-c87b-4fc9-b280-4e77db792e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34888</TotalTime>
  <Words>175</Words>
  <Application>Microsoft Office PowerPoint</Application>
  <PresentationFormat>On-screen Show (4:3)</PresentationFormat>
  <Paragraphs>90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Avenir Next Demi Bold</vt:lpstr>
      <vt:lpstr>AvenirNext LT Pro Regular</vt:lpstr>
      <vt:lpstr>Calibri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Clark</dc:creator>
  <cp:lastModifiedBy>Melissa Lucero</cp:lastModifiedBy>
  <cp:revision>1274</cp:revision>
  <cp:lastPrinted>2020-12-02T21:46:34Z</cp:lastPrinted>
  <dcterms:created xsi:type="dcterms:W3CDTF">2017-05-10T22:41:12Z</dcterms:created>
  <dcterms:modified xsi:type="dcterms:W3CDTF">2021-01-14T19:15:56Z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0x010100D976A2E8DE74364C8BA10408524472D8</vt:lpwstr>
  </property>
  <property fmtid="{D5CDD505-2E9C-101B-9397-08002B2CF9AE}" pid="3" name="_dlc_DocIdItemGuid">
    <vt:lpwstr>d533afa9-c498-4819-b386-fb26cb5240bd</vt:lpwstr>
  </property>
</Properties>
</file>