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5"/>
  </p:sldMasterIdLst>
  <p:notesMasterIdLst>
    <p:notesMasterId r:id="rId18"/>
  </p:notesMasterIdLst>
  <p:handoutMasterIdLst>
    <p:handoutMasterId r:id="rId19"/>
  </p:handoutMasterIdLst>
  <p:sldIdLst>
    <p:sldId id="256" r:id="rId6"/>
    <p:sldId id="285" r:id="rId7"/>
    <p:sldId id="302" r:id="rId8"/>
    <p:sldId id="303" r:id="rId9"/>
    <p:sldId id="304" r:id="rId10"/>
    <p:sldId id="292" r:id="rId11"/>
    <p:sldId id="289" r:id="rId12"/>
    <p:sldId id="309" r:id="rId13"/>
    <p:sldId id="306" r:id="rId14"/>
    <p:sldId id="296" r:id="rId15"/>
    <p:sldId id="311" r:id="rId16"/>
    <p:sldId id="300" r:id="rId17"/>
  </p:sldIdLst>
  <p:sldSz cx="9144000" cy="6858000" type="screen4x3"/>
  <p:notesSz cx="6985000" cy="92837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00" userDrawn="1">
          <p15:clr>
            <a:srgbClr val="A4A3A4"/>
          </p15:clr>
        </p15:guide>
        <p15:guide id="2" pos="552" userDrawn="1">
          <p15:clr>
            <a:srgbClr val="A4A3A4"/>
          </p15:clr>
        </p15:guide>
        <p15:guide id="3" orient="horz" pos="840" userDrawn="1">
          <p15:clr>
            <a:srgbClr val="A4A3A4"/>
          </p15:clr>
        </p15:guide>
        <p15:guide id="4" pos="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22E91"/>
    <a:srgbClr val="442C79"/>
    <a:srgbClr val="2E29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44" autoAdjust="0"/>
    <p:restoredTop sz="90340" autoAdjust="0"/>
  </p:normalViewPr>
  <p:slideViewPr>
    <p:cSldViewPr snapToGrid="0" snapToObjects="1" showGuides="1">
      <p:cViewPr varScale="1">
        <p:scale>
          <a:sx n="79" d="100"/>
          <a:sy n="79" d="100"/>
        </p:scale>
        <p:origin x="1598" y="72"/>
      </p:cViewPr>
      <p:guideLst>
        <p:guide orient="horz" pos="1200"/>
        <p:guide pos="552"/>
        <p:guide orient="horz" pos="840"/>
        <p:guide pos="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handoutMaster" Target="handoutMasters/handout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3027466" cy="466087"/>
          </a:xfrm>
          <a:prstGeom prst="rect">
            <a:avLst/>
          </a:prstGeom>
        </p:spPr>
        <p:txBody>
          <a:bodyPr vert="horz" lIns="91212" tIns="45605" rIns="91212" bIns="4560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5953" y="2"/>
            <a:ext cx="3027466" cy="466087"/>
          </a:xfrm>
          <a:prstGeom prst="rect">
            <a:avLst/>
          </a:prstGeom>
        </p:spPr>
        <p:txBody>
          <a:bodyPr vert="horz" lIns="91212" tIns="45605" rIns="91212" bIns="45605" rtlCol="0"/>
          <a:lstStyle>
            <a:lvl1pPr algn="r">
              <a:defRPr sz="1200"/>
            </a:lvl1pPr>
          </a:lstStyle>
          <a:p>
            <a:fld id="{527FC2AE-E28C-4664-A5B5-DC5F34E1F846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817614"/>
            <a:ext cx="3027466" cy="466087"/>
          </a:xfrm>
          <a:prstGeom prst="rect">
            <a:avLst/>
          </a:prstGeom>
        </p:spPr>
        <p:txBody>
          <a:bodyPr vert="horz" lIns="91212" tIns="45605" rIns="91212" bIns="4560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5953" y="8817614"/>
            <a:ext cx="3027466" cy="466087"/>
          </a:xfrm>
          <a:prstGeom prst="rect">
            <a:avLst/>
          </a:prstGeom>
        </p:spPr>
        <p:txBody>
          <a:bodyPr vert="horz" lIns="91212" tIns="45605" rIns="91212" bIns="45605" rtlCol="0" anchor="b"/>
          <a:lstStyle>
            <a:lvl1pPr algn="r">
              <a:defRPr sz="1200"/>
            </a:lvl1pPr>
          </a:lstStyle>
          <a:p>
            <a:fld id="{FBE82EF6-3F8D-4174-8A37-498DF29BE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7246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26833" cy="465797"/>
          </a:xfrm>
          <a:prstGeom prst="rect">
            <a:avLst/>
          </a:prstGeom>
        </p:spPr>
        <p:txBody>
          <a:bodyPr vert="horz" lIns="92943" tIns="46472" rIns="92943" bIns="4647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2" y="1"/>
            <a:ext cx="3026833" cy="465797"/>
          </a:xfrm>
          <a:prstGeom prst="rect">
            <a:avLst/>
          </a:prstGeom>
        </p:spPr>
        <p:txBody>
          <a:bodyPr vert="horz" lIns="92943" tIns="46472" rIns="92943" bIns="46472" rtlCol="0"/>
          <a:lstStyle>
            <a:lvl1pPr algn="r">
              <a:defRPr sz="1200"/>
            </a:lvl1pPr>
          </a:lstStyle>
          <a:p>
            <a:fld id="{5C106A97-762C-4BF0-8BFB-39B252E57946}" type="datetimeFigureOut">
              <a:rPr lang="en-US" smtClean="0"/>
              <a:t>1/14/2021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04938" y="1160463"/>
            <a:ext cx="4175125" cy="31321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43" tIns="46472" rIns="92943" bIns="4647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67780"/>
            <a:ext cx="5588000" cy="3655457"/>
          </a:xfrm>
          <a:prstGeom prst="rect">
            <a:avLst/>
          </a:prstGeom>
        </p:spPr>
        <p:txBody>
          <a:bodyPr vert="horz" lIns="92943" tIns="46472" rIns="92943" bIns="46472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6"/>
            <a:ext cx="3026833" cy="465796"/>
          </a:xfrm>
          <a:prstGeom prst="rect">
            <a:avLst/>
          </a:prstGeom>
        </p:spPr>
        <p:txBody>
          <a:bodyPr vert="horz" lIns="92943" tIns="46472" rIns="92943" bIns="4647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2" y="8817906"/>
            <a:ext cx="3026833" cy="465796"/>
          </a:xfrm>
          <a:prstGeom prst="rect">
            <a:avLst/>
          </a:prstGeom>
        </p:spPr>
        <p:txBody>
          <a:bodyPr vert="horz" lIns="92943" tIns="46472" rIns="92943" bIns="46472" rtlCol="0" anchor="b"/>
          <a:lstStyle>
            <a:lvl1pPr algn="r">
              <a:defRPr sz="1200"/>
            </a:lvl1pPr>
          </a:lstStyle>
          <a:p>
            <a:fld id="{541D265D-2E08-49EF-82A8-2F8A06A065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83896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D265D-2E08-49EF-82A8-2F8A06A06588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01725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6055">
              <a:defRPr/>
            </a:pPr>
            <a:fld id="{541D265D-2E08-49EF-82A8-2F8A06A06588}" type="slidenum">
              <a:rPr lang="en-US">
                <a:solidFill>
                  <a:prstClr val="black"/>
                </a:solidFill>
                <a:latin typeface="Calibri"/>
              </a:rPr>
              <a:pPr defTabSz="456055">
                <a:defRPr/>
              </a:pPr>
              <a:t>10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308148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6055">
              <a:defRPr/>
            </a:pPr>
            <a:fld id="{541D265D-2E08-49EF-82A8-2F8A06A06588}" type="slidenum">
              <a:rPr lang="en-US">
                <a:solidFill>
                  <a:prstClr val="black"/>
                </a:solidFill>
                <a:latin typeface="Calibri"/>
              </a:rPr>
              <a:pPr defTabSz="456055">
                <a:defRPr/>
              </a:pPr>
              <a:t>11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9990830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6055">
              <a:defRPr/>
            </a:pPr>
            <a:fld id="{541D265D-2E08-49EF-82A8-2F8A06A06588}" type="slidenum">
              <a:rPr lang="en-US">
                <a:solidFill>
                  <a:prstClr val="black"/>
                </a:solidFill>
                <a:latin typeface="Calibri"/>
              </a:rPr>
              <a:pPr defTabSz="456055">
                <a:defRPr/>
              </a:pPr>
              <a:t>12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169345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D265D-2E08-49EF-82A8-2F8A06A06588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29471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D265D-2E08-49EF-82A8-2F8A06A06588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43136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D265D-2E08-49EF-82A8-2F8A06A06588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66649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6055">
              <a:defRPr/>
            </a:pPr>
            <a:fld id="{541D265D-2E08-49EF-82A8-2F8A06A06588}" type="slidenum">
              <a:rPr lang="en-US">
                <a:solidFill>
                  <a:prstClr val="black"/>
                </a:solidFill>
                <a:latin typeface="Calibri"/>
              </a:rPr>
              <a:pPr defTabSz="456055">
                <a:defRPr/>
              </a:pPr>
              <a:t>5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227611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D265D-2E08-49EF-82A8-2F8A06A06588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83219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D265D-2E08-49EF-82A8-2F8A06A06588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90618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6055">
              <a:defRPr/>
            </a:pPr>
            <a:fld id="{541D265D-2E08-49EF-82A8-2F8A06A06588}" type="slidenum">
              <a:rPr lang="en-US">
                <a:solidFill>
                  <a:prstClr val="black"/>
                </a:solidFill>
                <a:latin typeface="Calibri"/>
              </a:rPr>
              <a:pPr defTabSz="456055">
                <a:defRPr/>
              </a:pPr>
              <a:t>8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109930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6055">
              <a:defRPr/>
            </a:pPr>
            <a:fld id="{541D265D-2E08-49EF-82A8-2F8A06A06588}" type="slidenum">
              <a:rPr lang="en-US">
                <a:solidFill>
                  <a:prstClr val="black"/>
                </a:solidFill>
                <a:latin typeface="Calibri"/>
              </a:rPr>
              <a:pPr defTabSz="456055">
                <a:defRPr/>
              </a:pPr>
              <a:t>9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392643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D9ED6-9D22-C944-8C26-10705BACC649}" type="datetimeFigureOut">
              <a:rPr lang="en-US" smtClean="0"/>
              <a:t>1/14/2021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D5467-AB48-4F4F-8131-8AA953A75A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7413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D9ED6-9D22-C944-8C26-10705BACC649}" type="datetimeFigureOut">
              <a:rPr lang="en-US" smtClean="0"/>
              <a:t>1/14/2021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D5467-AB48-4F4F-8131-8AA953A75A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1134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D9ED6-9D22-C944-8C26-10705BACC649}" type="datetimeFigureOut">
              <a:rPr lang="en-US" smtClean="0"/>
              <a:t>1/14/2021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D5467-AB48-4F4F-8131-8AA953A75A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7491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D9ED6-9D22-C944-8C26-10705BACC649}" type="datetimeFigureOut">
              <a:rPr lang="en-US" smtClean="0"/>
              <a:t>1/14/2021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D5467-AB48-4F4F-8131-8AA953A75A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3232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D9ED6-9D22-C944-8C26-10705BACC649}" type="datetimeFigureOut">
              <a:rPr lang="en-US" smtClean="0"/>
              <a:t>1/14/2021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D5467-AB48-4F4F-8131-8AA953A75A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21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D9ED6-9D22-C944-8C26-10705BACC649}" type="datetimeFigureOut">
              <a:rPr lang="en-US" smtClean="0"/>
              <a:t>1/14/2021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D5467-AB48-4F4F-8131-8AA953A75A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9253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D9ED6-9D22-C944-8C26-10705BACC649}" type="datetimeFigureOut">
              <a:rPr lang="en-US" smtClean="0"/>
              <a:t>1/14/2021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D5467-AB48-4F4F-8131-8AA953A75A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855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D9ED6-9D22-C944-8C26-10705BACC649}" type="datetimeFigureOut">
              <a:rPr lang="en-US" smtClean="0"/>
              <a:t>1/14/2021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D5467-AB48-4F4F-8131-8AA953A75A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8757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D9ED6-9D22-C944-8C26-10705BACC649}" type="datetimeFigureOut">
              <a:rPr lang="en-US" smtClean="0"/>
              <a:t>1/14/2021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D5467-AB48-4F4F-8131-8AA953A75A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5335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D9ED6-9D22-C944-8C26-10705BACC649}" type="datetimeFigureOut">
              <a:rPr lang="en-US" smtClean="0"/>
              <a:t>1/14/2021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D5467-AB48-4F4F-8131-8AA953A75A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7806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D9ED6-9D22-C944-8C26-10705BACC649}" type="datetimeFigureOut">
              <a:rPr lang="en-US" smtClean="0"/>
              <a:t>1/14/2021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D5467-AB48-4F4F-8131-8AA953A75A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1881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DD9ED6-9D22-C944-8C26-10705BACC649}" type="datetimeFigureOut">
              <a:rPr lang="en-US" smtClean="0"/>
              <a:t>1/14/2021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9D5467-AB48-4F4F-8131-8AA953A75A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2289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57681" y="3140620"/>
            <a:ext cx="6694416" cy="576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4000"/>
              </a:lnSpc>
            </a:pPr>
            <a:r>
              <a:rPr lang="en-US" sz="3200" b="1" dirty="0">
                <a:latin typeface="AvenirNext LT Pro Regular" panose="020B0503020202020204" pitchFamily="34" charset="0"/>
                <a:cs typeface="Avenir Next Regular"/>
              </a:rPr>
              <a:t>Operations Update</a:t>
            </a:r>
          </a:p>
        </p:txBody>
      </p:sp>
    </p:spTree>
    <p:extLst>
      <p:ext uri="{BB962C8B-B14F-4D97-AF65-F5344CB8AC3E}">
        <p14:creationId xmlns:p14="http://schemas.microsoft.com/office/powerpoint/2010/main" val="3585962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A1BEDAF-E9D1-46D9-8A10-41FFC085DF50}"/>
              </a:ext>
            </a:extLst>
          </p:cNvPr>
          <p:cNvSpPr/>
          <p:nvPr/>
        </p:nvSpPr>
        <p:spPr>
          <a:xfrm>
            <a:off x="0" y="-1"/>
            <a:ext cx="9144000" cy="1193801"/>
          </a:xfrm>
          <a:prstGeom prst="rect">
            <a:avLst/>
          </a:prstGeom>
          <a:solidFill>
            <a:srgbClr val="442C7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108CBF8-0B2B-BF48-B86E-36AC57519166}"/>
              </a:ext>
            </a:extLst>
          </p:cNvPr>
          <p:cNvSpPr txBox="1"/>
          <p:nvPr/>
        </p:nvSpPr>
        <p:spPr>
          <a:xfrm>
            <a:off x="786210" y="304511"/>
            <a:ext cx="76731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  <a:latin typeface="AvenirNext LT Pro Regular" panose="020B0503020202020204" pitchFamily="34" charset="0"/>
              </a:rPr>
              <a:t>West/Central Region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venirNext LT Pro Regular" panose="020B0503020202020204" pitchFamily="34" charset="0"/>
              <a:cs typeface="Avenir Next Demi Bold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5533267"/>
              </p:ext>
            </p:extLst>
          </p:nvPr>
        </p:nvGraphicFramePr>
        <p:xfrm>
          <a:off x="187891" y="1406872"/>
          <a:ext cx="8768218" cy="4979434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4105297">
                  <a:extLst>
                    <a:ext uri="{9D8B030D-6E8A-4147-A177-3AD203B41FA5}">
                      <a16:colId xmlns:a16="http://schemas.microsoft.com/office/drawing/2014/main" val="64290142"/>
                    </a:ext>
                  </a:extLst>
                </a:gridCol>
                <a:gridCol w="1190762">
                  <a:extLst>
                    <a:ext uri="{9D8B030D-6E8A-4147-A177-3AD203B41FA5}">
                      <a16:colId xmlns:a16="http://schemas.microsoft.com/office/drawing/2014/main" val="995110428"/>
                    </a:ext>
                  </a:extLst>
                </a:gridCol>
                <a:gridCol w="1532920">
                  <a:extLst>
                    <a:ext uri="{9D8B030D-6E8A-4147-A177-3AD203B41FA5}">
                      <a16:colId xmlns:a16="http://schemas.microsoft.com/office/drawing/2014/main" val="4269041746"/>
                    </a:ext>
                  </a:extLst>
                </a:gridCol>
                <a:gridCol w="923853">
                  <a:extLst>
                    <a:ext uri="{9D8B030D-6E8A-4147-A177-3AD203B41FA5}">
                      <a16:colId xmlns:a16="http://schemas.microsoft.com/office/drawing/2014/main" val="3729685871"/>
                    </a:ext>
                  </a:extLst>
                </a:gridCol>
                <a:gridCol w="1015386">
                  <a:extLst>
                    <a:ext uri="{9D8B030D-6E8A-4147-A177-3AD203B41FA5}">
                      <a16:colId xmlns:a16="http://schemas.microsoft.com/office/drawing/2014/main" val="1118561587"/>
                    </a:ext>
                  </a:extLst>
                </a:gridCol>
              </a:tblGrid>
              <a:tr h="32895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  <a:cs typeface="Arial" panose="020B0604020202020204" pitchFamily="34" charset="0"/>
                        </a:rPr>
                        <a:t>Key Performance Indicator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  <a:cs typeface="Arial" panose="020B0604020202020204" pitchFamily="34" charset="0"/>
                        </a:rPr>
                        <a:t>Standard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  <a:cs typeface="Arial" panose="020B0604020202020204" pitchFamily="34" charset="0"/>
                        </a:rPr>
                        <a:t>Contractual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venirNext LT Pro Regular" panose="020B0503020202020204" pitchFamily="34" charset="0"/>
                          <a:cs typeface="Arial" panose="020B0604020202020204" pitchFamily="34" charset="0"/>
                        </a:rPr>
                        <a:t>Nov-20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venirNext LT Pro Regular" panose="020B0503020202020204" pitchFamily="34" charset="0"/>
                          <a:cs typeface="Arial" panose="020B0604020202020204" pitchFamily="34" charset="0"/>
                        </a:rPr>
                        <a:t>FY21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2560010"/>
                  </a:ext>
                </a:extLst>
              </a:tr>
              <a:tr h="328957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venirNext LT Pro Regular" panose="020B0503020202020204" pitchFamily="34" charset="0"/>
                          <a:ea typeface="+mn-ea"/>
                          <a:cs typeface="Arial" panose="020B0604020202020204" pitchFamily="34" charset="0"/>
                        </a:rPr>
                        <a:t>Completed Trips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venirNext LT Pro Regular" panose="020B0503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22,941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112,356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95318939"/>
                  </a:ext>
                </a:extLst>
              </a:tr>
              <a:tr h="32895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  <a:cs typeface="Arial" panose="020B0604020202020204" pitchFamily="34" charset="0"/>
                        </a:rPr>
                        <a:t> On Time Performance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  <a:cs typeface="Arial" panose="020B0604020202020204" pitchFamily="34" charset="0"/>
                        </a:rPr>
                        <a:t> ≥ 91%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venirNext LT Pro Regular" panose="020B0503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venirNext LT Pro Regular" panose="020B0503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95.1%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93.9%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29761048"/>
                  </a:ext>
                </a:extLst>
              </a:tr>
              <a:tr h="37403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  <a:cs typeface="Arial" panose="020B0604020202020204" pitchFamily="34" charset="0"/>
                        </a:rPr>
                        <a:t> Excessively Late Trips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  <a:cs typeface="Arial" panose="020B0604020202020204" pitchFamily="34" charset="0"/>
                        </a:rPr>
                        <a:t> ≤ 0.10%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venirNext LT Pro Regular" panose="020B0503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venirNext LT Pro Regular" panose="020B0503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0.03%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0.06%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8301832"/>
                  </a:ext>
                </a:extLst>
              </a:tr>
              <a:tr h="32895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  <a:cs typeface="Arial" panose="020B0604020202020204" pitchFamily="34" charset="0"/>
                        </a:rPr>
                        <a:t> Excessively Long Trips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  <a:cs typeface="Arial" panose="020B0604020202020204" pitchFamily="34" charset="0"/>
                        </a:rPr>
                        <a:t> ≤ 5%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venirNext LT Pro Regular" panose="020B0503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venirNext LT Pro Regular" panose="020B0503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0.0%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0.0%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36110008"/>
                  </a:ext>
                </a:extLst>
              </a:tr>
              <a:tr h="32895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  <a:cs typeface="Arial" panose="020B0604020202020204" pitchFamily="34" charset="0"/>
                        </a:rPr>
                        <a:t> Missed Trips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  <a:cs typeface="Arial" panose="020B0604020202020204" pitchFamily="34" charset="0"/>
                        </a:rPr>
                        <a:t> ≤ 0.75%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venirNext LT Pro Regular" panose="020B0503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venirNext LT Pro Regular" panose="020B0503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0.29%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0.32%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74144684"/>
                  </a:ext>
                </a:extLst>
              </a:tr>
              <a:tr h="32895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  <a:cs typeface="Arial" panose="020B0604020202020204" pitchFamily="34" charset="0"/>
                        </a:rPr>
                        <a:t> Denials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  <a:cs typeface="Arial" panose="020B0604020202020204" pitchFamily="34" charset="0"/>
                        </a:rPr>
                        <a:t> ≤ 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venirNext LT Pro Regular" panose="020B0503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venirNext LT Pro Regular" panose="020B0503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29372257"/>
                  </a:ext>
                </a:extLst>
              </a:tr>
              <a:tr h="32895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  <a:cs typeface="Arial" panose="020B0604020202020204" pitchFamily="34" charset="0"/>
                        </a:rPr>
                        <a:t> Access to Work On Time Performance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  <a:cs typeface="Arial" panose="020B0604020202020204" pitchFamily="34" charset="0"/>
                        </a:rPr>
                        <a:t> ≥ 91%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venirNext LT Pro Regular" panose="020B0503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venirNext LT Pro Regular" panose="020B0503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100.0%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98.9%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88645814"/>
                  </a:ext>
                </a:extLst>
              </a:tr>
              <a:tr h="32895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  <a:cs typeface="Arial" panose="020B0604020202020204" pitchFamily="34" charset="0"/>
                        </a:rPr>
                        <a:t> Average Hold Time (Reservations)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  <a:cs typeface="Arial" panose="020B0604020202020204" pitchFamily="34" charset="0"/>
                        </a:rPr>
                        <a:t> ≤ 120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venirNext LT Pro Regular" panose="020B0503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venirNext LT Pro Regular" panose="020B0503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28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34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6627506"/>
                  </a:ext>
                </a:extLst>
              </a:tr>
              <a:tr h="32895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  <a:cs typeface="Arial" panose="020B0604020202020204" pitchFamily="34" charset="0"/>
                        </a:rPr>
                        <a:t> Calls On Hold &gt; 5 Min (Reservations)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  <a:cs typeface="Arial" panose="020B0604020202020204" pitchFamily="34" charset="0"/>
                        </a:rPr>
                        <a:t> ≤ 5%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venirNext LT Pro Regular" panose="020B0503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venirNext LT Pro Regular" panose="020B0503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1.4%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2.0%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66628159"/>
                  </a:ext>
                </a:extLst>
              </a:tr>
              <a:tr h="32895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  <a:cs typeface="Arial" panose="020B0604020202020204" pitchFamily="34" charset="0"/>
                        </a:rPr>
                        <a:t> Calls On Hold &gt; 5 Min (ETA)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  <a:cs typeface="Arial" panose="020B0604020202020204" pitchFamily="34" charset="0"/>
                        </a:rPr>
                        <a:t> ≤ 5%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venirNext LT Pro Regular" panose="020B0503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venirNext LT Pro Regular" panose="020B0503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0.6%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0.8%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12956610"/>
                  </a:ext>
                </a:extLst>
              </a:tr>
              <a:tr h="32895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  <a:cs typeface="Arial" panose="020B0604020202020204" pitchFamily="34" charset="0"/>
                        </a:rPr>
                        <a:t> Complaints Per 1,000 Trips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  <a:cs typeface="Arial" panose="020B0604020202020204" pitchFamily="34" charset="0"/>
                        </a:rPr>
                        <a:t> ≤ 4.0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venirNext LT Pro Regular" panose="020B0503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venirNext LT Pro Regular" panose="020B0503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2.0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2.5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45751170"/>
                  </a:ext>
                </a:extLst>
              </a:tr>
              <a:tr h="32895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  <a:cs typeface="Arial" panose="020B0604020202020204" pitchFamily="34" charset="0"/>
                        </a:rPr>
                        <a:t> Preventable Incident</a:t>
                      </a:r>
                      <a:r>
                        <a:rPr lang="en-US" sz="1800" u="none" strike="noStrike" baseline="0" dirty="0">
                          <a:effectLst/>
                          <a:latin typeface="AvenirNext LT Pro Regular" panose="020B0503020202020204" pitchFamily="34" charset="0"/>
                          <a:cs typeface="Arial" panose="020B0604020202020204" pitchFamily="34" charset="0"/>
                        </a:rPr>
                        <a:t> Rate</a:t>
                      </a:r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  <a:cs typeface="Arial" panose="020B0604020202020204" pitchFamily="34" charset="0"/>
                        </a:rPr>
                        <a:t> ≤ 0.25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venirNext LT Pro Regular" panose="020B0503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0.00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0.00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40332887"/>
                  </a:ext>
                </a:extLst>
              </a:tr>
              <a:tr h="328957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venirNext LT Pro Regular" panose="020B0503020202020204" pitchFamily="34" charset="0"/>
                          <a:ea typeface="+mn-ea"/>
                          <a:cs typeface="Arial" panose="020B0604020202020204" pitchFamily="34" charset="0"/>
                        </a:rPr>
                        <a:t> Preventable Collision Rate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  <a:cs typeface="Arial" panose="020B0604020202020204" pitchFamily="34" charset="0"/>
                        </a:rPr>
                        <a:t> ≤ 0.50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venirNext LT Pro Regular" panose="020B0503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venirNext LT Pro Regular" panose="020B0503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1.27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0.90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9356554"/>
                  </a:ext>
                </a:extLst>
              </a:tr>
              <a:tr h="328957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  <a:cs typeface="Arial" panose="020B0604020202020204" pitchFamily="34" charset="0"/>
                        </a:rPr>
                        <a:t> Miles Between Road Calls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  <a:cs typeface="Arial" panose="020B0604020202020204" pitchFamily="34" charset="0"/>
                        </a:rPr>
                        <a:t> ≥ 25,000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venirNext LT Pro Regular" panose="020B0503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venirNext LT Pro Regular" panose="020B0503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61,759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54,610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50910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0597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D6EE54A-10AA-49FE-9E6D-197A5E70908F}"/>
              </a:ext>
            </a:extLst>
          </p:cNvPr>
          <p:cNvSpPr/>
          <p:nvPr/>
        </p:nvSpPr>
        <p:spPr>
          <a:xfrm>
            <a:off x="0" y="-1"/>
            <a:ext cx="9144000" cy="1193801"/>
          </a:xfrm>
          <a:prstGeom prst="rect">
            <a:avLst/>
          </a:prstGeom>
          <a:solidFill>
            <a:srgbClr val="442C7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108CBF8-0B2B-BF48-B86E-36AC57519166}"/>
              </a:ext>
            </a:extLst>
          </p:cNvPr>
          <p:cNvSpPr txBox="1"/>
          <p:nvPr/>
        </p:nvSpPr>
        <p:spPr>
          <a:xfrm>
            <a:off x="786210" y="304511"/>
            <a:ext cx="80412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  <a:latin typeface="AvenirNext LT Pro Regular" panose="020B0503020202020204" pitchFamily="34" charset="0"/>
              </a:rPr>
              <a:t>West/Central Region Performance Issues</a:t>
            </a:r>
            <a:endParaRPr lang="en-US" sz="2000" b="1" dirty="0">
              <a:solidFill>
                <a:schemeClr val="bg1"/>
              </a:solidFill>
              <a:latin typeface="AvenirNext LT Pro Regular" panose="020B0503020202020204" pitchFamily="34" charset="0"/>
              <a:cs typeface="Avenir Next Demi Bold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37144"/>
            <a:ext cx="8229600" cy="4525963"/>
          </a:xfrm>
        </p:spPr>
        <p:txBody>
          <a:bodyPr>
            <a:normAutofit/>
          </a:bodyPr>
          <a:lstStyle/>
          <a:p>
            <a:pPr lvl="0"/>
            <a:r>
              <a:rPr lang="en-US" sz="2000" b="1" dirty="0">
                <a:latin typeface="AvenirNext LT Pro Regular" panose="020B0503020202020204" pitchFamily="34" charset="0"/>
              </a:rPr>
              <a:t>Contractor has struggled to meet the standard for preventable collision rate in FY21</a:t>
            </a:r>
          </a:p>
          <a:p>
            <a:pPr marL="0" lvl="0" indent="0">
              <a:buNone/>
            </a:pPr>
            <a:endParaRPr lang="en-US" sz="2000" b="1" dirty="0">
              <a:latin typeface="AvenirNext LT Pro Regular" panose="020B0503020202020204" pitchFamily="34" charset="0"/>
            </a:endParaRPr>
          </a:p>
          <a:p>
            <a:pPr lvl="0"/>
            <a:r>
              <a:rPr lang="en-US" sz="2000" b="1" dirty="0">
                <a:latin typeface="AvenirNext LT Pro Regular" panose="020B0503020202020204" pitchFamily="34" charset="0"/>
              </a:rPr>
              <a:t>In response, Access has implemented, or will implement, the following actions:</a:t>
            </a:r>
          </a:p>
          <a:p>
            <a:pPr lvl="1">
              <a:buSzPct val="50000"/>
              <a:buFont typeface="Courier New" panose="02070309020205020404" pitchFamily="49" charset="0"/>
              <a:buChar char="o"/>
            </a:pPr>
            <a:r>
              <a:rPr lang="en-US" sz="2000" dirty="0">
                <a:latin typeface="AvenirNext LT Pro Regular" panose="020B0503020202020204" pitchFamily="34" charset="0"/>
              </a:rPr>
              <a:t>Work with Contractor to develop an Action Plan to reduce the preventable collision rate</a:t>
            </a:r>
          </a:p>
          <a:p>
            <a:pPr lvl="1">
              <a:buSzPct val="50000"/>
              <a:buFont typeface="Courier New" panose="02070309020205020404" pitchFamily="49" charset="0"/>
              <a:buChar char="o"/>
            </a:pPr>
            <a:r>
              <a:rPr lang="en-US" sz="2000" dirty="0">
                <a:latin typeface="AvenirNext LT Pro Regular" panose="020B0503020202020204" pitchFamily="34" charset="0"/>
              </a:rPr>
              <a:t>Application of liquidated damages per contract</a:t>
            </a:r>
          </a:p>
          <a:p>
            <a:pPr lvl="1">
              <a:buSzPct val="50000"/>
              <a:buFont typeface="Courier New" panose="02070309020205020404" pitchFamily="49" charset="0"/>
              <a:buChar char="o"/>
            </a:pPr>
            <a:r>
              <a:rPr lang="en-US" sz="2000" dirty="0">
                <a:latin typeface="AvenirNext LT Pro Regular" panose="020B0503020202020204" pitchFamily="34" charset="0"/>
              </a:rPr>
              <a:t>Increase contractual audits</a:t>
            </a:r>
          </a:p>
          <a:p>
            <a:pPr lvl="1">
              <a:buSzPct val="50000"/>
              <a:buFont typeface="Courier New" panose="02070309020205020404" pitchFamily="49" charset="0"/>
              <a:buChar char="o"/>
            </a:pPr>
            <a:r>
              <a:rPr lang="en-US" sz="2000" dirty="0">
                <a:latin typeface="AvenirNext LT Pro Regular" panose="020B0503020202020204" pitchFamily="34" charset="0"/>
              </a:rPr>
              <a:t>Establish bi-weekly collision review meetings to review preventable collisions</a:t>
            </a:r>
          </a:p>
          <a:p>
            <a:pPr lvl="1">
              <a:buSzPct val="50000"/>
              <a:buFont typeface="Courier New" panose="02070309020205020404" pitchFamily="49" charset="0"/>
              <a:buChar char="o"/>
            </a:pPr>
            <a:endParaRPr lang="en-US" sz="1600" dirty="0">
              <a:latin typeface="AvenirNext LT Pro Regular" panose="020B0503020202020204" pitchFamily="34" charset="0"/>
            </a:endParaRPr>
          </a:p>
          <a:p>
            <a:pPr lvl="1">
              <a:buSzPct val="50000"/>
              <a:buFont typeface="Courier New" panose="02070309020205020404" pitchFamily="49" charset="0"/>
              <a:buChar char="o"/>
            </a:pPr>
            <a:endParaRPr lang="en-US" sz="1600" dirty="0">
              <a:latin typeface="AvenirNext LT Pro Regular" panose="020B0503020202020204" pitchFamily="34" charset="0"/>
            </a:endParaRPr>
          </a:p>
          <a:p>
            <a:endParaRPr lang="en-US" sz="1600" dirty="0">
              <a:solidFill>
                <a:prstClr val="black"/>
              </a:solidFill>
              <a:latin typeface="AvenirNext LT Pro Regular" panose="020B0503020202020204" pitchFamily="34" charset="0"/>
            </a:endParaRPr>
          </a:p>
          <a:p>
            <a:endParaRPr lang="en-US" sz="1600" dirty="0">
              <a:solidFill>
                <a:prstClr val="black"/>
              </a:solidFill>
              <a:latin typeface="AvenirNext LT Pro Regular" panose="020B0503020202020204" pitchFamily="34" charset="0"/>
            </a:endParaRPr>
          </a:p>
          <a:p>
            <a:endParaRPr lang="en-US" sz="2000" b="1" dirty="0">
              <a:latin typeface="AvenirNext LT Pro Regular" panose="020B0503020202020204" pitchFamily="34" charset="0"/>
            </a:endParaRPr>
          </a:p>
          <a:p>
            <a:pPr marL="0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630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E8F7776-6584-48F4-8814-36DF749DC3CA}"/>
              </a:ext>
            </a:extLst>
          </p:cNvPr>
          <p:cNvSpPr/>
          <p:nvPr/>
        </p:nvSpPr>
        <p:spPr>
          <a:xfrm>
            <a:off x="0" y="-1"/>
            <a:ext cx="9144000" cy="1193801"/>
          </a:xfrm>
          <a:prstGeom prst="rect">
            <a:avLst/>
          </a:prstGeom>
          <a:solidFill>
            <a:srgbClr val="442C7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108CBF8-0B2B-BF48-B86E-36AC57519166}"/>
              </a:ext>
            </a:extLst>
          </p:cNvPr>
          <p:cNvSpPr txBox="1"/>
          <p:nvPr/>
        </p:nvSpPr>
        <p:spPr>
          <a:xfrm>
            <a:off x="786210" y="304511"/>
            <a:ext cx="76731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  <a:latin typeface="AvenirNext LT Pro Regular" panose="020B0503020202020204" pitchFamily="34" charset="0"/>
              </a:rPr>
              <a:t>Highlights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venirNext LT Pro Regular" panose="020B0503020202020204" pitchFamily="34" charset="0"/>
              <a:cs typeface="Avenir Next Demi Bold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37144"/>
            <a:ext cx="8229600" cy="4525963"/>
          </a:xfrm>
        </p:spPr>
        <p:txBody>
          <a:bodyPr>
            <a:normAutofit/>
          </a:bodyPr>
          <a:lstStyle/>
          <a:p>
            <a:pPr>
              <a:buClr>
                <a:srgbClr val="FAC090"/>
              </a:buClr>
            </a:pPr>
            <a:r>
              <a:rPr lang="en-US" sz="2000" dirty="0">
                <a:latin typeface="Avenir Next LT Pro Demi" panose="020B0503020202020204"/>
              </a:rPr>
              <a:t>Recommendation to award the new Southern Region Service Contract was heard by the Board Performance Monitoring Committee on January 11</a:t>
            </a:r>
            <a:r>
              <a:rPr lang="en-US" sz="2000" baseline="30000" dirty="0">
                <a:latin typeface="Avenir Next LT Pro Demi" panose="020B0503020202020204"/>
              </a:rPr>
              <a:t>th</a:t>
            </a:r>
            <a:r>
              <a:rPr lang="en-US" sz="2000" dirty="0">
                <a:latin typeface="Avenir Next LT Pro Demi" panose="020B0503020202020204"/>
              </a:rPr>
              <a:t> </a:t>
            </a:r>
          </a:p>
          <a:p>
            <a:pPr>
              <a:buClr>
                <a:srgbClr val="FAC090"/>
              </a:buClr>
            </a:pPr>
            <a:endParaRPr lang="en-US" sz="2000" dirty="0">
              <a:latin typeface="Avenir Next LT Pro Demi" panose="020B0503020202020204"/>
            </a:endParaRPr>
          </a:p>
          <a:p>
            <a:pPr>
              <a:buClr>
                <a:srgbClr val="FAC090"/>
              </a:buClr>
            </a:pPr>
            <a:r>
              <a:rPr lang="en-US" sz="2000" dirty="0">
                <a:latin typeface="Avenir Next LT Pro Demi" panose="020B0503020202020204"/>
              </a:rPr>
              <a:t>New RFP for the Antelope Valley Region to be released in March; current contract ends in April 2022</a:t>
            </a:r>
          </a:p>
          <a:p>
            <a:pPr>
              <a:buClr>
                <a:srgbClr val="FAC090"/>
              </a:buClr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607202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AC8BA9B-57F5-4C6F-A6C5-36312B0AFCEE}"/>
              </a:ext>
            </a:extLst>
          </p:cNvPr>
          <p:cNvSpPr/>
          <p:nvPr/>
        </p:nvSpPr>
        <p:spPr>
          <a:xfrm>
            <a:off x="0" y="-1"/>
            <a:ext cx="9144000" cy="1193801"/>
          </a:xfrm>
          <a:prstGeom prst="rect">
            <a:avLst/>
          </a:prstGeom>
          <a:solidFill>
            <a:srgbClr val="442C7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108CBF8-0B2B-BF48-B86E-36AC57519166}"/>
              </a:ext>
            </a:extLst>
          </p:cNvPr>
          <p:cNvSpPr txBox="1"/>
          <p:nvPr/>
        </p:nvSpPr>
        <p:spPr>
          <a:xfrm>
            <a:off x="675614" y="304511"/>
            <a:ext cx="76731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AvenirNext LT Pro Regular" panose="020B0503020202020204" pitchFamily="34" charset="0"/>
                <a:cs typeface="Avenir Next Demi Bold"/>
              </a:rPr>
              <a:t>Performance Statistics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1296461"/>
              </p:ext>
            </p:extLst>
          </p:nvPr>
        </p:nvGraphicFramePr>
        <p:xfrm>
          <a:off x="145146" y="1982044"/>
          <a:ext cx="8734094" cy="3730323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2713874">
                  <a:extLst>
                    <a:ext uri="{9D8B030D-6E8A-4147-A177-3AD203B41FA5}">
                      <a16:colId xmlns:a16="http://schemas.microsoft.com/office/drawing/2014/main" val="3649296841"/>
                    </a:ext>
                  </a:extLst>
                </a:gridCol>
                <a:gridCol w="1003370">
                  <a:extLst>
                    <a:ext uri="{9D8B030D-6E8A-4147-A177-3AD203B41FA5}">
                      <a16:colId xmlns:a16="http://schemas.microsoft.com/office/drawing/2014/main" val="2314894337"/>
                    </a:ext>
                  </a:extLst>
                </a:gridCol>
                <a:gridCol w="1003370">
                  <a:extLst>
                    <a:ext uri="{9D8B030D-6E8A-4147-A177-3AD203B41FA5}">
                      <a16:colId xmlns:a16="http://schemas.microsoft.com/office/drawing/2014/main" val="2973402937"/>
                    </a:ext>
                  </a:extLst>
                </a:gridCol>
                <a:gridCol w="723745">
                  <a:extLst>
                    <a:ext uri="{9D8B030D-6E8A-4147-A177-3AD203B41FA5}">
                      <a16:colId xmlns:a16="http://schemas.microsoft.com/office/drawing/2014/main" val="1381383528"/>
                    </a:ext>
                  </a:extLst>
                </a:gridCol>
                <a:gridCol w="1282995">
                  <a:extLst>
                    <a:ext uri="{9D8B030D-6E8A-4147-A177-3AD203B41FA5}">
                      <a16:colId xmlns:a16="http://schemas.microsoft.com/office/drawing/2014/main" val="2493042950"/>
                    </a:ext>
                  </a:extLst>
                </a:gridCol>
                <a:gridCol w="1249998">
                  <a:extLst>
                    <a:ext uri="{9D8B030D-6E8A-4147-A177-3AD203B41FA5}">
                      <a16:colId xmlns:a16="http://schemas.microsoft.com/office/drawing/2014/main" val="4221377739"/>
                    </a:ext>
                  </a:extLst>
                </a:gridCol>
                <a:gridCol w="756742">
                  <a:extLst>
                    <a:ext uri="{9D8B030D-6E8A-4147-A177-3AD203B41FA5}">
                      <a16:colId xmlns:a16="http://schemas.microsoft.com/office/drawing/2014/main" val="2164705239"/>
                    </a:ext>
                  </a:extLst>
                </a:gridCol>
              </a:tblGrid>
              <a:tr h="381333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Nov-19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Nov-20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%</a:t>
                      </a:r>
                      <a:r>
                        <a:rPr lang="en-US" sz="1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 Diff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FY20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FY21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%</a:t>
                      </a:r>
                      <a:r>
                        <a:rPr lang="en-US" sz="1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 Diff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86876740"/>
                  </a:ext>
                </a:extLst>
              </a:tr>
              <a:tr h="55816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</a:rPr>
                        <a:t>Vehicle Trips Completed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</a:rPr>
                        <a:t>302,074         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139,062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-54%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1,580,096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venirNext LT Pro Regular" panose="020B0503020202020204" pitchFamily="34" charset="0"/>
                          <a:ea typeface="+mn-ea"/>
                          <a:cs typeface="+mn-cs"/>
                        </a:rPr>
                        <a:t>680,781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-57%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8542400"/>
                  </a:ext>
                </a:extLst>
              </a:tr>
              <a:tr h="55816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AvenirNext LT Pro Regular" panose="020B0503020202020204" pitchFamily="34" charset="0"/>
                        </a:rPr>
                        <a:t>Passenger Trips Completed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</a:rPr>
                        <a:t> 387,677       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172,347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-56%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2,024,594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845,917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-58%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45052119"/>
                  </a:ext>
                </a:extLst>
              </a:tr>
              <a:tr h="55816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AvenirNext LT Pro Regular" panose="020B0503020202020204" pitchFamily="34" charset="0"/>
                        </a:rPr>
                        <a:t>Reservation Calls Answered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</a:rPr>
                        <a:t>  251,488     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120,971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-52%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1,286,496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574,645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-55%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8729118"/>
                  </a:ext>
                </a:extLst>
              </a:tr>
              <a:tr h="55816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</a:rPr>
                        <a:t>ETA Calls Answered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</a:rPr>
                        <a:t>47,262           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27,289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-42%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248,804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137,071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-45%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47437109"/>
                  </a:ext>
                </a:extLst>
              </a:tr>
              <a:tr h="55816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AvenirNext LT Pro Regular" panose="020B0503020202020204" pitchFamily="34" charset="0"/>
                        </a:rPr>
                        <a:t>WMR ETAs Requested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</a:rPr>
                        <a:t>  410,412  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venirNext LT Pro Regular" panose="020B0503020202020204" pitchFamily="34" charset="0"/>
                          <a:ea typeface="+mn-ea"/>
                          <a:cs typeface="+mn-cs"/>
                        </a:rPr>
                        <a:t>135,514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venirNext LT Pro Regular" panose="020B0503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-67%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1,535,550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venirNext LT Pro Regular" panose="020B0503020202020204" pitchFamily="34" charset="0"/>
                          <a:ea typeface="+mn-ea"/>
                          <a:cs typeface="+mn-cs"/>
                        </a:rPr>
                        <a:t>688,579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venirNext LT Pro Regular" panose="020B0503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-55%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7143829"/>
                  </a:ext>
                </a:extLst>
              </a:tr>
              <a:tr h="55816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</a:rPr>
                        <a:t>Online</a:t>
                      </a:r>
                      <a:r>
                        <a:rPr lang="en-US" sz="1800" u="none" strike="noStrike" baseline="0" dirty="0">
                          <a:effectLst/>
                          <a:latin typeface="AvenirNext LT Pro Regular" panose="020B0503020202020204" pitchFamily="34" charset="0"/>
                        </a:rPr>
                        <a:t> Reservations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venirNext LT Pro Regular" panose="020B0503020202020204" pitchFamily="34" charset="0"/>
                        </a:rPr>
                        <a:t>20,323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venirNext LT Pro Regular" panose="020B0503020202020204" pitchFamily="34" charset="0"/>
                        </a:rPr>
                        <a:t>10,114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-50%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venirNext LT Pro Regular" panose="020B0503020202020204" pitchFamily="34" charset="0"/>
                        </a:rPr>
                        <a:t>85,466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venirNext LT Pro Regular" panose="020B0503020202020204" pitchFamily="34" charset="0"/>
                        </a:rPr>
                        <a:t>46,985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-45%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1250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0285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24EF3FA-0BFB-43CB-80C8-C9D3383D408E}"/>
              </a:ext>
            </a:extLst>
          </p:cNvPr>
          <p:cNvSpPr/>
          <p:nvPr/>
        </p:nvSpPr>
        <p:spPr>
          <a:xfrm>
            <a:off x="0" y="-1"/>
            <a:ext cx="9144000" cy="1193801"/>
          </a:xfrm>
          <a:prstGeom prst="rect">
            <a:avLst/>
          </a:prstGeom>
          <a:solidFill>
            <a:srgbClr val="442C7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108CBF8-0B2B-BF48-B86E-36AC57519166}"/>
              </a:ext>
            </a:extLst>
          </p:cNvPr>
          <p:cNvSpPr txBox="1"/>
          <p:nvPr/>
        </p:nvSpPr>
        <p:spPr>
          <a:xfrm>
            <a:off x="400831" y="304511"/>
            <a:ext cx="79569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AvenirNext LT Pro Regular" panose="020B0503020202020204" pitchFamily="34" charset="0"/>
                <a:cs typeface="Avenir Next Demi Bold"/>
              </a:rPr>
              <a:t>Performance Report Card - System Wide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6367215"/>
              </p:ext>
            </p:extLst>
          </p:nvPr>
        </p:nvGraphicFramePr>
        <p:xfrm>
          <a:off x="400831" y="1597209"/>
          <a:ext cx="8242128" cy="4912648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4183695">
                  <a:extLst>
                    <a:ext uri="{9D8B030D-6E8A-4147-A177-3AD203B41FA5}">
                      <a16:colId xmlns:a16="http://schemas.microsoft.com/office/drawing/2014/main" val="64290142"/>
                    </a:ext>
                  </a:extLst>
                </a:gridCol>
                <a:gridCol w="1277655">
                  <a:extLst>
                    <a:ext uri="{9D8B030D-6E8A-4147-A177-3AD203B41FA5}">
                      <a16:colId xmlns:a16="http://schemas.microsoft.com/office/drawing/2014/main" val="995110428"/>
                    </a:ext>
                  </a:extLst>
                </a:gridCol>
                <a:gridCol w="1390389">
                  <a:extLst>
                    <a:ext uri="{9D8B030D-6E8A-4147-A177-3AD203B41FA5}">
                      <a16:colId xmlns:a16="http://schemas.microsoft.com/office/drawing/2014/main" val="1071813533"/>
                    </a:ext>
                  </a:extLst>
                </a:gridCol>
                <a:gridCol w="1390389">
                  <a:extLst>
                    <a:ext uri="{9D8B030D-6E8A-4147-A177-3AD203B41FA5}">
                      <a16:colId xmlns:a16="http://schemas.microsoft.com/office/drawing/2014/main" val="1118561587"/>
                    </a:ext>
                  </a:extLst>
                </a:gridCol>
              </a:tblGrid>
              <a:tr h="390247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  <a:cs typeface="Arial" panose="020B0604020202020204" pitchFamily="34" charset="0"/>
                        </a:rPr>
                        <a:t>Standard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venirNext LT Pro Regular" panose="020B0503020202020204" pitchFamily="34" charset="0"/>
                          <a:cs typeface="Arial" panose="020B0604020202020204" pitchFamily="34" charset="0"/>
                        </a:rPr>
                        <a:t>Nov-20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venirNext LT Pro Regular" panose="020B0503020202020204" pitchFamily="34" charset="0"/>
                          <a:cs typeface="Arial" panose="020B0604020202020204" pitchFamily="34" charset="0"/>
                        </a:rPr>
                        <a:t>FY21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2560010"/>
                  </a:ext>
                </a:extLst>
              </a:tr>
              <a:tr h="321949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  <a:cs typeface="Arial" panose="020B0604020202020204" pitchFamily="34" charset="0"/>
                        </a:rPr>
                        <a:t> Completed</a:t>
                      </a:r>
                      <a:r>
                        <a:rPr lang="en-US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  <a:cs typeface="Arial" panose="020B0604020202020204" pitchFamily="34" charset="0"/>
                        </a:rPr>
                        <a:t>Trips </a:t>
                      </a:r>
                      <a:endParaRPr lang="en-US" sz="1800" b="0" i="1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  <a:cs typeface="Arial" panose="020B0604020202020204" pitchFamily="34" charset="0"/>
                        </a:rPr>
                        <a:t> -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139,011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680,701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65418919"/>
                  </a:ext>
                </a:extLst>
              </a:tr>
              <a:tr h="32194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  <a:cs typeface="Arial" panose="020B0604020202020204" pitchFamily="34" charset="0"/>
                        </a:rPr>
                        <a:t> On Time Performance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  <a:cs typeface="Arial" panose="020B0604020202020204" pitchFamily="34" charset="0"/>
                        </a:rPr>
                        <a:t> ≥ 91%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94.2%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93%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29761048"/>
                  </a:ext>
                </a:extLst>
              </a:tr>
              <a:tr h="32194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  <a:cs typeface="Arial" panose="020B0604020202020204" pitchFamily="34" charset="0"/>
                        </a:rPr>
                        <a:t> Excessively Late Trips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  <a:cs typeface="Arial" panose="020B0604020202020204" pitchFamily="34" charset="0"/>
                        </a:rPr>
                        <a:t> ≤ 0.10%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0.04%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0.05%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8301832"/>
                  </a:ext>
                </a:extLst>
              </a:tr>
              <a:tr h="32194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  <a:cs typeface="Arial" panose="020B0604020202020204" pitchFamily="34" charset="0"/>
                        </a:rPr>
                        <a:t> Excessively Long Trips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  <a:cs typeface="Arial" panose="020B0604020202020204" pitchFamily="34" charset="0"/>
                        </a:rPr>
                        <a:t> ≤ 5%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36110008"/>
                  </a:ext>
                </a:extLst>
              </a:tr>
              <a:tr h="32194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  <a:cs typeface="Arial" panose="020B0604020202020204" pitchFamily="34" charset="0"/>
                        </a:rPr>
                        <a:t> Missed Trips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  <a:cs typeface="Arial" panose="020B0604020202020204" pitchFamily="34" charset="0"/>
                        </a:rPr>
                        <a:t> ≤ 0.75%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0.26%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0.32%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74144684"/>
                  </a:ext>
                </a:extLst>
              </a:tr>
              <a:tr h="32194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  <a:cs typeface="Arial" panose="020B0604020202020204" pitchFamily="34" charset="0"/>
                        </a:rPr>
                        <a:t> Denials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  <a:cs typeface="Arial" panose="020B0604020202020204" pitchFamily="34" charset="0"/>
                        </a:rPr>
                        <a:t> ≤ 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9372257"/>
                  </a:ext>
                </a:extLst>
              </a:tr>
              <a:tr h="32194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  <a:cs typeface="Arial" panose="020B0604020202020204" pitchFamily="34" charset="0"/>
                        </a:rPr>
                        <a:t> Access to Work On Time Performance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  <a:cs typeface="Arial" panose="020B0604020202020204" pitchFamily="34" charset="0"/>
                        </a:rPr>
                        <a:t> ≥ 94%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99.5%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97.8%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88645814"/>
                  </a:ext>
                </a:extLst>
              </a:tr>
              <a:tr h="32194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  <a:cs typeface="Arial" panose="020B0604020202020204" pitchFamily="34" charset="0"/>
                        </a:rPr>
                        <a:t> Average Hold Time (Reservations)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  <a:cs typeface="Arial" panose="020B0604020202020204" pitchFamily="34" charset="0"/>
                        </a:rPr>
                        <a:t> ≤ 120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45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51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6627506"/>
                  </a:ext>
                </a:extLst>
              </a:tr>
              <a:tr h="32194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  <a:cs typeface="Arial" panose="020B0604020202020204" pitchFamily="34" charset="0"/>
                        </a:rPr>
                        <a:t> Calls On Hold &gt; 5 Min (Reservations)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  <a:cs typeface="Arial" panose="020B0604020202020204" pitchFamily="34" charset="0"/>
                        </a:rPr>
                        <a:t> ≤ 5%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1.7%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2.1%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66628159"/>
                  </a:ext>
                </a:extLst>
              </a:tr>
              <a:tr h="32194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  <a:cs typeface="Arial" panose="020B0604020202020204" pitchFamily="34" charset="0"/>
                        </a:rPr>
                        <a:t> Calls On Hold &gt; 5 Min (ETA)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  <a:cs typeface="Arial" panose="020B0604020202020204" pitchFamily="34" charset="0"/>
                        </a:rPr>
                        <a:t> ≤ 10%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1.2%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1.5%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12956610"/>
                  </a:ext>
                </a:extLst>
              </a:tr>
              <a:tr h="321949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  <a:cs typeface="Arial" panose="020B0604020202020204" pitchFamily="34" charset="0"/>
                        </a:rPr>
                        <a:t> Complaints Per 1,000 Trips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  <a:cs typeface="Arial" panose="020B0604020202020204" pitchFamily="34" charset="0"/>
                        </a:rPr>
                        <a:t> ≤ 4.0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1.9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2.1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45751170"/>
                  </a:ext>
                </a:extLst>
              </a:tr>
              <a:tr h="321949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  <a:cs typeface="Arial" panose="020B0604020202020204" pitchFamily="34" charset="0"/>
                        </a:rPr>
                        <a:t> Preventable Incident</a:t>
                      </a:r>
                      <a:r>
                        <a:rPr lang="en-US" sz="1800" u="none" strike="noStrike" baseline="0" dirty="0">
                          <a:effectLst/>
                          <a:latin typeface="AvenirNext LT Pro Regular" panose="020B0503020202020204" pitchFamily="34" charset="0"/>
                          <a:cs typeface="Arial" panose="020B0604020202020204" pitchFamily="34" charset="0"/>
                        </a:rPr>
                        <a:t> Rate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  <a:cs typeface="Arial" panose="020B0604020202020204" pitchFamily="34" charset="0"/>
                        </a:rPr>
                        <a:t> ≤ 0.25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0.08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dirty="0">
                          <a:latin typeface="AvenirNext LT Pro Regular" panose="020B0503020202020204" pitchFamily="34" charset="0"/>
                        </a:rPr>
                        <a:t>0.08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40332887"/>
                  </a:ext>
                </a:extLst>
              </a:tr>
              <a:tr h="321949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  <a:cs typeface="Arial" panose="020B0604020202020204" pitchFamily="34" charset="0"/>
                        </a:rPr>
                        <a:t> Preventable Collision</a:t>
                      </a:r>
                      <a:r>
                        <a:rPr lang="en-US" sz="1800" u="none" strike="noStrike" baseline="0" dirty="0">
                          <a:effectLst/>
                          <a:latin typeface="AvenirNext LT Pro Regular" panose="020B0503020202020204" pitchFamily="34" charset="0"/>
                          <a:cs typeface="Arial" panose="020B0604020202020204" pitchFamily="34" charset="0"/>
                        </a:rPr>
                        <a:t> Rate</a:t>
                      </a:r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  <a:cs typeface="Arial" panose="020B0604020202020204" pitchFamily="34" charset="0"/>
                        </a:rPr>
                        <a:t> ≤ 0.50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0.75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0.50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99356554"/>
                  </a:ext>
                </a:extLst>
              </a:tr>
              <a:tr h="337064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  <a:cs typeface="Arial" panose="020B0604020202020204" pitchFamily="34" charset="0"/>
                        </a:rPr>
                        <a:t> Miles Between Road Calls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  <a:cs typeface="Arial" panose="020B0604020202020204" pitchFamily="34" charset="0"/>
                        </a:rPr>
                        <a:t> ≥ 25,000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69,293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61,787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50910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9846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F9B51F5-D223-4DB3-A9A2-E679D1EF462A}"/>
              </a:ext>
            </a:extLst>
          </p:cNvPr>
          <p:cNvSpPr/>
          <p:nvPr/>
        </p:nvSpPr>
        <p:spPr>
          <a:xfrm>
            <a:off x="0" y="-1"/>
            <a:ext cx="9144000" cy="1193801"/>
          </a:xfrm>
          <a:prstGeom prst="rect">
            <a:avLst/>
          </a:prstGeom>
          <a:solidFill>
            <a:srgbClr val="442C7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108CBF8-0B2B-BF48-B86E-36AC57519166}"/>
              </a:ext>
            </a:extLst>
          </p:cNvPr>
          <p:cNvSpPr txBox="1"/>
          <p:nvPr/>
        </p:nvSpPr>
        <p:spPr>
          <a:xfrm>
            <a:off x="735421" y="323277"/>
            <a:ext cx="76731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AvenirNext LT Pro Regular" panose="020B0503020202020204" pitchFamily="34" charset="0"/>
                <a:cs typeface="Avenir Next Demi Bold"/>
              </a:rPr>
              <a:t>Antelope Valley Region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3444045"/>
              </p:ext>
            </p:extLst>
          </p:nvPr>
        </p:nvGraphicFramePr>
        <p:xfrm>
          <a:off x="187452" y="1411460"/>
          <a:ext cx="8769096" cy="4983480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4062805">
                  <a:extLst>
                    <a:ext uri="{9D8B030D-6E8A-4147-A177-3AD203B41FA5}">
                      <a16:colId xmlns:a16="http://schemas.microsoft.com/office/drawing/2014/main" val="64290142"/>
                    </a:ext>
                  </a:extLst>
                </a:gridCol>
                <a:gridCol w="1030527">
                  <a:extLst>
                    <a:ext uri="{9D8B030D-6E8A-4147-A177-3AD203B41FA5}">
                      <a16:colId xmlns:a16="http://schemas.microsoft.com/office/drawing/2014/main" val="995110428"/>
                    </a:ext>
                  </a:extLst>
                </a:gridCol>
                <a:gridCol w="1379912">
                  <a:extLst>
                    <a:ext uri="{9D8B030D-6E8A-4147-A177-3AD203B41FA5}">
                      <a16:colId xmlns:a16="http://schemas.microsoft.com/office/drawing/2014/main" val="3327621596"/>
                    </a:ext>
                  </a:extLst>
                </a:gridCol>
                <a:gridCol w="1248507">
                  <a:extLst>
                    <a:ext uri="{9D8B030D-6E8A-4147-A177-3AD203B41FA5}">
                      <a16:colId xmlns:a16="http://schemas.microsoft.com/office/drawing/2014/main" val="2261653888"/>
                    </a:ext>
                  </a:extLst>
                </a:gridCol>
                <a:gridCol w="1047345">
                  <a:extLst>
                    <a:ext uri="{9D8B030D-6E8A-4147-A177-3AD203B41FA5}">
                      <a16:colId xmlns:a16="http://schemas.microsoft.com/office/drawing/2014/main" val="1118561587"/>
                    </a:ext>
                  </a:extLst>
                </a:gridCol>
              </a:tblGrid>
              <a:tr h="33223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  <a:latin typeface="AvenirNext LT Pro Regular" panose="020B0503020202020204" pitchFamily="34" charset="0"/>
                          <a:cs typeface="Arial" panose="020B0604020202020204" pitchFamily="34" charset="0"/>
                        </a:rPr>
                        <a:t>Key Performance Indicator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  <a:latin typeface="AvenirNext LT Pro Regular" panose="020B0503020202020204" pitchFamily="34" charset="0"/>
                          <a:cs typeface="Arial" panose="020B0604020202020204" pitchFamily="34" charset="0"/>
                        </a:rPr>
                        <a:t>Standard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  <a:cs typeface="Arial" panose="020B0604020202020204" pitchFamily="34" charset="0"/>
                        </a:rPr>
                        <a:t>Contractual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venirNext LT Pro Regular" panose="020B0503020202020204" pitchFamily="34" charset="0"/>
                          <a:cs typeface="Arial" panose="020B0604020202020204" pitchFamily="34" charset="0"/>
                        </a:rPr>
                        <a:t>Nov-20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venirNext LT Pro Regular" panose="020B0503020202020204" pitchFamily="34" charset="0"/>
                          <a:cs typeface="Arial" panose="020B0604020202020204" pitchFamily="34" charset="0"/>
                        </a:rPr>
                        <a:t>FY21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2560010"/>
                  </a:ext>
                </a:extLst>
              </a:tr>
              <a:tr h="332232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venirNext LT Pro Regular" panose="020B0503020202020204" pitchFamily="34" charset="0"/>
                          <a:ea typeface="+mn-ea"/>
                          <a:cs typeface="Arial" panose="020B0604020202020204" pitchFamily="34" charset="0"/>
                        </a:rPr>
                        <a:t>Completed Trips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AvenirNext LT Pro Regular" panose="020B0503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6,633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34,869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94109622"/>
                  </a:ext>
                </a:extLst>
              </a:tr>
              <a:tr h="33223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  <a:cs typeface="Arial" panose="020B0604020202020204" pitchFamily="34" charset="0"/>
                        </a:rPr>
                        <a:t> On Time Performance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  <a:cs typeface="Arial" panose="020B0604020202020204" pitchFamily="34" charset="0"/>
                        </a:rPr>
                        <a:t> ≥ 91%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venirNext LT Pro Regular" panose="020B0503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AvenirNext LT Pro Regular" panose="020B0503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92.0%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89.6%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9761048"/>
                  </a:ext>
                </a:extLst>
              </a:tr>
              <a:tr h="33223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  <a:cs typeface="Arial" panose="020B0604020202020204" pitchFamily="34" charset="0"/>
                        </a:rPr>
                        <a:t> Excessively Late Trips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  <a:cs typeface="Arial" panose="020B0604020202020204" pitchFamily="34" charset="0"/>
                        </a:rPr>
                        <a:t> ≤ 0.10%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venirNext LT Pro Regular" panose="020B0503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venirNext LT Pro Regular" panose="020B0503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0.20%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0.25%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8301832"/>
                  </a:ext>
                </a:extLst>
              </a:tr>
              <a:tr h="33223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  <a:cs typeface="Arial" panose="020B0604020202020204" pitchFamily="34" charset="0"/>
                        </a:rPr>
                        <a:t> Excessively Long Trips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  <a:cs typeface="Arial" panose="020B0604020202020204" pitchFamily="34" charset="0"/>
                        </a:rPr>
                        <a:t> ≤ 5%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venirNext LT Pro Regular" panose="020B0503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venirNext LT Pro Regular" panose="020B0503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36110008"/>
                  </a:ext>
                </a:extLst>
              </a:tr>
              <a:tr h="33223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  <a:cs typeface="Arial" panose="020B0604020202020204" pitchFamily="34" charset="0"/>
                        </a:rPr>
                        <a:t> Missed Trips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  <a:cs typeface="Arial" panose="020B0604020202020204" pitchFamily="34" charset="0"/>
                        </a:rPr>
                        <a:t> ≤ 0.75%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venirNext LT Pro Regular" panose="020B0503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venirNext LT Pro Regular" panose="020B0503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0.56%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0.64%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74144684"/>
                  </a:ext>
                </a:extLst>
              </a:tr>
              <a:tr h="33223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  <a:cs typeface="Arial" panose="020B0604020202020204" pitchFamily="34" charset="0"/>
                        </a:rPr>
                        <a:t> Denials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  <a:cs typeface="Arial" panose="020B0604020202020204" pitchFamily="34" charset="0"/>
                        </a:rPr>
                        <a:t> ≤ 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venirNext LT Pro Regular" panose="020B0503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venirNext LT Pro Regular" panose="020B0503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29372257"/>
                  </a:ext>
                </a:extLst>
              </a:tr>
              <a:tr h="33223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  <a:cs typeface="Arial" panose="020B0604020202020204" pitchFamily="34" charset="0"/>
                        </a:rPr>
                        <a:t> Access to Work On Time Performance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  <a:cs typeface="Arial" panose="020B0604020202020204" pitchFamily="34" charset="0"/>
                        </a:rPr>
                        <a:t> ≥ 92%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venirNext LT Pro Regular" panose="020B0503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venirNext LT Pro Regular" panose="020B0503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100%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99.2%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88645814"/>
                  </a:ext>
                </a:extLst>
              </a:tr>
              <a:tr h="33223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  <a:cs typeface="Arial" panose="020B0604020202020204" pitchFamily="34" charset="0"/>
                        </a:rPr>
                        <a:t> Average Hold Time (Reservations)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  <a:cs typeface="Arial" panose="020B0604020202020204" pitchFamily="34" charset="0"/>
                        </a:rPr>
                        <a:t> ≤ 120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venirNext LT Pro Regular" panose="020B0503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venirNext LT Pro Regular" panose="020B0503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79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73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6627506"/>
                  </a:ext>
                </a:extLst>
              </a:tr>
              <a:tr h="33223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  <a:cs typeface="Arial" panose="020B0604020202020204" pitchFamily="34" charset="0"/>
                        </a:rPr>
                        <a:t> Calls On Hold &gt; 5 Min (Reservations)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  <a:cs typeface="Arial" panose="020B0604020202020204" pitchFamily="34" charset="0"/>
                        </a:rPr>
                        <a:t> ≤ 5%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venirNext LT Pro Regular" panose="020B0503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venirNext LT Pro Regular" panose="020B0503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5.4%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4.5%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66628159"/>
                  </a:ext>
                </a:extLst>
              </a:tr>
              <a:tr h="33223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  <a:cs typeface="Arial" panose="020B0604020202020204" pitchFamily="34" charset="0"/>
                        </a:rPr>
                        <a:t> Calls On Hold &gt; 5 Min (ETA)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  <a:cs typeface="Arial" panose="020B0604020202020204" pitchFamily="34" charset="0"/>
                        </a:rPr>
                        <a:t> ≤ 10%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venirNext LT Pro Regular" panose="020B0503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venirNext LT Pro Regular" panose="020B0503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4.9%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5.4%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12956610"/>
                  </a:ext>
                </a:extLst>
              </a:tr>
              <a:tr h="332232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  <a:cs typeface="Arial" panose="020B0604020202020204" pitchFamily="34" charset="0"/>
                        </a:rPr>
                        <a:t> Complaints Per 1,000 Trips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  <a:cs typeface="Arial" panose="020B0604020202020204" pitchFamily="34" charset="0"/>
                        </a:rPr>
                        <a:t> ≤ 4.0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venirNext LT Pro Regular" panose="020B0503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venirNext LT Pro Regular" panose="020B0503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3.3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3.2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45751170"/>
                  </a:ext>
                </a:extLst>
              </a:tr>
              <a:tr h="332232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  <a:cs typeface="Arial" panose="020B0604020202020204" pitchFamily="34" charset="0"/>
                        </a:rPr>
                        <a:t> Preventable Incident</a:t>
                      </a:r>
                      <a:r>
                        <a:rPr lang="en-US" sz="1800" u="none" strike="noStrike" baseline="0" dirty="0">
                          <a:effectLst/>
                          <a:latin typeface="AvenirNext LT Pro Regular" panose="020B0503020202020204" pitchFamily="34" charset="0"/>
                          <a:cs typeface="Arial" panose="020B0604020202020204" pitchFamily="34" charset="0"/>
                        </a:rPr>
                        <a:t> Rate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  <a:cs typeface="Arial" panose="020B0604020202020204" pitchFamily="34" charset="0"/>
                        </a:rPr>
                        <a:t> ≤ 0.25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venirNext LT Pro Regular" panose="020B0503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venirNext LT Pro Regular" panose="020B0503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0.76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0.14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40332887"/>
                  </a:ext>
                </a:extLst>
              </a:tr>
              <a:tr h="332232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venirNext LT Pro Regular" panose="020B0503020202020204" pitchFamily="34" charset="0"/>
                          <a:ea typeface="+mn-ea"/>
                          <a:cs typeface="Arial" panose="020B0604020202020204" pitchFamily="34" charset="0"/>
                        </a:rPr>
                        <a:t> Preventable Collision Rate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  <a:cs typeface="Arial" panose="020B0604020202020204" pitchFamily="34" charset="0"/>
                        </a:rPr>
                        <a:t> ≤ 0.50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venirNext LT Pro Regular" panose="020B0503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venirNext LT Pro Regular" panose="020B0503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1.32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0.46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99356554"/>
                  </a:ext>
                </a:extLst>
              </a:tr>
              <a:tr h="332232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  <a:cs typeface="Arial" panose="020B0604020202020204" pitchFamily="34" charset="0"/>
                        </a:rPr>
                        <a:t> Miles Between Road Calls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  <a:cs typeface="Arial" panose="020B0604020202020204" pitchFamily="34" charset="0"/>
                        </a:rPr>
                        <a:t> ≥ 25,000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venirNext LT Pro Regular" panose="020B0503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venirNext LT Pro Regular" panose="020B0503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NA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87,633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50910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3293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6C455B7-8B0F-4666-B237-DBEA6A4C766E}"/>
              </a:ext>
            </a:extLst>
          </p:cNvPr>
          <p:cNvSpPr/>
          <p:nvPr/>
        </p:nvSpPr>
        <p:spPr>
          <a:xfrm>
            <a:off x="0" y="-1"/>
            <a:ext cx="9144000" cy="1193801"/>
          </a:xfrm>
          <a:prstGeom prst="rect">
            <a:avLst/>
          </a:prstGeom>
          <a:solidFill>
            <a:srgbClr val="442C7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108CBF8-0B2B-BF48-B86E-36AC57519166}"/>
              </a:ext>
            </a:extLst>
          </p:cNvPr>
          <p:cNvSpPr txBox="1"/>
          <p:nvPr/>
        </p:nvSpPr>
        <p:spPr>
          <a:xfrm>
            <a:off x="372794" y="304511"/>
            <a:ext cx="85531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US" sz="3200" dirty="0">
                <a:solidFill>
                  <a:schemeClr val="bg1"/>
                </a:solidFill>
                <a:latin typeface="AvenirNext LT Pro Regular" panose="020B0503020202020204" pitchFamily="34" charset="0"/>
                <a:cs typeface="Avenir Next Demi Bold"/>
              </a:rPr>
              <a:t>Antelope Valley Region Performance Issues</a:t>
            </a:r>
            <a:endParaRPr lang="en-US" sz="2400" dirty="0">
              <a:solidFill>
                <a:schemeClr val="bg1"/>
              </a:solidFill>
              <a:latin typeface="AvenirNext LT Pro Regular" panose="020B0503020202020204" pitchFamily="34" charset="0"/>
              <a:cs typeface="Avenir Next Demi Bold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531739"/>
            <a:ext cx="8229600" cy="489968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000" b="1" dirty="0">
                <a:solidFill>
                  <a:prstClr val="black"/>
                </a:solidFill>
                <a:latin typeface="AvenirNext LT Pro Regular" panose="020B0503020202020204" pitchFamily="34" charset="0"/>
              </a:rPr>
              <a:t>Keolis has struggled with performance in FY21 due to several factors including:</a:t>
            </a:r>
          </a:p>
          <a:p>
            <a:pPr marL="685800" lvl="1">
              <a:buSzPct val="50000"/>
              <a:buFont typeface="Courier New" panose="02070309020205020404" pitchFamily="49" charset="0"/>
              <a:buChar char="o"/>
              <a:defRPr/>
            </a:pPr>
            <a:r>
              <a:rPr lang="en-US" sz="2000" dirty="0">
                <a:solidFill>
                  <a:prstClr val="black"/>
                </a:solidFill>
                <a:latin typeface="AvenirNext LT Pro Regular" panose="020B0503020202020204" pitchFamily="34" charset="0"/>
              </a:rPr>
              <a:t>Staffing levels</a:t>
            </a:r>
          </a:p>
          <a:p>
            <a:pPr marL="685800" lvl="1">
              <a:buSzPct val="50000"/>
              <a:buFont typeface="Courier New" panose="02070309020205020404" pitchFamily="49" charset="0"/>
              <a:buChar char="o"/>
              <a:defRPr/>
            </a:pPr>
            <a:r>
              <a:rPr lang="en-US" sz="2000" dirty="0">
                <a:solidFill>
                  <a:prstClr val="black"/>
                </a:solidFill>
                <a:latin typeface="AvenirNext LT Pro Regular" panose="020B0503020202020204" pitchFamily="34" charset="0"/>
              </a:rPr>
              <a:t>Management discontinuity</a:t>
            </a:r>
          </a:p>
          <a:p>
            <a:pPr marL="685800" lvl="1">
              <a:buSzPct val="50000"/>
              <a:buFont typeface="Courier New" panose="02070309020205020404" pitchFamily="49" charset="0"/>
              <a:buChar char="o"/>
              <a:defRPr/>
            </a:pPr>
            <a:r>
              <a:rPr lang="en-US" sz="2000" dirty="0">
                <a:solidFill>
                  <a:prstClr val="black"/>
                </a:solidFill>
                <a:latin typeface="AvenirNext LT Pro Regular" panose="020B0503020202020204" pitchFamily="34" charset="0"/>
              </a:rPr>
              <a:t>Challenges of operating during pandemic</a:t>
            </a:r>
          </a:p>
          <a:p>
            <a:pPr marL="685800" lvl="1">
              <a:buFont typeface="Arial" panose="020B0604020202020204" pitchFamily="34" charset="0"/>
              <a:buChar char="•"/>
              <a:defRPr/>
            </a:pPr>
            <a:endParaRPr lang="en-US" sz="2000" dirty="0">
              <a:solidFill>
                <a:prstClr val="black"/>
              </a:solidFill>
              <a:latin typeface="AvenirNext LT Pro Regular" panose="020B0503020202020204" pitchFamily="34" charset="0"/>
            </a:endParaRPr>
          </a:p>
          <a:p>
            <a:pPr>
              <a:defRPr/>
            </a:pPr>
            <a:r>
              <a:rPr lang="en-US" sz="2000" b="1" dirty="0">
                <a:latin typeface="AvenirNext LT Pro Regular" panose="020B0503020202020204" pitchFamily="34" charset="0"/>
              </a:rPr>
              <a:t>In response, Access has implemented the following actions:</a:t>
            </a:r>
          </a:p>
          <a:p>
            <a:pPr marL="685800" lvl="1">
              <a:buSzPct val="50000"/>
              <a:buFont typeface="Courier New" panose="02070309020205020404" pitchFamily="49" charset="0"/>
              <a:buChar char="o"/>
              <a:defRPr/>
            </a:pPr>
            <a:r>
              <a:rPr lang="en-US" sz="2000" dirty="0">
                <a:latin typeface="AvenirNext LT Pro Regular" panose="020B0503020202020204" pitchFamily="34" charset="0"/>
              </a:rPr>
              <a:t>Formal documentation addressing areas of concern</a:t>
            </a:r>
          </a:p>
          <a:p>
            <a:pPr marL="685800" lvl="1">
              <a:buSzPct val="50000"/>
              <a:buFont typeface="Courier New" panose="02070309020205020404" pitchFamily="49" charset="0"/>
              <a:buChar char="o"/>
              <a:defRPr/>
            </a:pPr>
            <a:r>
              <a:rPr lang="en-US" sz="2000" dirty="0">
                <a:latin typeface="AvenirNext LT Pro Regular" panose="020B0503020202020204" pitchFamily="34" charset="0"/>
              </a:rPr>
              <a:t>Elevation of concerns to contractor’s corporate management</a:t>
            </a:r>
          </a:p>
          <a:p>
            <a:pPr marL="685800" lvl="1">
              <a:buSzPct val="50000"/>
              <a:buFont typeface="Courier New" panose="02070309020205020404" pitchFamily="49" charset="0"/>
              <a:buChar char="o"/>
              <a:defRPr/>
            </a:pPr>
            <a:r>
              <a:rPr lang="en-US" sz="2000" dirty="0">
                <a:latin typeface="AvenirNext LT Pro Regular" panose="020B0503020202020204" pitchFamily="34" charset="0"/>
              </a:rPr>
              <a:t>Weekly meetings with contractor’s Region VP </a:t>
            </a:r>
          </a:p>
          <a:p>
            <a:pPr marL="685800" lvl="1">
              <a:buSzPct val="50000"/>
              <a:buFont typeface="Courier New" panose="02070309020205020404" pitchFamily="49" charset="0"/>
              <a:buChar char="o"/>
              <a:defRPr/>
            </a:pPr>
            <a:r>
              <a:rPr lang="en-US" sz="2000" dirty="0">
                <a:latin typeface="AvenirNext LT Pro Regular" panose="020B0503020202020204" pitchFamily="34" charset="0"/>
              </a:rPr>
              <a:t>Increased contractual audits</a:t>
            </a:r>
          </a:p>
          <a:p>
            <a:pPr marL="685800" lvl="1">
              <a:buSzPct val="50000"/>
              <a:buFont typeface="Courier New" panose="02070309020205020404" pitchFamily="49" charset="0"/>
              <a:buChar char="o"/>
              <a:defRPr/>
            </a:pPr>
            <a:r>
              <a:rPr lang="en-US" sz="2000" dirty="0">
                <a:latin typeface="AvenirNext LT Pro Regular" panose="020B0503020202020204" pitchFamily="34" charset="0"/>
              </a:rPr>
              <a:t>Application of liquidated damages per contract</a:t>
            </a:r>
          </a:p>
          <a:p>
            <a:pPr marL="0" indent="0">
              <a:buNone/>
              <a:defRPr/>
            </a:pPr>
            <a:endParaRPr lang="en-US" sz="1600" dirty="0">
              <a:solidFill>
                <a:prstClr val="black"/>
              </a:solidFill>
              <a:latin typeface="AvenirNext LT Pro Regular" panose="020B0503020202020204" pitchFamily="34" charset="0"/>
            </a:endParaRPr>
          </a:p>
          <a:p>
            <a:pPr marL="0" lvl="0" indent="0">
              <a:buNone/>
              <a:defRPr/>
            </a:pPr>
            <a:endParaRPr lang="en-US" sz="1600" dirty="0">
              <a:solidFill>
                <a:prstClr val="black"/>
              </a:solidFill>
              <a:latin typeface="AvenirNext LT Pro Regular" panose="020B0503020202020204" pitchFamily="34" charset="0"/>
            </a:endParaRPr>
          </a:p>
          <a:p>
            <a:pPr marL="0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007889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EB2D3CE-E8B8-4FCE-A758-2682456B1105}"/>
              </a:ext>
            </a:extLst>
          </p:cNvPr>
          <p:cNvSpPr/>
          <p:nvPr/>
        </p:nvSpPr>
        <p:spPr>
          <a:xfrm>
            <a:off x="0" y="-1"/>
            <a:ext cx="9144000" cy="1193801"/>
          </a:xfrm>
          <a:prstGeom prst="rect">
            <a:avLst/>
          </a:prstGeom>
          <a:solidFill>
            <a:srgbClr val="442C7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108CBF8-0B2B-BF48-B86E-36AC57519166}"/>
              </a:ext>
            </a:extLst>
          </p:cNvPr>
          <p:cNvSpPr txBox="1"/>
          <p:nvPr/>
        </p:nvSpPr>
        <p:spPr>
          <a:xfrm>
            <a:off x="786210" y="304511"/>
            <a:ext cx="76731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AvenirNext LT Pro Regular" panose="020B0503020202020204" pitchFamily="34" charset="0"/>
                <a:cs typeface="Avenir Next Demi Bold"/>
              </a:rPr>
              <a:t>Santa Clarita Region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3501468"/>
              </p:ext>
            </p:extLst>
          </p:nvPr>
        </p:nvGraphicFramePr>
        <p:xfrm>
          <a:off x="233172" y="1369646"/>
          <a:ext cx="8677656" cy="5007687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3963119">
                  <a:extLst>
                    <a:ext uri="{9D8B030D-6E8A-4147-A177-3AD203B41FA5}">
                      <a16:colId xmlns:a16="http://schemas.microsoft.com/office/drawing/2014/main" val="64290142"/>
                    </a:ext>
                  </a:extLst>
                </a:gridCol>
                <a:gridCol w="1089548">
                  <a:extLst>
                    <a:ext uri="{9D8B030D-6E8A-4147-A177-3AD203B41FA5}">
                      <a16:colId xmlns:a16="http://schemas.microsoft.com/office/drawing/2014/main" val="995110428"/>
                    </a:ext>
                  </a:extLst>
                </a:gridCol>
                <a:gridCol w="1449994">
                  <a:extLst>
                    <a:ext uri="{9D8B030D-6E8A-4147-A177-3AD203B41FA5}">
                      <a16:colId xmlns:a16="http://schemas.microsoft.com/office/drawing/2014/main" val="2185835504"/>
                    </a:ext>
                  </a:extLst>
                </a:gridCol>
                <a:gridCol w="1070765">
                  <a:extLst>
                    <a:ext uri="{9D8B030D-6E8A-4147-A177-3AD203B41FA5}">
                      <a16:colId xmlns:a16="http://schemas.microsoft.com/office/drawing/2014/main" val="2291680202"/>
                    </a:ext>
                  </a:extLst>
                </a:gridCol>
                <a:gridCol w="1104230">
                  <a:extLst>
                    <a:ext uri="{9D8B030D-6E8A-4147-A177-3AD203B41FA5}">
                      <a16:colId xmlns:a16="http://schemas.microsoft.com/office/drawing/2014/main" val="1118561587"/>
                    </a:ext>
                  </a:extLst>
                </a:gridCol>
              </a:tblGrid>
              <a:tr h="31782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  <a:cs typeface="Arial" panose="020B0604020202020204" pitchFamily="34" charset="0"/>
                        </a:rPr>
                        <a:t>Key Performance Indicator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  <a:cs typeface="Arial" panose="020B0604020202020204" pitchFamily="34" charset="0"/>
                        </a:rPr>
                        <a:t>Standard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  <a:cs typeface="Arial" panose="020B0604020202020204" pitchFamily="34" charset="0"/>
                        </a:rPr>
                        <a:t>Contractual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venirNext LT Pro Regular" panose="020B0503020202020204" pitchFamily="34" charset="0"/>
                          <a:cs typeface="Arial" panose="020B0604020202020204" pitchFamily="34" charset="0"/>
                        </a:rPr>
                        <a:t>Nov-20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venirNext LT Pro Regular" panose="020B0503020202020204" pitchFamily="34" charset="0"/>
                          <a:cs typeface="Arial" panose="020B0604020202020204" pitchFamily="34" charset="0"/>
                        </a:rPr>
                        <a:t>FY21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2560010"/>
                  </a:ext>
                </a:extLst>
              </a:tr>
              <a:tr h="317823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venirNext LT Pro Regular" panose="020B0503020202020204" pitchFamily="34" charset="0"/>
                          <a:ea typeface="+mn-ea"/>
                          <a:cs typeface="Arial" panose="020B0604020202020204" pitchFamily="34" charset="0"/>
                        </a:rPr>
                        <a:t>Completed Trips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venirNext LT Pro Regular" panose="020B0503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1,394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6,985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03193037"/>
                  </a:ext>
                </a:extLst>
              </a:tr>
              <a:tr h="31782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  <a:cs typeface="Arial" panose="020B0604020202020204" pitchFamily="34" charset="0"/>
                        </a:rPr>
                        <a:t> On Time Performance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  <a:cs typeface="Arial" panose="020B0604020202020204" pitchFamily="34" charset="0"/>
                        </a:rPr>
                        <a:t> ≥ 91%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venirNext LT Pro Regular" panose="020B0503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venirNext LT Pro Regular" panose="020B0503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96.3%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95.3%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29761048"/>
                  </a:ext>
                </a:extLst>
              </a:tr>
              <a:tr h="31782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  <a:cs typeface="Arial" panose="020B0604020202020204" pitchFamily="34" charset="0"/>
                        </a:rPr>
                        <a:t> Excessively Late Trips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  <a:cs typeface="Arial" panose="020B0604020202020204" pitchFamily="34" charset="0"/>
                        </a:rPr>
                        <a:t> ≤ 0.10%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venirNext LT Pro Regular" panose="020B0503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venirNext LT Pro Regular" panose="020B0503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0.03%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8301832"/>
                  </a:ext>
                </a:extLst>
              </a:tr>
              <a:tr h="31782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  <a:cs typeface="Arial" panose="020B0604020202020204" pitchFamily="34" charset="0"/>
                        </a:rPr>
                        <a:t> Excessively Long Trips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  <a:cs typeface="Arial" panose="020B0604020202020204" pitchFamily="34" charset="0"/>
                        </a:rPr>
                        <a:t> ≤ 5%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venirNext LT Pro Regular" panose="020B0503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venirNext LT Pro Regular" panose="020B0503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0.2%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36110008"/>
                  </a:ext>
                </a:extLst>
              </a:tr>
              <a:tr h="31782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  <a:cs typeface="Arial" panose="020B0604020202020204" pitchFamily="34" charset="0"/>
                        </a:rPr>
                        <a:t> Missed Trips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  <a:cs typeface="Arial" panose="020B0604020202020204" pitchFamily="34" charset="0"/>
                        </a:rPr>
                        <a:t> ≤ 0.75%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venirNext LT Pro Regular" panose="020B0503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venirNext LT Pro Regular" panose="020B0503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0.40%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0.38%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74144684"/>
                  </a:ext>
                </a:extLst>
              </a:tr>
              <a:tr h="31782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  <a:cs typeface="Arial" panose="020B0604020202020204" pitchFamily="34" charset="0"/>
                        </a:rPr>
                        <a:t> Denials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  <a:cs typeface="Arial" panose="020B0604020202020204" pitchFamily="34" charset="0"/>
                        </a:rPr>
                        <a:t> ≤ 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venirNext LT Pro Regular" panose="020B0503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venirNext LT Pro Regular" panose="020B0503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29372257"/>
                  </a:ext>
                </a:extLst>
              </a:tr>
              <a:tr h="53395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  <a:cs typeface="Arial" panose="020B0604020202020204" pitchFamily="34" charset="0"/>
                        </a:rPr>
                        <a:t> Access to Work On Time Performance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  <a:cs typeface="Arial" panose="020B0604020202020204" pitchFamily="34" charset="0"/>
                        </a:rPr>
                        <a:t> ≥ 94%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venirNext LT Pro Regular" panose="020B0503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venirNext LT Pro Regular" panose="020B0503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88645814"/>
                  </a:ext>
                </a:extLst>
              </a:tr>
              <a:tr h="31782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  <a:cs typeface="Arial" panose="020B0604020202020204" pitchFamily="34" charset="0"/>
                        </a:rPr>
                        <a:t> Average Hold Time (Reservations)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  <a:cs typeface="Arial" panose="020B0604020202020204" pitchFamily="34" charset="0"/>
                        </a:rPr>
                        <a:t> ≤ 120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venirNext LT Pro Regular" panose="020B0503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venirNext LT Pro Regular" panose="020B0503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34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49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6627506"/>
                  </a:ext>
                </a:extLst>
              </a:tr>
              <a:tr h="31782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  <a:cs typeface="Arial" panose="020B0604020202020204" pitchFamily="34" charset="0"/>
                        </a:rPr>
                        <a:t> Calls On Hold &gt; 5 Min (Reservations)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  <a:cs typeface="Arial" panose="020B0604020202020204" pitchFamily="34" charset="0"/>
                        </a:rPr>
                        <a:t> ≤ 5%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venirNext LT Pro Regular" panose="020B0503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venirNext LT Pro Regular" panose="020B0503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1.7%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3.0%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66628159"/>
                  </a:ext>
                </a:extLst>
              </a:tr>
              <a:tr h="31782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  <a:cs typeface="Arial" panose="020B0604020202020204" pitchFamily="34" charset="0"/>
                        </a:rPr>
                        <a:t> Calls On Hold &gt; 5 Min (ETA)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  <a:cs typeface="Arial" panose="020B0604020202020204" pitchFamily="34" charset="0"/>
                        </a:rPr>
                        <a:t> ≤ 10%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venirNext LT Pro Regular" panose="020B0503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venirNext LT Pro Regular" panose="020B0503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1.0%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3.5%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12956610"/>
                  </a:ext>
                </a:extLst>
              </a:tr>
              <a:tr h="31782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  <a:cs typeface="Arial" panose="020B0604020202020204" pitchFamily="34" charset="0"/>
                        </a:rPr>
                        <a:t> Complaints Per 1,000 Trips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  <a:cs typeface="Arial" panose="020B0604020202020204" pitchFamily="34" charset="0"/>
                        </a:rPr>
                        <a:t> ≤ 4.0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venirNext LT Pro Regular" panose="020B0503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venirNext LT Pro Regular" panose="020B0503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0.7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1.9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45751170"/>
                  </a:ext>
                </a:extLst>
              </a:tr>
              <a:tr h="317823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  <a:cs typeface="Arial" panose="020B0604020202020204" pitchFamily="34" charset="0"/>
                        </a:rPr>
                        <a:t> Preventable Incident</a:t>
                      </a:r>
                      <a:r>
                        <a:rPr lang="en-US" sz="1800" u="none" strike="noStrike" baseline="0" dirty="0">
                          <a:effectLst/>
                          <a:latin typeface="AvenirNext LT Pro Regular" panose="020B0503020202020204" pitchFamily="34" charset="0"/>
                          <a:cs typeface="Arial" panose="020B0604020202020204" pitchFamily="34" charset="0"/>
                        </a:rPr>
                        <a:t> Rate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  <a:cs typeface="Arial" panose="020B0604020202020204" pitchFamily="34" charset="0"/>
                        </a:rPr>
                        <a:t> ≤ 0.25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venirNext LT Pro Regular" panose="020B0503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venirNext LT Pro Regular" panose="020B0503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0.00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0.00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40332887"/>
                  </a:ext>
                </a:extLst>
              </a:tr>
              <a:tr h="317823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venirNext LT Pro Regular" panose="020B0503020202020204" pitchFamily="34" charset="0"/>
                          <a:ea typeface="+mn-ea"/>
                          <a:cs typeface="Arial" panose="020B0604020202020204" pitchFamily="34" charset="0"/>
                        </a:rPr>
                        <a:t> Preventable Collision Rate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  <a:cs typeface="Arial" panose="020B0604020202020204" pitchFamily="34" charset="0"/>
                        </a:rPr>
                        <a:t> ≤ 0.50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venirNext LT Pro Regular" panose="020B0503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venirNext LT Pro Regular" panose="020B0503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0.00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0.00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99356554"/>
                  </a:ext>
                </a:extLst>
              </a:tr>
              <a:tr h="317823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  <a:cs typeface="Arial" panose="020B0604020202020204" pitchFamily="34" charset="0"/>
                        </a:rPr>
                        <a:t> Miles Between Road Calls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  <a:cs typeface="Arial" panose="020B0604020202020204" pitchFamily="34" charset="0"/>
                        </a:rPr>
                        <a:t> ≥ 25,000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venirNext LT Pro Regular" panose="020B0503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venirNext LT Pro Regular" panose="020B0503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NA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62,326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50910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0628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40507DB-FA19-4BC6-B006-5D9FEC743653}"/>
              </a:ext>
            </a:extLst>
          </p:cNvPr>
          <p:cNvSpPr/>
          <p:nvPr/>
        </p:nvSpPr>
        <p:spPr>
          <a:xfrm>
            <a:off x="0" y="-1"/>
            <a:ext cx="9144000" cy="1193801"/>
          </a:xfrm>
          <a:prstGeom prst="rect">
            <a:avLst/>
          </a:prstGeom>
          <a:solidFill>
            <a:srgbClr val="442C7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108CBF8-0B2B-BF48-B86E-36AC57519166}"/>
              </a:ext>
            </a:extLst>
          </p:cNvPr>
          <p:cNvSpPr txBox="1"/>
          <p:nvPr/>
        </p:nvSpPr>
        <p:spPr>
          <a:xfrm>
            <a:off x="786210" y="304511"/>
            <a:ext cx="76731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AvenirNext LT Pro Regular" panose="020B0503020202020204" pitchFamily="34" charset="0"/>
                <a:cs typeface="Avenir Next Demi Bold"/>
              </a:rPr>
              <a:t>Eastern Region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4954242"/>
              </p:ext>
            </p:extLst>
          </p:nvPr>
        </p:nvGraphicFramePr>
        <p:xfrm>
          <a:off x="187452" y="1420453"/>
          <a:ext cx="8769096" cy="4983480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4066160">
                  <a:extLst>
                    <a:ext uri="{9D8B030D-6E8A-4147-A177-3AD203B41FA5}">
                      <a16:colId xmlns:a16="http://schemas.microsoft.com/office/drawing/2014/main" val="64290142"/>
                    </a:ext>
                  </a:extLst>
                </a:gridCol>
                <a:gridCol w="1105889">
                  <a:extLst>
                    <a:ext uri="{9D8B030D-6E8A-4147-A177-3AD203B41FA5}">
                      <a16:colId xmlns:a16="http://schemas.microsoft.com/office/drawing/2014/main" val="995110428"/>
                    </a:ext>
                  </a:extLst>
                </a:gridCol>
                <a:gridCol w="1455117">
                  <a:extLst>
                    <a:ext uri="{9D8B030D-6E8A-4147-A177-3AD203B41FA5}">
                      <a16:colId xmlns:a16="http://schemas.microsoft.com/office/drawing/2014/main" val="2441132383"/>
                    </a:ext>
                  </a:extLst>
                </a:gridCol>
                <a:gridCol w="970668">
                  <a:extLst>
                    <a:ext uri="{9D8B030D-6E8A-4147-A177-3AD203B41FA5}">
                      <a16:colId xmlns:a16="http://schemas.microsoft.com/office/drawing/2014/main" val="528765514"/>
                    </a:ext>
                  </a:extLst>
                </a:gridCol>
                <a:gridCol w="1171262">
                  <a:extLst>
                    <a:ext uri="{9D8B030D-6E8A-4147-A177-3AD203B41FA5}">
                      <a16:colId xmlns:a16="http://schemas.microsoft.com/office/drawing/2014/main" val="1118561587"/>
                    </a:ext>
                  </a:extLst>
                </a:gridCol>
              </a:tblGrid>
              <a:tr h="33223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  <a:cs typeface="Arial" panose="020B0604020202020204" pitchFamily="34" charset="0"/>
                        </a:rPr>
                        <a:t>Key Performance Indicator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  <a:cs typeface="Arial" panose="020B0604020202020204" pitchFamily="34" charset="0"/>
                        </a:rPr>
                        <a:t>Standard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  <a:cs typeface="Arial" panose="020B0604020202020204" pitchFamily="34" charset="0"/>
                        </a:rPr>
                        <a:t>Contractual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venirNext LT Pro Regular" panose="020B0503020202020204" pitchFamily="34" charset="0"/>
                          <a:cs typeface="Arial" panose="020B0604020202020204" pitchFamily="34" charset="0"/>
                        </a:rPr>
                        <a:t>Nov-20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venirNext LT Pro Regular" panose="020B0503020202020204" pitchFamily="34" charset="0"/>
                          <a:cs typeface="Arial" panose="020B0604020202020204" pitchFamily="34" charset="0"/>
                        </a:rPr>
                        <a:t>FY21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42560010"/>
                  </a:ext>
                </a:extLst>
              </a:tr>
              <a:tr h="332232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venirNext LT Pro Regular" panose="020B0503020202020204" pitchFamily="34" charset="0"/>
                          <a:ea typeface="+mn-ea"/>
                          <a:cs typeface="Arial" panose="020B0604020202020204" pitchFamily="34" charset="0"/>
                        </a:rPr>
                        <a:t>Completed Trips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AvenirNext LT Pro Regular" panose="020B0503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35,276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171,453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1082660"/>
                  </a:ext>
                </a:extLst>
              </a:tr>
              <a:tr h="33223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  <a:cs typeface="Arial" panose="020B0604020202020204" pitchFamily="34" charset="0"/>
                        </a:rPr>
                        <a:t> On Time Performance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  <a:cs typeface="Arial" panose="020B0604020202020204" pitchFamily="34" charset="0"/>
                        </a:rPr>
                        <a:t> ≥ 91%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venirNext LT Pro Regular" panose="020B0503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AvenirNext LT Pro Regular" panose="020B0503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92.0%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92.2%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29761048"/>
                  </a:ext>
                </a:extLst>
              </a:tr>
              <a:tr h="33223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  <a:cs typeface="Arial" panose="020B0604020202020204" pitchFamily="34" charset="0"/>
                        </a:rPr>
                        <a:t> Excessively Late Trips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  <a:cs typeface="Arial" panose="020B0604020202020204" pitchFamily="34" charset="0"/>
                        </a:rPr>
                        <a:t> ≤ 0.10%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venirNext LT Pro Regular" panose="020B0503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venirNext LT Pro Regular" panose="020B0503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0.06%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0.05%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8301832"/>
                  </a:ext>
                </a:extLst>
              </a:tr>
              <a:tr h="33223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  <a:cs typeface="Arial" panose="020B0604020202020204" pitchFamily="34" charset="0"/>
                        </a:rPr>
                        <a:t> Excessively Long Trips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  <a:cs typeface="Arial" panose="020B0604020202020204" pitchFamily="34" charset="0"/>
                        </a:rPr>
                        <a:t> ≤ 5%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venirNext LT Pro Regular" panose="020B0503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venirNext LT Pro Regular" panose="020B0503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0.0%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0.0%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36110008"/>
                  </a:ext>
                </a:extLst>
              </a:tr>
              <a:tr h="33223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  <a:cs typeface="Arial" panose="020B0604020202020204" pitchFamily="34" charset="0"/>
                        </a:rPr>
                        <a:t> Missed Trips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  <a:cs typeface="Arial" panose="020B0604020202020204" pitchFamily="34" charset="0"/>
                        </a:rPr>
                        <a:t> ≤ 0.75%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venirNext LT Pro Regular" panose="020B0503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venirNext LT Pro Regular" panose="020B0503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0.34%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0.36%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74144684"/>
                  </a:ext>
                </a:extLst>
              </a:tr>
              <a:tr h="33223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  <a:cs typeface="Arial" panose="020B0604020202020204" pitchFamily="34" charset="0"/>
                        </a:rPr>
                        <a:t> Denials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  <a:cs typeface="Arial" panose="020B0604020202020204" pitchFamily="34" charset="0"/>
                        </a:rPr>
                        <a:t> ≤ 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venirNext LT Pro Regular" panose="020B0503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venirNext LT Pro Regular" panose="020B0503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29372257"/>
                  </a:ext>
                </a:extLst>
              </a:tr>
              <a:tr h="33223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  <a:cs typeface="Arial" panose="020B0604020202020204" pitchFamily="34" charset="0"/>
                        </a:rPr>
                        <a:t> Access to Work On Time Performance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  <a:cs typeface="Arial" panose="020B0604020202020204" pitchFamily="34" charset="0"/>
                        </a:rPr>
                        <a:t> ≥ 95%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venirNext LT Pro Regular" panose="020B0503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venirNext LT Pro Regular" panose="020B0503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99.3%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98.7%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88645814"/>
                  </a:ext>
                </a:extLst>
              </a:tr>
              <a:tr h="33223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  <a:cs typeface="Arial" panose="020B0604020202020204" pitchFamily="34" charset="0"/>
                        </a:rPr>
                        <a:t> Average Hold Time (Reservations)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  <a:cs typeface="Arial" panose="020B0604020202020204" pitchFamily="34" charset="0"/>
                        </a:rPr>
                        <a:t> ≤ 120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venirNext LT Pro Regular" panose="020B0503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venirNext LT Pro Regular" panose="020B0503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27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33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6627506"/>
                  </a:ext>
                </a:extLst>
              </a:tr>
              <a:tr h="33223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  <a:cs typeface="Arial" panose="020B0604020202020204" pitchFamily="34" charset="0"/>
                        </a:rPr>
                        <a:t> Calls On Hold &gt; 5 Min (Reservations)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  <a:cs typeface="Arial" panose="020B0604020202020204" pitchFamily="34" charset="0"/>
                        </a:rPr>
                        <a:t> ≤ 5%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venirNext LT Pro Regular" panose="020B0503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venirNext LT Pro Regular" panose="020B0503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1.1%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2.0%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66628159"/>
                  </a:ext>
                </a:extLst>
              </a:tr>
              <a:tr h="33223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  <a:cs typeface="Arial" panose="020B0604020202020204" pitchFamily="34" charset="0"/>
                        </a:rPr>
                        <a:t> Calls On Hold &gt; 5 Min (ETA)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  <a:cs typeface="Arial" panose="020B0604020202020204" pitchFamily="34" charset="0"/>
                        </a:rPr>
                        <a:t> ≤ 10%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venirNext LT Pro Regular" panose="020B0503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venirNext LT Pro Regular" panose="020B0503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0.6%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0.9%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12956610"/>
                  </a:ext>
                </a:extLst>
              </a:tr>
              <a:tr h="332232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  <a:cs typeface="Arial" panose="020B0604020202020204" pitchFamily="34" charset="0"/>
                        </a:rPr>
                        <a:t> Complaints Per 1,000 Trips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  <a:cs typeface="Arial" panose="020B0604020202020204" pitchFamily="34" charset="0"/>
                        </a:rPr>
                        <a:t> ≤ 4.0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venirNext LT Pro Regular" panose="020B0503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venirNext LT Pro Regular" panose="020B0503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2.3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2.4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45751170"/>
                  </a:ext>
                </a:extLst>
              </a:tr>
              <a:tr h="332232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  <a:cs typeface="Arial" panose="020B0604020202020204" pitchFamily="34" charset="0"/>
                        </a:rPr>
                        <a:t> Preventable Incident</a:t>
                      </a:r>
                      <a:r>
                        <a:rPr lang="en-US" sz="1800" u="none" strike="noStrike" baseline="0" dirty="0">
                          <a:effectLst/>
                          <a:latin typeface="AvenirNext LT Pro Regular" panose="020B0503020202020204" pitchFamily="34" charset="0"/>
                          <a:cs typeface="Arial" panose="020B0604020202020204" pitchFamily="34" charset="0"/>
                        </a:rPr>
                        <a:t> Rate</a:t>
                      </a:r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  <a:cs typeface="Arial" panose="020B0604020202020204" pitchFamily="34" charset="0"/>
                        </a:rPr>
                        <a:t> ≤ 0.25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venirNext LT Pro Regular" panose="020B0503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venirNext LT Pro Regular" panose="020B0503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0.00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0.00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40332887"/>
                  </a:ext>
                </a:extLst>
              </a:tr>
              <a:tr h="332232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venirNext LT Pro Regular" panose="020B0503020202020204" pitchFamily="34" charset="0"/>
                          <a:ea typeface="+mn-ea"/>
                          <a:cs typeface="Arial" panose="020B0604020202020204" pitchFamily="34" charset="0"/>
                        </a:rPr>
                        <a:t> Preventable Collision Rate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  <a:cs typeface="Arial" panose="020B0604020202020204" pitchFamily="34" charset="0"/>
                        </a:rPr>
                        <a:t> ≤ 0.50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venirNext LT Pro Regular" panose="020B0503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venirNext LT Pro Regular" panose="020B0503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0.79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0.48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99356554"/>
                  </a:ext>
                </a:extLst>
              </a:tr>
              <a:tr h="332232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  <a:cs typeface="Arial" panose="020B0604020202020204" pitchFamily="34" charset="0"/>
                        </a:rPr>
                        <a:t> Miles Between Road Calls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  <a:cs typeface="Arial" panose="020B0604020202020204" pitchFamily="34" charset="0"/>
                        </a:rPr>
                        <a:t> ≥ 25,000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venirNext LT Pro Regular" panose="020B0503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venirNext LT Pro Regular" panose="020B0503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46,381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53,202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50910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8646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1E18F54-F21F-444B-A8E0-F7F670213E22}"/>
              </a:ext>
            </a:extLst>
          </p:cNvPr>
          <p:cNvSpPr/>
          <p:nvPr/>
        </p:nvSpPr>
        <p:spPr>
          <a:xfrm>
            <a:off x="0" y="-1"/>
            <a:ext cx="9144000" cy="1193801"/>
          </a:xfrm>
          <a:prstGeom prst="rect">
            <a:avLst/>
          </a:prstGeom>
          <a:solidFill>
            <a:srgbClr val="442C7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108CBF8-0B2B-BF48-B86E-36AC57519166}"/>
              </a:ext>
            </a:extLst>
          </p:cNvPr>
          <p:cNvSpPr txBox="1"/>
          <p:nvPr/>
        </p:nvSpPr>
        <p:spPr>
          <a:xfrm>
            <a:off x="786210" y="304511"/>
            <a:ext cx="76731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AvenirNext LT Pro Regular" panose="020B0503020202020204" pitchFamily="34" charset="0"/>
                <a:cs typeface="Avenir Next Demi Bold"/>
              </a:rPr>
              <a:t>Southern Region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2170050"/>
              </p:ext>
            </p:extLst>
          </p:nvPr>
        </p:nvGraphicFramePr>
        <p:xfrm>
          <a:off x="187452" y="1402360"/>
          <a:ext cx="8769095" cy="4983480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4169841">
                  <a:extLst>
                    <a:ext uri="{9D8B030D-6E8A-4147-A177-3AD203B41FA5}">
                      <a16:colId xmlns:a16="http://schemas.microsoft.com/office/drawing/2014/main" val="64290142"/>
                    </a:ext>
                  </a:extLst>
                </a:gridCol>
                <a:gridCol w="1107436">
                  <a:extLst>
                    <a:ext uri="{9D8B030D-6E8A-4147-A177-3AD203B41FA5}">
                      <a16:colId xmlns:a16="http://schemas.microsoft.com/office/drawing/2014/main" val="995110428"/>
                    </a:ext>
                  </a:extLst>
                </a:gridCol>
                <a:gridCol w="1469049">
                  <a:extLst>
                    <a:ext uri="{9D8B030D-6E8A-4147-A177-3AD203B41FA5}">
                      <a16:colId xmlns:a16="http://schemas.microsoft.com/office/drawing/2014/main" val="4052580564"/>
                    </a:ext>
                  </a:extLst>
                </a:gridCol>
                <a:gridCol w="1073536">
                  <a:extLst>
                    <a:ext uri="{9D8B030D-6E8A-4147-A177-3AD203B41FA5}">
                      <a16:colId xmlns:a16="http://schemas.microsoft.com/office/drawing/2014/main" val="3264487837"/>
                    </a:ext>
                  </a:extLst>
                </a:gridCol>
                <a:gridCol w="949233">
                  <a:extLst>
                    <a:ext uri="{9D8B030D-6E8A-4147-A177-3AD203B41FA5}">
                      <a16:colId xmlns:a16="http://schemas.microsoft.com/office/drawing/2014/main" val="1118561587"/>
                    </a:ext>
                  </a:extLst>
                </a:gridCol>
              </a:tblGrid>
              <a:tr h="33231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  <a:cs typeface="Arial" panose="020B0604020202020204" pitchFamily="34" charset="0"/>
                        </a:rPr>
                        <a:t>Key Performance Indicator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  <a:cs typeface="Arial" panose="020B0604020202020204" pitchFamily="34" charset="0"/>
                        </a:rPr>
                        <a:t>Standard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  <a:cs typeface="Arial" panose="020B0604020202020204" pitchFamily="34" charset="0"/>
                        </a:rPr>
                        <a:t>Contractual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venirNext LT Pro Regular" panose="020B0503020202020204" pitchFamily="34" charset="0"/>
                          <a:cs typeface="Arial" panose="020B0604020202020204" pitchFamily="34" charset="0"/>
                        </a:rPr>
                        <a:t>Nov-20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venirNext LT Pro Regular" panose="020B0503020202020204" pitchFamily="34" charset="0"/>
                          <a:cs typeface="Arial" panose="020B0604020202020204" pitchFamily="34" charset="0"/>
                        </a:rPr>
                        <a:t>FY21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2560010"/>
                  </a:ext>
                </a:extLst>
              </a:tr>
              <a:tr h="332319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venirNext LT Pro Regular" panose="020B0503020202020204" pitchFamily="34" charset="0"/>
                          <a:ea typeface="+mn-ea"/>
                          <a:cs typeface="Arial" panose="020B0604020202020204" pitchFamily="34" charset="0"/>
                        </a:rPr>
                        <a:t>Completed Trips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venirNext LT Pro Regular" panose="020B0503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53,811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261,237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8295663"/>
                  </a:ext>
                </a:extLst>
              </a:tr>
              <a:tr h="33231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  <a:cs typeface="Arial" panose="020B0604020202020204" pitchFamily="34" charset="0"/>
                        </a:rPr>
                        <a:t> On Time Performance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  <a:cs typeface="Arial" panose="020B0604020202020204" pitchFamily="34" charset="0"/>
                        </a:rPr>
                        <a:t> ≥ 91%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venirNext LT Pro Regular" panose="020B0503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venirNext LT Pro Regular" panose="020B0503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95.3%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93.2%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29761048"/>
                  </a:ext>
                </a:extLst>
              </a:tr>
              <a:tr h="33231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  <a:cs typeface="Arial" panose="020B0604020202020204" pitchFamily="34" charset="0"/>
                        </a:rPr>
                        <a:t> Excessively Late Trips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  <a:cs typeface="Arial" panose="020B0604020202020204" pitchFamily="34" charset="0"/>
                        </a:rPr>
                        <a:t> ≤ 0.10%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venirNext LT Pro Regular" panose="020B0503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venirNext LT Pro Regular" panose="020B0503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0.01%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8301832"/>
                  </a:ext>
                </a:extLst>
              </a:tr>
              <a:tr h="33231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  <a:cs typeface="Arial" panose="020B0604020202020204" pitchFamily="34" charset="0"/>
                        </a:rPr>
                        <a:t> Excessively Long Trips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  <a:cs typeface="Arial" panose="020B0604020202020204" pitchFamily="34" charset="0"/>
                        </a:rPr>
                        <a:t> ≤ 5%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venirNext LT Pro Regular" panose="020B0503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venirNext LT Pro Regular" panose="020B0503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0.0%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0.0%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36110008"/>
                  </a:ext>
                </a:extLst>
              </a:tr>
              <a:tr h="33231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  <a:cs typeface="Arial" panose="020B0604020202020204" pitchFamily="34" charset="0"/>
                        </a:rPr>
                        <a:t> Missed Trips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  <a:cs typeface="Arial" panose="020B0604020202020204" pitchFamily="34" charset="0"/>
                        </a:rPr>
                        <a:t> ≤ 0.75%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venirNext LT Pro Regular" panose="020B0503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venirNext LT Pro Regular" panose="020B0503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0.17%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0.26%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74144684"/>
                  </a:ext>
                </a:extLst>
              </a:tr>
              <a:tr h="33231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  <a:cs typeface="Arial" panose="020B0604020202020204" pitchFamily="34" charset="0"/>
                        </a:rPr>
                        <a:t> Denials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  <a:cs typeface="Arial" panose="020B0604020202020204" pitchFamily="34" charset="0"/>
                        </a:rPr>
                        <a:t> ≤ 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venirNext LT Pro Regular" panose="020B0503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venirNext LT Pro Regular" panose="020B0503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9372257"/>
                  </a:ext>
                </a:extLst>
              </a:tr>
              <a:tr h="33231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  <a:cs typeface="Arial" panose="020B0604020202020204" pitchFamily="34" charset="0"/>
                        </a:rPr>
                        <a:t> Access to Work On Time Performance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  <a:cs typeface="Arial" panose="020B0604020202020204" pitchFamily="34" charset="0"/>
                        </a:rPr>
                        <a:t> ≥ 92%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venirNext LT Pro Regular" panose="020B0503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venirNext LT Pro Regular" panose="020B0503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99.4%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97.4%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88645814"/>
                  </a:ext>
                </a:extLst>
              </a:tr>
              <a:tr h="33231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  <a:cs typeface="Arial" panose="020B0604020202020204" pitchFamily="34" charset="0"/>
                        </a:rPr>
                        <a:t> Average Hold Time (Reservations)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  <a:cs typeface="Arial" panose="020B0604020202020204" pitchFamily="34" charset="0"/>
                        </a:rPr>
                        <a:t> ≤ 120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venirNext LT Pro Regular" panose="020B0503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venirNext LT Pro Regular" panose="020B0503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58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63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6627506"/>
                  </a:ext>
                </a:extLst>
              </a:tr>
              <a:tr h="33231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  <a:cs typeface="Arial" panose="020B0604020202020204" pitchFamily="34" charset="0"/>
                        </a:rPr>
                        <a:t> Calls On Hold &gt; 5 Min (Reservations)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  <a:cs typeface="Arial" panose="020B0604020202020204" pitchFamily="34" charset="0"/>
                        </a:rPr>
                        <a:t> ≤ 5%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venirNext LT Pro Regular" panose="020B0503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venirNext LT Pro Regular" panose="020B0503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2.3%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2.4%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66628159"/>
                  </a:ext>
                </a:extLst>
              </a:tr>
              <a:tr h="33231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  <a:cs typeface="Arial" panose="020B0604020202020204" pitchFamily="34" charset="0"/>
                        </a:rPr>
                        <a:t> Calls On Hold &gt; 5 Min (ETA)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  <a:cs typeface="Arial" panose="020B0604020202020204" pitchFamily="34" charset="0"/>
                        </a:rPr>
                        <a:t> ≤ 10%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venirNext LT Pro Regular" panose="020B0503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venirNext LT Pro Regular" panose="020B0503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1.2%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1.4%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12956610"/>
                  </a:ext>
                </a:extLst>
              </a:tr>
              <a:tr h="33231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  <a:cs typeface="Arial" panose="020B0604020202020204" pitchFamily="34" charset="0"/>
                        </a:rPr>
                        <a:t> Complaints Per 1,000 Trips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  <a:cs typeface="Arial" panose="020B0604020202020204" pitchFamily="34" charset="0"/>
                        </a:rPr>
                        <a:t> ≤ 4.0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venirNext LT Pro Regular" panose="020B0503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venirNext LT Pro Regular" panose="020B0503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1.1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1.5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45751170"/>
                  </a:ext>
                </a:extLst>
              </a:tr>
              <a:tr h="332319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  <a:cs typeface="Arial" panose="020B0604020202020204" pitchFamily="34" charset="0"/>
                        </a:rPr>
                        <a:t> Preventable Incident Rate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  <a:cs typeface="Arial" panose="020B0604020202020204" pitchFamily="34" charset="0"/>
                        </a:rPr>
                        <a:t> ≤ 0.25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venirNext LT Pro Regular" panose="020B0503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venirNext LT Pro Regular" panose="020B0503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0.12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0.17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40332887"/>
                  </a:ext>
                </a:extLst>
              </a:tr>
              <a:tr h="332319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venirNext LT Pro Regular" panose="020B0503020202020204" pitchFamily="34" charset="0"/>
                          <a:ea typeface="+mn-ea"/>
                          <a:cs typeface="Arial" panose="020B0604020202020204" pitchFamily="34" charset="0"/>
                        </a:rPr>
                        <a:t>Preventable Collision Rate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  <a:cs typeface="Arial" panose="020B0604020202020204" pitchFamily="34" charset="0"/>
                        </a:rPr>
                        <a:t> ≤ 0.50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venirNext LT Pro Regular" panose="020B0503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venirNext LT Pro Regular" panose="020B0503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0.57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0.48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99356554"/>
                  </a:ext>
                </a:extLst>
              </a:tr>
              <a:tr h="331014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  <a:cs typeface="Arial" panose="020B0604020202020204" pitchFamily="34" charset="0"/>
                        </a:rPr>
                        <a:t> Miles Between Road Calls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  <a:cs typeface="Arial" panose="020B0604020202020204" pitchFamily="34" charset="0"/>
                        </a:rPr>
                        <a:t>≥ 25,000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venirNext LT Pro Regular" panose="020B0503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92,053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63,010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50910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1594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3EB185D-B473-4F5D-B218-F38CB1A0772E}"/>
              </a:ext>
            </a:extLst>
          </p:cNvPr>
          <p:cNvSpPr/>
          <p:nvPr/>
        </p:nvSpPr>
        <p:spPr>
          <a:xfrm>
            <a:off x="0" y="-1"/>
            <a:ext cx="9144000" cy="1193801"/>
          </a:xfrm>
          <a:prstGeom prst="rect">
            <a:avLst/>
          </a:prstGeom>
          <a:solidFill>
            <a:srgbClr val="442C7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108CBF8-0B2B-BF48-B86E-36AC57519166}"/>
              </a:ext>
            </a:extLst>
          </p:cNvPr>
          <p:cNvSpPr txBox="1"/>
          <p:nvPr/>
        </p:nvSpPr>
        <p:spPr>
          <a:xfrm>
            <a:off x="786210" y="319900"/>
            <a:ext cx="76731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AvenirNext LT Pro Regular" panose="020B0503020202020204" pitchFamily="34" charset="0"/>
                <a:cs typeface="Avenir Next Demi Bold"/>
              </a:rPr>
              <a:t>Northern Region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7383811"/>
              </p:ext>
            </p:extLst>
          </p:nvPr>
        </p:nvGraphicFramePr>
        <p:xfrm>
          <a:off x="187452" y="1413873"/>
          <a:ext cx="8769096" cy="4983480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4008729">
                  <a:extLst>
                    <a:ext uri="{9D8B030D-6E8A-4147-A177-3AD203B41FA5}">
                      <a16:colId xmlns:a16="http://schemas.microsoft.com/office/drawing/2014/main" val="64290142"/>
                    </a:ext>
                  </a:extLst>
                </a:gridCol>
                <a:gridCol w="1116066">
                  <a:extLst>
                    <a:ext uri="{9D8B030D-6E8A-4147-A177-3AD203B41FA5}">
                      <a16:colId xmlns:a16="http://schemas.microsoft.com/office/drawing/2014/main" val="995110428"/>
                    </a:ext>
                  </a:extLst>
                </a:gridCol>
                <a:gridCol w="1355224">
                  <a:extLst>
                    <a:ext uri="{9D8B030D-6E8A-4147-A177-3AD203B41FA5}">
                      <a16:colId xmlns:a16="http://schemas.microsoft.com/office/drawing/2014/main" val="404246793"/>
                    </a:ext>
                  </a:extLst>
                </a:gridCol>
                <a:gridCol w="1059124">
                  <a:extLst>
                    <a:ext uri="{9D8B030D-6E8A-4147-A177-3AD203B41FA5}">
                      <a16:colId xmlns:a16="http://schemas.microsoft.com/office/drawing/2014/main" val="1521994262"/>
                    </a:ext>
                  </a:extLst>
                </a:gridCol>
                <a:gridCol w="1229953">
                  <a:extLst>
                    <a:ext uri="{9D8B030D-6E8A-4147-A177-3AD203B41FA5}">
                      <a16:colId xmlns:a16="http://schemas.microsoft.com/office/drawing/2014/main" val="1118561587"/>
                    </a:ext>
                  </a:extLst>
                </a:gridCol>
              </a:tblGrid>
              <a:tr h="33223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  <a:cs typeface="Arial" panose="020B0604020202020204" pitchFamily="34" charset="0"/>
                        </a:rPr>
                        <a:t>Key Performance Indicator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  <a:cs typeface="Arial" panose="020B0604020202020204" pitchFamily="34" charset="0"/>
                        </a:rPr>
                        <a:t>Standard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  <a:cs typeface="Arial" panose="020B0604020202020204" pitchFamily="34" charset="0"/>
                        </a:rPr>
                        <a:t>Contractual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venirNext LT Pro Regular" panose="020B0503020202020204" pitchFamily="34" charset="0"/>
                          <a:cs typeface="Arial" panose="020B0604020202020204" pitchFamily="34" charset="0"/>
                        </a:rPr>
                        <a:t>Nov-20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venirNext LT Pro Regular" panose="020B0503020202020204" pitchFamily="34" charset="0"/>
                          <a:cs typeface="Arial" panose="020B0604020202020204" pitchFamily="34" charset="0"/>
                        </a:rPr>
                        <a:t>FY21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2560010"/>
                  </a:ext>
                </a:extLst>
              </a:tr>
              <a:tr h="332232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venirNext LT Pro Regular" panose="020B0503020202020204" pitchFamily="34" charset="0"/>
                          <a:ea typeface="+mn-ea"/>
                          <a:cs typeface="Arial" panose="020B0604020202020204" pitchFamily="34" charset="0"/>
                        </a:rPr>
                        <a:t> Completed Trips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venirNext LT Pro Regular" panose="020B0503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18,956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93,798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1601124"/>
                  </a:ext>
                </a:extLst>
              </a:tr>
              <a:tr h="33223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  <a:cs typeface="Arial" panose="020B0604020202020204" pitchFamily="34" charset="0"/>
                        </a:rPr>
                        <a:t> On Time Performance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  <a:cs typeface="Arial" panose="020B0604020202020204" pitchFamily="34" charset="0"/>
                        </a:rPr>
                        <a:t> ≥ 91%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venirNext LT Pro Regular" panose="020B0503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venirNext LT Pro Regular" panose="020B0503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94.4%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94.0%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29761048"/>
                  </a:ext>
                </a:extLst>
              </a:tr>
              <a:tr h="33223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  <a:cs typeface="Arial" panose="020B0604020202020204" pitchFamily="34" charset="0"/>
                        </a:rPr>
                        <a:t> Excessively Late Trips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  <a:cs typeface="Arial" panose="020B0604020202020204" pitchFamily="34" charset="0"/>
                        </a:rPr>
                        <a:t> ≤ 0.10%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venirNext LT Pro Regular" panose="020B0503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venirNext LT Pro Regular" panose="020B0503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0.05%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0.08%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8301832"/>
                  </a:ext>
                </a:extLst>
              </a:tr>
              <a:tr h="33223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  <a:cs typeface="Arial" panose="020B0604020202020204" pitchFamily="34" charset="0"/>
                        </a:rPr>
                        <a:t> Excessively Long Trips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  <a:cs typeface="Arial" panose="020B0604020202020204" pitchFamily="34" charset="0"/>
                        </a:rPr>
                        <a:t> ≤ 5%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venirNext LT Pro Regular" panose="020B0503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venirNext LT Pro Regular" panose="020B0503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0.1%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0.1%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36110008"/>
                  </a:ext>
                </a:extLst>
              </a:tr>
              <a:tr h="33223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  <a:cs typeface="Arial" panose="020B0604020202020204" pitchFamily="34" charset="0"/>
                        </a:rPr>
                        <a:t> Missed Trips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  <a:cs typeface="Arial" panose="020B0604020202020204" pitchFamily="34" charset="0"/>
                        </a:rPr>
                        <a:t> ≤ 0.75%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venirNext LT Pro Regular" panose="020B0503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venirNext LT Pro Regular" panose="020B0503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0.23%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0.30%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74144684"/>
                  </a:ext>
                </a:extLst>
              </a:tr>
              <a:tr h="33223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  <a:cs typeface="Arial" panose="020B0604020202020204" pitchFamily="34" charset="0"/>
                        </a:rPr>
                        <a:t> Denials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  <a:cs typeface="Arial" panose="020B0604020202020204" pitchFamily="34" charset="0"/>
                        </a:rPr>
                        <a:t> ≤ 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venirNext LT Pro Regular" panose="020B0503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venirNext LT Pro Regular" panose="020B0503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29372257"/>
                  </a:ext>
                </a:extLst>
              </a:tr>
              <a:tr h="33223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  <a:cs typeface="Arial" panose="020B0604020202020204" pitchFamily="34" charset="0"/>
                        </a:rPr>
                        <a:t> Access to Work On Time Performance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  <a:cs typeface="Arial" panose="020B0604020202020204" pitchFamily="34" charset="0"/>
                        </a:rPr>
                        <a:t> ≥ 94%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venirNext LT Pro Regular" panose="020B0503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venirNext LT Pro Regular" panose="020B0503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100%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96.0%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88645814"/>
                  </a:ext>
                </a:extLst>
              </a:tr>
              <a:tr h="33223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  <a:cs typeface="Arial" panose="020B0604020202020204" pitchFamily="34" charset="0"/>
                        </a:rPr>
                        <a:t> Average Hold Time (Reservations)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  <a:cs typeface="Arial" panose="020B0604020202020204" pitchFamily="34" charset="0"/>
                        </a:rPr>
                        <a:t> ≤ 120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venirNext LT Pro Regular" panose="020B0503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venirNext LT Pro Regular" panose="020B0503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58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60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6627506"/>
                  </a:ext>
                </a:extLst>
              </a:tr>
              <a:tr h="33223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  <a:cs typeface="Arial" panose="020B0604020202020204" pitchFamily="34" charset="0"/>
                        </a:rPr>
                        <a:t> Calls On Hold &gt; 5 Min (Reservations)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  <a:cs typeface="Arial" panose="020B0604020202020204" pitchFamily="34" charset="0"/>
                        </a:rPr>
                        <a:t> ≤ 5%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venirNext LT Pro Regular" panose="020B0503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venirNext LT Pro Regular" panose="020B0503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1.1%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1.1%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66628159"/>
                  </a:ext>
                </a:extLst>
              </a:tr>
              <a:tr h="33223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  <a:cs typeface="Arial" panose="020B0604020202020204" pitchFamily="34" charset="0"/>
                        </a:rPr>
                        <a:t> Calls On Hold &gt; 5 Min (ETA)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  <a:cs typeface="Arial" panose="020B0604020202020204" pitchFamily="34" charset="0"/>
                        </a:rPr>
                        <a:t> ≤ 10%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venirNext LT Pro Regular" panose="020B0503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venirNext LT Pro Regular" panose="020B0503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0.6%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0.9%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12956610"/>
                  </a:ext>
                </a:extLst>
              </a:tr>
              <a:tr h="332232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  <a:cs typeface="Arial" panose="020B0604020202020204" pitchFamily="34" charset="0"/>
                        </a:rPr>
                        <a:t> Complaints Per 1,000 Trips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  <a:cs typeface="Arial" panose="020B0604020202020204" pitchFamily="34" charset="0"/>
                        </a:rPr>
                        <a:t> ≤ 4.0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venirNext LT Pro Regular" panose="020B0503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venirNext LT Pro Regular" panose="020B0503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2.8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2.7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45751170"/>
                  </a:ext>
                </a:extLst>
              </a:tr>
              <a:tr h="332232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  <a:cs typeface="Arial" panose="020B0604020202020204" pitchFamily="34" charset="0"/>
                        </a:rPr>
                        <a:t> Preventable Incident Rate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  <a:cs typeface="Arial" panose="020B0604020202020204" pitchFamily="34" charset="0"/>
                        </a:rPr>
                        <a:t> ≤ 0.25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venirNext LT Pro Regular" panose="020B0503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venirNext LT Pro Regular" panose="020B0503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0.00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0.09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40332887"/>
                  </a:ext>
                </a:extLst>
              </a:tr>
              <a:tr h="332232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venirNext LT Pro Regular" panose="020B0503020202020204" pitchFamily="34" charset="0"/>
                          <a:ea typeface="+mn-ea"/>
                          <a:cs typeface="Arial" panose="020B0604020202020204" pitchFamily="34" charset="0"/>
                        </a:rPr>
                        <a:t> Preventable Collision Rate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  <a:cs typeface="Arial" panose="020B0604020202020204" pitchFamily="34" charset="0"/>
                        </a:rPr>
                        <a:t> ≤ 0.50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venirNext LT Pro Regular" panose="020B0503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venirNext LT Pro Regular" panose="020B0503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0.38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0.18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99356554"/>
                  </a:ext>
                </a:extLst>
              </a:tr>
              <a:tr h="332232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  <a:cs typeface="Arial" panose="020B0604020202020204" pitchFamily="34" charset="0"/>
                        </a:rPr>
                        <a:t> Miles Between Road Calls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  <a:cs typeface="Arial" panose="020B0604020202020204" pitchFamily="34" charset="0"/>
                        </a:rPr>
                        <a:t> ≥ 25,000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venirNext LT Pro Regular" panose="020B0503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venirNext LT Pro Regular" panose="020B0503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77,150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83,865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50910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5020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b0627ac7-c87b-4fc9-b280-4e77db792e9a">KRR6VESUXC6F-320-270</_dlc_DocId>
    <_dlc_DocIdUrl xmlns="b0627ac7-c87b-4fc9-b280-4e77db792e9a">
      <Url>http://accesspoint/News/TPAC/_layouts/DocIdRedir.aspx?ID=KRR6VESUXC6F-320-270</Url>
      <Description>KRR6VESUXC6F-320-270</Description>
    </_dlc_DocIdUrl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76A2E8DE74364C8BA10408524472D8" ma:contentTypeVersion="2" ma:contentTypeDescription="Create a new document." ma:contentTypeScope="" ma:versionID="366f52433fc1ce12f5fb81268edfbb7a">
  <xsd:schema xmlns:xsd="http://www.w3.org/2001/XMLSchema" xmlns:xs="http://www.w3.org/2001/XMLSchema" xmlns:p="http://schemas.microsoft.com/office/2006/metadata/properties" xmlns:ns2="b0627ac7-c87b-4fc9-b280-4e77db792e9a" targetNamespace="http://schemas.microsoft.com/office/2006/metadata/properties" ma:root="true" ma:fieldsID="adae7bdafe7cfdcb11333c61175d1b83" ns2:_="">
    <xsd:import namespace="b0627ac7-c87b-4fc9-b280-4e77db792e9a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0627ac7-c87b-4fc9-b280-4e77db792e9a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4D325CD-B380-4F12-9952-FBAE9EDC3E52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C0CA7327-0F28-455D-845A-D1CF80F11153}">
  <ds:schemaRefs>
    <ds:schemaRef ds:uri="http://schemas.microsoft.com/office/2006/metadata/properties"/>
    <ds:schemaRef ds:uri="b0627ac7-c87b-4fc9-b280-4e77db792e9a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5425D975-4BC5-438E-9844-7A6DF7E01D12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D06E3189-FD6A-450A-ABF1-7C695A091BB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0627ac7-c87b-4fc9-b280-4e77db792e9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8451</TotalTime>
  <Words>1540</Words>
  <Application>Microsoft Office PowerPoint</Application>
  <PresentationFormat>On-screen Show (4:3)</PresentationFormat>
  <Paragraphs>600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Arial</vt:lpstr>
      <vt:lpstr>Avenir Next Demi Bold</vt:lpstr>
      <vt:lpstr>Avenir Next LT Pro Demi</vt:lpstr>
      <vt:lpstr>Avenir Next Regular</vt:lpstr>
      <vt:lpstr>AvenirNext LT Pro Regular</vt:lpstr>
      <vt:lpstr>Calibri</vt:lpstr>
      <vt:lpstr>Courier New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Lisa Clark</dc:creator>
  <cp:lastModifiedBy>Melissa Lucero</cp:lastModifiedBy>
  <cp:revision>388</cp:revision>
  <cp:lastPrinted>2020-02-10T16:34:08Z</cp:lastPrinted>
  <dcterms:created xsi:type="dcterms:W3CDTF">2017-05-10T22:41:12Z</dcterms:created>
  <dcterms:modified xsi:type="dcterms:W3CDTF">2021-01-14T19:13:25Z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0x010100D976A2E8DE74364C8BA10408524472D8</vt:lpwstr>
  </property>
  <property fmtid="{D5CDD505-2E9C-101B-9397-08002B2CF9AE}" pid="3" name="_dlc_DocIdItemGuid">
    <vt:lpwstr>726ac50a-4fa8-4f2a-91f2-79bd251f61be</vt:lpwstr>
  </property>
</Properties>
</file>