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  <p:sldMasterId id="2147483696" r:id="rId5"/>
  </p:sldMasterIdLst>
  <p:notesMasterIdLst>
    <p:notesMasterId r:id="rId20"/>
  </p:notesMasterIdLst>
  <p:handoutMasterIdLst>
    <p:handoutMasterId r:id="rId21"/>
  </p:handoutMasterIdLst>
  <p:sldIdLst>
    <p:sldId id="345" r:id="rId6"/>
    <p:sldId id="354" r:id="rId7"/>
    <p:sldId id="355" r:id="rId8"/>
    <p:sldId id="362" r:id="rId9"/>
    <p:sldId id="364" r:id="rId10"/>
    <p:sldId id="366" r:id="rId11"/>
    <p:sldId id="382" r:id="rId12"/>
    <p:sldId id="368" r:id="rId13"/>
    <p:sldId id="383" r:id="rId14"/>
    <p:sldId id="370" r:id="rId15"/>
    <p:sldId id="372" r:id="rId16"/>
    <p:sldId id="384" r:id="rId17"/>
    <p:sldId id="363" r:id="rId18"/>
    <p:sldId id="380" r:id="rId19"/>
  </p:sldIdLst>
  <p:sldSz cx="9144000" cy="6858000" type="screen4x3"/>
  <p:notesSz cx="7315200" cy="9601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96" userDrawn="1">
          <p15:clr>
            <a:srgbClr val="A4A3A4"/>
          </p15:clr>
        </p15:guide>
        <p15:guide id="2" orient="horz" pos="1152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orient="horz" pos="792" userDrawn="1">
          <p15:clr>
            <a:srgbClr val="A4A3A4"/>
          </p15:clr>
        </p15:guide>
        <p15:guide id="5" pos="48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  <p15:guide id="7" orient="horz" pos="15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Greenwood" initials="MG" lastIdx="1" clrIdx="0">
    <p:extLst>
      <p:ext uri="{19B8F6BF-5375-455C-9EA6-DF929625EA0E}">
        <p15:presenceInfo xmlns:p15="http://schemas.microsoft.com/office/powerpoint/2012/main" userId="S-1-5-21-3210325848-1304420625-903227506-6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45"/>
    <a:srgbClr val="F1E4C3"/>
    <a:srgbClr val="F68D68"/>
    <a:srgbClr val="7CCCBF"/>
    <a:srgbClr val="FF0000"/>
    <a:srgbClr val="FFFF00"/>
    <a:srgbClr val="009FBC"/>
    <a:srgbClr val="5C55A6"/>
    <a:srgbClr val="F04E4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6" autoAdjust="0"/>
    <p:restoredTop sz="76442" autoAdjust="0"/>
  </p:normalViewPr>
  <p:slideViewPr>
    <p:cSldViewPr snapToGrid="0" snapToObjects="1" showGuides="1">
      <p:cViewPr varScale="1">
        <p:scale>
          <a:sx n="48" d="100"/>
          <a:sy n="48" d="100"/>
        </p:scale>
        <p:origin x="1548" y="40"/>
      </p:cViewPr>
      <p:guideLst>
        <p:guide pos="696"/>
        <p:guide orient="horz" pos="1152"/>
        <p:guide pos="5208"/>
        <p:guide orient="horz" pos="792"/>
        <p:guide pos="480"/>
        <p:guide orient="horz" pos="2160"/>
        <p:guide orient="horz"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2B7ADC74-4F7D-4C8E-B02E-284E893F90D3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89129D00-3CDA-4A66-B329-96AE0116E9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261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8FA28568-82F2-48FC-8C66-E588607C3C91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AC6114E9-64E4-4D42-8415-11753A06D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24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56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971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840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36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140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970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62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56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17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11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204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7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D265D-2E08-49EF-82A8-2F8A06A06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285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8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EE5A6-75B9-43E2-BE48-161570400778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3861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984D-619B-4952-966A-EC5E9B108547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3162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AEB0-C183-44FE-AEA2-29B055AEECFB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67019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0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9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5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2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0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933E-CD8A-4064-AC85-CE79544827F8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80258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7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5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03353-3C9E-4582-8556-5D077EA40D8E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4675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3C08-0529-460D-A71D-7D4FB01A78FF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9630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801B-918A-48AC-A454-93E3DBB364D3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8088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85EA-CA0F-4FBF-8C6C-A2BF716F0151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3753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9E75-7FF3-4FC8-A746-91D02622D3E0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5201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0DAA-9073-41F8-AC23-90C288CE6E4B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4603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C6F4-119E-4662-9E98-353BCF10A79A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1044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8E829-DFC4-4A66-8010-B1171CEBB61A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783-385C-6F4C-8B27-98FF5F613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1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5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5FE606-B67C-4256-97DC-B4EC5AF65F8B}"/>
              </a:ext>
            </a:extLst>
          </p:cNvPr>
          <p:cNvSpPr txBox="1"/>
          <p:nvPr/>
        </p:nvSpPr>
        <p:spPr>
          <a:xfrm>
            <a:off x="12550" y="594910"/>
            <a:ext cx="82673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Next LT Pro Medium" panose="020B0503020202020204" pitchFamily="34" charset="77"/>
              </a:rPr>
              <a:t>Operations Update</a:t>
            </a:r>
          </a:p>
          <a:p>
            <a:endParaRPr lang="en-US" sz="3200" b="1" dirty="0">
              <a:solidFill>
                <a:schemeClr val="bg1"/>
              </a:solidFill>
              <a:latin typeface="AvenirNext LT Pro Medium" panose="020B0503020202020204" pitchFamily="34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venirNext LT Pro Medium" panose="020B0503020202020204" pitchFamily="34" charset="77"/>
              </a:rPr>
              <a:t>Transportation Professionals Advisory Committee</a:t>
            </a:r>
          </a:p>
          <a:p>
            <a:endParaRPr lang="en-US" sz="3200" b="1" dirty="0">
              <a:solidFill>
                <a:schemeClr val="bg1"/>
              </a:solidFill>
              <a:latin typeface="AvenirNext LT Pro Medium" panose="020B0503020202020204" pitchFamily="34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venirNext LT Pro Medium" panose="020B0503020202020204" pitchFamily="34" charset="77"/>
              </a:rPr>
              <a:t>November 10, 2022</a:t>
            </a:r>
          </a:p>
        </p:txBody>
      </p:sp>
    </p:spTree>
    <p:extLst>
      <p:ext uri="{BB962C8B-B14F-4D97-AF65-F5344CB8AC3E}">
        <p14:creationId xmlns:p14="http://schemas.microsoft.com/office/powerpoint/2010/main" val="208222527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Southern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53412"/>
              </p:ext>
            </p:extLst>
          </p:nvPr>
        </p:nvGraphicFramePr>
        <p:xfrm>
          <a:off x="487544" y="1160466"/>
          <a:ext cx="8168912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0424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0440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30132">
                  <a:extLst>
                    <a:ext uri="{9D8B030D-6E8A-4147-A177-3AD203B41FA5}">
                      <a16:colId xmlns:a16="http://schemas.microsoft.com/office/drawing/2014/main" val="2227018857"/>
                    </a:ext>
                  </a:extLst>
                </a:gridCol>
                <a:gridCol w="1330132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7.4%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97.0%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96.3%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132,221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71,332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59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West/Central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43768"/>
              </p:ext>
            </p:extLst>
          </p:nvPr>
        </p:nvGraphicFramePr>
        <p:xfrm>
          <a:off x="460374" y="1160168"/>
          <a:ext cx="8196083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17227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09744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34556">
                  <a:extLst>
                    <a:ext uri="{9D8B030D-6E8A-4147-A177-3AD203B41FA5}">
                      <a16:colId xmlns:a16="http://schemas.microsoft.com/office/drawing/2014/main" val="594922809"/>
                    </a:ext>
                  </a:extLst>
                </a:gridCol>
                <a:gridCol w="1334556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86.7%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89.1%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0.64%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0.52%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97.9%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97.5%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14,375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21,907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97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23315-4F51-834F-B7EE-AB02CBC2D449}"/>
              </a:ext>
            </a:extLst>
          </p:cNvPr>
          <p:cNvSpPr txBox="1"/>
          <p:nvPr/>
        </p:nvSpPr>
        <p:spPr>
          <a:xfrm>
            <a:off x="423333" y="284592"/>
            <a:ext cx="811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West/Central Region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097280"/>
            <a:ext cx="8229600" cy="502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West Central has struggled with performance in FY22/23 due to several factors including: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Staffing levels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Driver call offs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endParaRPr lang="en-US" sz="18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sysClr val="windowText" lastClr="000000"/>
                </a:solidFill>
                <a:latin typeface="AvenirNext LT Pro Regular" panose="020B0503020202020204" pitchFamily="34" charset="0"/>
              </a:rPr>
              <a:t>In response, Access has implemented the following actions: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Elevation of concerns to Director of Operations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Application of liquidated damages per contract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Access also implemented a taxi driver training incentive program to encourage new taxi drivers to perform Access trips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6176963"/>
            <a:ext cx="1460710" cy="45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9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Highlights</a:t>
            </a: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598003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409575" y="1190480"/>
            <a:ext cx="8073244" cy="3290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Access assisted with trips to and from the ReelAbilities Film Festival in Los Angeles October 21</a:t>
            </a:r>
            <a:r>
              <a:rPr lang="en-US" baseline="300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st</a:t>
            </a:r>
            <a:r>
              <a:rPr lang="en-US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 to October 23</a:t>
            </a:r>
            <a:r>
              <a:rPr lang="en-US" baseline="300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rd</a:t>
            </a:r>
          </a:p>
          <a:p>
            <a:pPr marL="285750" lvl="0" indent="-28575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endParaRPr lang="en-US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285750" lvl="0" indent="-28575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Access participated in the Great </a:t>
            </a:r>
            <a:r>
              <a:rPr lang="en-US" dirty="0" err="1">
                <a:solidFill>
                  <a:prstClr val="black"/>
                </a:solidFill>
                <a:latin typeface="AvenirNext LT Pro Regular" panose="020B0503020202020204" pitchFamily="34" charset="0"/>
              </a:rPr>
              <a:t>ShakeOut</a:t>
            </a:r>
            <a:r>
              <a:rPr lang="en-US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 earthquake drill on October 20th </a:t>
            </a:r>
          </a:p>
          <a:p>
            <a:pPr marL="285750" lvl="0" indent="-28575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endParaRPr lang="en-US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lvl="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</a:pPr>
            <a:endParaRPr lang="en-US" b="1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285750" lvl="0" indent="-285750" defTabSz="68580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6176963"/>
            <a:ext cx="1460710" cy="4594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F98785D-EF2D-6408-18CC-5547E4A87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43" y="4160240"/>
            <a:ext cx="5219048" cy="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venirNext LT Pro Regular" panose="020B0503020202020204" pitchFamily="34" charset="0"/>
              </a:rPr>
              <a:t>COVID-19 Response &amp; Recovery Updates</a:t>
            </a: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6176963"/>
            <a:ext cx="1460710" cy="4594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36519D4-3747-AD41-80BB-1509B18E9BFC}"/>
              </a:ext>
            </a:extLst>
          </p:cNvPr>
          <p:cNvSpPr txBox="1"/>
          <p:nvPr/>
        </p:nvSpPr>
        <p:spPr>
          <a:xfrm>
            <a:off x="409575" y="1749715"/>
            <a:ext cx="8119534" cy="211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dirty="0">
                <a:solidFill>
                  <a:srgbClr val="000000"/>
                </a:solidFill>
                <a:latin typeface="AvenirNext LT Pro Regular" panose="020B0503020202020204" pitchFamily="34" charset="0"/>
                <a:ea typeface="Avenir Next" charset="0"/>
                <a:cs typeface="Avenir Next" charset="0"/>
              </a:rPr>
              <a:t>Significant decrease in cases in September 2022</a:t>
            </a:r>
          </a:p>
          <a:p>
            <a:pPr lvl="1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</a:pPr>
            <a:endParaRPr lang="en-US" sz="1800" dirty="0">
              <a:solidFill>
                <a:srgbClr val="000000"/>
              </a:solidFill>
              <a:latin typeface="AvenirNext LT Pro Regular" panose="020B0503020202020204" pitchFamily="34" charset="0"/>
              <a:ea typeface="Avenir Next" charset="0"/>
              <a:cs typeface="Avenir Next" charset="0"/>
            </a:endParaRPr>
          </a:p>
          <a:p>
            <a:pPr lvl="1"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</a:pPr>
            <a:endParaRPr lang="en-US" sz="1800" dirty="0">
              <a:solidFill>
                <a:srgbClr val="000000"/>
              </a:solidFill>
              <a:latin typeface="AvenirNext LT Pro Regular" panose="020B0503020202020204" pitchFamily="34" charset="0"/>
              <a:ea typeface="Avenir Next" charset="0"/>
              <a:cs typeface="Avenir Next" charset="0"/>
            </a:endParaRPr>
          </a:p>
          <a:p>
            <a:pPr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</a:pPr>
            <a:endParaRPr lang="en-US" sz="1800" dirty="0">
              <a:solidFill>
                <a:srgbClr val="000000"/>
              </a:solidFill>
              <a:latin typeface="AvenirNext LT Pro Regular" panose="020B0503020202020204" pitchFamily="34" charset="0"/>
              <a:ea typeface="Avenir Next" charset="0"/>
              <a:cs typeface="Avenir Next" charset="0"/>
            </a:endParaRPr>
          </a:p>
          <a:p>
            <a:pPr>
              <a:lnSpc>
                <a:spcPts val="2800"/>
              </a:lnSpc>
              <a:spcAft>
                <a:spcPts val="500"/>
              </a:spcAft>
              <a:buClr>
                <a:srgbClr val="F04E4C"/>
              </a:buClr>
            </a:pPr>
            <a:endParaRPr lang="en-US" sz="1800" dirty="0">
              <a:solidFill>
                <a:srgbClr val="000000"/>
              </a:solidFill>
              <a:latin typeface="AvenirNext LT Pro Regular" panose="020B0503020202020204" pitchFamily="34" charset="0"/>
              <a:ea typeface="Avenir Next" charset="0"/>
              <a:cs typeface="Avenir Next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A2E348E-4AA4-7BD1-A765-477241CBC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71585"/>
              </p:ext>
            </p:extLst>
          </p:nvPr>
        </p:nvGraphicFramePr>
        <p:xfrm>
          <a:off x="441023" y="2444484"/>
          <a:ext cx="8119534" cy="126800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63769">
                  <a:extLst>
                    <a:ext uri="{9D8B030D-6E8A-4147-A177-3AD203B41FA5}">
                      <a16:colId xmlns:a16="http://schemas.microsoft.com/office/drawing/2014/main" val="3649296841"/>
                    </a:ext>
                  </a:extLst>
                </a:gridCol>
                <a:gridCol w="691601">
                  <a:extLst>
                    <a:ext uri="{9D8B030D-6E8A-4147-A177-3AD203B41FA5}">
                      <a16:colId xmlns:a16="http://schemas.microsoft.com/office/drawing/2014/main" val="2314894337"/>
                    </a:ext>
                  </a:extLst>
                </a:gridCol>
                <a:gridCol w="1313411">
                  <a:extLst>
                    <a:ext uri="{9D8B030D-6E8A-4147-A177-3AD203B41FA5}">
                      <a16:colId xmlns:a16="http://schemas.microsoft.com/office/drawing/2014/main" val="2973402937"/>
                    </a:ext>
                  </a:extLst>
                </a:gridCol>
                <a:gridCol w="1640378">
                  <a:extLst>
                    <a:ext uri="{9D8B030D-6E8A-4147-A177-3AD203B41FA5}">
                      <a16:colId xmlns:a16="http://schemas.microsoft.com/office/drawing/2014/main" val="1381383528"/>
                    </a:ext>
                  </a:extLst>
                </a:gridCol>
                <a:gridCol w="1910375">
                  <a:extLst>
                    <a:ext uri="{9D8B030D-6E8A-4147-A177-3AD203B41FA5}">
                      <a16:colId xmlns:a16="http://schemas.microsoft.com/office/drawing/2014/main" val="1142703795"/>
                    </a:ext>
                  </a:extLst>
                </a:gridCol>
              </a:tblGrid>
              <a:tr h="5070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2022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6876740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Contractor Cases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42400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Rider Cases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5052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Performance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Statistics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59815"/>
              </p:ext>
            </p:extLst>
          </p:nvPr>
        </p:nvGraphicFramePr>
        <p:xfrm>
          <a:off x="460375" y="1289484"/>
          <a:ext cx="8168913" cy="427903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071997">
                  <a:extLst>
                    <a:ext uri="{9D8B030D-6E8A-4147-A177-3AD203B41FA5}">
                      <a16:colId xmlns:a16="http://schemas.microsoft.com/office/drawing/2014/main" val="3649296841"/>
                    </a:ext>
                  </a:extLst>
                </a:gridCol>
                <a:gridCol w="1505492">
                  <a:extLst>
                    <a:ext uri="{9D8B030D-6E8A-4147-A177-3AD203B41FA5}">
                      <a16:colId xmlns:a16="http://schemas.microsoft.com/office/drawing/2014/main" val="2314894337"/>
                    </a:ext>
                  </a:extLst>
                </a:gridCol>
                <a:gridCol w="1505492">
                  <a:extLst>
                    <a:ext uri="{9D8B030D-6E8A-4147-A177-3AD203B41FA5}">
                      <a16:colId xmlns:a16="http://schemas.microsoft.com/office/drawing/2014/main" val="2973402937"/>
                    </a:ext>
                  </a:extLst>
                </a:gridCol>
                <a:gridCol w="1085932">
                  <a:extLst>
                    <a:ext uri="{9D8B030D-6E8A-4147-A177-3AD203B41FA5}">
                      <a16:colId xmlns:a16="http://schemas.microsoft.com/office/drawing/2014/main" val="1381383528"/>
                    </a:ext>
                  </a:extLst>
                </a:gridCol>
              </a:tblGrid>
              <a:tr h="4374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SEP-21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SEP-22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Diff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6876740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Vehicle Trips 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185,872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231,256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542400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Passenger Trips 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236,162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286,511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45052119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Reservation Calls Answered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155,740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178,133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29118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ETA Calls Answered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43,867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47437109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WMR ETAs Requested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235,256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350,397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43829"/>
                  </a:ext>
                </a:extLst>
              </a:tr>
              <a:tr h="640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Online</a:t>
                      </a:r>
                      <a:r>
                        <a:rPr lang="en-US" sz="1800" u="none" strike="noStrike" baseline="0" dirty="0">
                          <a:effectLst/>
                        </a:rPr>
                        <a:t> Reservations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16,792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29,237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74.11%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93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Performance Report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 Card – System Wide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6D150F0-D57D-F234-C878-7C635BDC9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12993"/>
              </p:ext>
            </p:extLst>
          </p:nvPr>
        </p:nvGraphicFramePr>
        <p:xfrm>
          <a:off x="460374" y="1523693"/>
          <a:ext cx="8196084" cy="41824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71634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32102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39257">
                  <a:extLst>
                    <a:ext uri="{9D8B030D-6E8A-4147-A177-3AD203B41FA5}">
                      <a16:colId xmlns:a16="http://schemas.microsoft.com/office/drawing/2014/main" val="527618255"/>
                    </a:ext>
                  </a:extLst>
                </a:gridCol>
                <a:gridCol w="135309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90.2%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91.4%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0.08%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0.05%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4.6%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4.1%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0.51%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0.46%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94.1%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95.6%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61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76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67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3.4%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2.7%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2.8%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2.0%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3.4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0.06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0.91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48,134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venirNext LT Pro Regular" panose="020B0503020202020204" pitchFamily="34" charset="0"/>
                        </a:rPr>
                        <a:t>45,909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Antelope Valley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76382"/>
              </p:ext>
            </p:extLst>
          </p:nvPr>
        </p:nvGraphicFramePr>
        <p:xfrm>
          <a:off x="460373" y="1409628"/>
          <a:ext cx="8196083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17229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09744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34555">
                  <a:extLst>
                    <a:ext uri="{9D8B030D-6E8A-4147-A177-3AD203B41FA5}">
                      <a16:colId xmlns:a16="http://schemas.microsoft.com/office/drawing/2014/main" val="3043572015"/>
                    </a:ext>
                  </a:extLst>
                </a:gridCol>
                <a:gridCol w="1334555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95.3%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95.9%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95.2%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94.3%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52,270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27,619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Eastern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3020202020204" pitchFamily="34" charset="0"/>
                <a:ea typeface="+mn-ea"/>
                <a:cs typeface="Arial" panose="020B0604020202020204" pitchFamily="34" charset="0"/>
              </a:rPr>
              <a:t>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65653"/>
              </p:ext>
            </p:extLst>
          </p:nvPr>
        </p:nvGraphicFramePr>
        <p:xfrm>
          <a:off x="460375" y="1392238"/>
          <a:ext cx="8196082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40793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38499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58395">
                  <a:extLst>
                    <a:ext uri="{9D8B030D-6E8A-4147-A177-3AD203B41FA5}">
                      <a16:colId xmlns:a16="http://schemas.microsoft.com/office/drawing/2014/main" val="1034127073"/>
                    </a:ext>
                  </a:extLst>
                </a:gridCol>
                <a:gridCol w="1358395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89.0%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91.0%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88.7%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93.4%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64,907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61,780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6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Santa Clarita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7544" y="1825625"/>
            <a:ext cx="8495091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588" indent="-228588" algn="l" defTabSz="914355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3D2E3"/>
              </a:buClr>
              <a:buFont typeface="Calibri" panose="020F0502020204030204" pitchFamily="34" charset="0"/>
              <a:buChar char="˃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83D2E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7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8" algn="l" defTabSz="91435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88" marR="0" lvl="0" indent="-228588" algn="l" defTabSz="914355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D2E3"/>
              </a:buClr>
              <a:buSzTx/>
              <a:buFont typeface="Calibri" panose="020F0502020204030204" pitchFamily="34" charset="0"/>
              <a:buChar char="˃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29235"/>
              </p:ext>
            </p:extLst>
          </p:nvPr>
        </p:nvGraphicFramePr>
        <p:xfrm>
          <a:off x="487544" y="1392238"/>
          <a:ext cx="8168912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04240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604408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30132">
                  <a:extLst>
                    <a:ext uri="{9D8B030D-6E8A-4147-A177-3AD203B41FA5}">
                      <a16:colId xmlns:a16="http://schemas.microsoft.com/office/drawing/2014/main" val="1521892680"/>
                    </a:ext>
                  </a:extLst>
                </a:gridCol>
                <a:gridCol w="1330132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89.9%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91.0%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0.24%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1.28%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6.6%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24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23315-4F51-834F-B7EE-AB02CBC2D449}"/>
              </a:ext>
            </a:extLst>
          </p:cNvPr>
          <p:cNvSpPr txBox="1"/>
          <p:nvPr/>
        </p:nvSpPr>
        <p:spPr>
          <a:xfrm>
            <a:off x="423333" y="284592"/>
            <a:ext cx="811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Santa Clarita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097280"/>
            <a:ext cx="8229600" cy="502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Santa Clarita Transit has struggled with performance in FY22/23 due to several factors including: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Driver call offs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endParaRPr lang="en-US" sz="18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sysClr val="windowText" lastClr="000000"/>
                </a:solidFill>
                <a:latin typeface="AvenirNext LT Pro Regular" panose="020B0503020202020204" pitchFamily="34" charset="0"/>
              </a:rPr>
              <a:t>In response, Access has implemented the following actions: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Elevation of concerns to contractor’s Administrative Analyst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Application of liquidated damages per contract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6176963"/>
            <a:ext cx="1460710" cy="45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544" y="288779"/>
            <a:ext cx="816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Northern Region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venirNext LT Pro Regular" panose="020B05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AutoShape 4" descr="Image result for where's my r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55575" y="2614410"/>
            <a:ext cx="8664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Regular" panose="020B0503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" y="6150933"/>
            <a:ext cx="1460710" cy="459417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371927"/>
              </p:ext>
            </p:extLst>
          </p:nvPr>
        </p:nvGraphicFramePr>
        <p:xfrm>
          <a:off x="487544" y="1392238"/>
          <a:ext cx="8076354" cy="44681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60003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586229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315061">
                  <a:extLst>
                    <a:ext uri="{9D8B030D-6E8A-4147-A177-3AD203B41FA5}">
                      <a16:colId xmlns:a16="http://schemas.microsoft.com/office/drawing/2014/main" val="3428929039"/>
                    </a:ext>
                  </a:extLst>
                </a:gridCol>
                <a:gridCol w="1315061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52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venirNext LT Pro Regular" panose="020B0503020202020204" pitchFamily="34" charset="0"/>
                        </a:rPr>
                        <a:t>Key Performance Indicator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venirNext LT Pro Regular" panose="020B0503020202020204" pitchFamily="34" charset="0"/>
                        </a:rPr>
                        <a:t>Standard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SEP-22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Next LT Pro Regular" panose="020B0503020202020204" pitchFamily="34" charset="0"/>
                          <a:cs typeface="Arial" panose="020B0604020202020204" pitchFamily="34" charset="0"/>
                        </a:rPr>
                        <a:t>FY-23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315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89.4%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90.2%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5.2%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Missed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0.81%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0.77%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Denials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81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Access to Work On Time Performance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94%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96.5%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97.3%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Average Hold Time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120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328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(Reservations)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Calls On Hold &gt; 5 Min (ETA)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10%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2.1%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Complaints Per 1,000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4.0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Incidents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Preventable Collisions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≤ 0.75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0.39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52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Miles Between Road Calls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venirNext LT Pro Regular" panose="020B0503020202020204" pitchFamily="34" charset="0"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venirNext LT Pro Regular" panose="020B05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99,175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venirNext LT Pro Regular" panose="020B0503020202020204" pitchFamily="34" charset="0"/>
                        </a:rPr>
                        <a:t>49,598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1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923315-4F51-834F-B7EE-AB02CBC2D449}"/>
              </a:ext>
            </a:extLst>
          </p:cNvPr>
          <p:cNvSpPr txBox="1"/>
          <p:nvPr/>
        </p:nvSpPr>
        <p:spPr>
          <a:xfrm>
            <a:off x="423333" y="284592"/>
            <a:ext cx="811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latin typeface="AvenirNext LT Pro Regular" panose="020B0503020202020204" pitchFamily="34" charset="0"/>
                <a:cs typeface="Arial" panose="020B0604020202020204" pitchFamily="34" charset="0"/>
              </a:rPr>
              <a:t>Northern Region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75" y="6176963"/>
            <a:ext cx="1460710" cy="459417"/>
          </a:xfrm>
          <a:prstGeom prst="rect">
            <a:avLst/>
          </a:prstGeom>
        </p:spPr>
      </p:pic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9BFE7531-B732-6D55-A94E-AF5707541F35}"/>
              </a:ext>
            </a:extLst>
          </p:cNvPr>
          <p:cNvSpPr txBox="1">
            <a:spLocks/>
          </p:cNvSpPr>
          <p:nvPr/>
        </p:nvSpPr>
        <p:spPr>
          <a:xfrm>
            <a:off x="457200" y="1097280"/>
            <a:ext cx="8229600" cy="502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MV has struggled with performance in September due to several factors including: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Staffing challenges including driver call offs</a:t>
            </a:r>
          </a:p>
          <a:p>
            <a:pPr marL="685800" lvl="1">
              <a:buSzPct val="50000"/>
              <a:buFont typeface="Courier New" panose="02070309020205020404" pitchFamily="49" charset="0"/>
              <a:buChar char="o"/>
              <a:defRPr/>
            </a:pPr>
            <a:endParaRPr lang="en-US" sz="1800" dirty="0">
              <a:solidFill>
                <a:prstClr val="black"/>
              </a:solidFill>
              <a:latin typeface="AvenirNext LT Pro Regular" panose="020B0503020202020204" pitchFamily="34" charset="0"/>
            </a:endParaRPr>
          </a:p>
          <a:p>
            <a:pPr marL="285750" lvl="0" indent="-285750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System Font Regular"/>
              <a:buChar char="&gt;"/>
            </a:pPr>
            <a:r>
              <a:rPr lang="en-US" sz="1800" b="1" dirty="0">
                <a:solidFill>
                  <a:sysClr val="windowText" lastClr="000000"/>
                </a:solidFill>
                <a:latin typeface="AvenirNext LT Pro Regular" panose="020B0503020202020204" pitchFamily="34" charset="0"/>
              </a:rPr>
              <a:t>In response, Access has implemented the following actions: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ysClr val="windowText" lastClr="000000"/>
                </a:solidFill>
                <a:latin typeface="AvenirNext LT Pro Regular" panose="020B0503020202020204" pitchFamily="34" charset="0"/>
              </a:rPr>
              <a:t>Monitored and addressed performance issues with management staff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Elevation of concerns to contractor’s corporate management</a:t>
            </a:r>
          </a:p>
          <a:p>
            <a:pPr marL="685800" lvl="1" defTabSz="685800">
              <a:lnSpc>
                <a:spcPts val="2800"/>
              </a:lnSpc>
              <a:spcBef>
                <a:spcPts val="0"/>
              </a:spcBef>
              <a:spcAft>
                <a:spcPts val="500"/>
              </a:spcAft>
              <a:buClr>
                <a:srgbClr val="F04E4C"/>
              </a:buClr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AvenirNext LT Pro Regular" panose="020B0503020202020204" pitchFamily="34" charset="0"/>
              </a:rPr>
              <a:t>Application of liquidated damages per contract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3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CF51B73E9184DA3114D8060D858B3" ma:contentTypeVersion="2" ma:contentTypeDescription="Create a new document." ma:contentTypeScope="" ma:versionID="01481a0bdcd8c7c8491e76ba57869ad8">
  <xsd:schema xmlns:xsd="http://www.w3.org/2001/XMLSchema" xmlns:xs="http://www.w3.org/2001/XMLSchema" xmlns:p="http://schemas.microsoft.com/office/2006/metadata/properties" xmlns:ns3="a12e4307-4eba-4657-a5ce-3af6a2b30811" targetNamespace="http://schemas.microsoft.com/office/2006/metadata/properties" ma:root="true" ma:fieldsID="47b4cd19db020357c28aef67c06272f3" ns3:_="">
    <xsd:import namespace="a12e4307-4eba-4657-a5ce-3af6a2b308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e4307-4eba-4657-a5ce-3af6a2b30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60A55B-8477-47E2-9377-A015D2170C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6A0015-AA30-4AE1-900E-E67234FEC6E4}">
  <ds:schemaRefs>
    <ds:schemaRef ds:uri="http://schemas.openxmlformats.org/package/2006/metadata/core-properties"/>
    <ds:schemaRef ds:uri="a12e4307-4eba-4657-a5ce-3af6a2b3081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3EDD31-35B7-44FE-9E57-78743E5CD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2e4307-4eba-4657-a5ce-3af6a2b308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10573</TotalTime>
  <Words>1328</Words>
  <Application>Microsoft Office PowerPoint</Application>
  <PresentationFormat>On-screen Show (4:3)</PresentationFormat>
  <Paragraphs>531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AvenirNext LT Pro Medium</vt:lpstr>
      <vt:lpstr>AvenirNext LT Pro Regular</vt:lpstr>
      <vt:lpstr>Calibri</vt:lpstr>
      <vt:lpstr>Calibri Light</vt:lpstr>
      <vt:lpstr>Courier New</vt:lpstr>
      <vt:lpstr>System Font Regular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Veronica Guzman-Vanmarcke</cp:lastModifiedBy>
  <cp:revision>671</cp:revision>
  <cp:lastPrinted>2019-11-20T17:44:20Z</cp:lastPrinted>
  <dcterms:created xsi:type="dcterms:W3CDTF">2018-10-19T16:45:14Z</dcterms:created>
  <dcterms:modified xsi:type="dcterms:W3CDTF">2023-01-04T22:02:11Z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0x0101001F6CF51B73E9184DA3114D8060D858B3</vt:lpwstr>
  </property>
</Properties>
</file>