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65" r:id="rId3"/>
    <p:sldId id="262" r:id="rId4"/>
    <p:sldId id="266" r:id="rId5"/>
    <p:sldId id="272" r:id="rId6"/>
    <p:sldId id="267" r:id="rId7"/>
    <p:sldId id="270" r:id="rId8"/>
    <p:sldId id="273" r:id="rId9"/>
    <p:sldId id="271" r:id="rId10"/>
    <p:sldId id="264"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52"/>
    <a:srgbClr val="F2B212"/>
    <a:srgbClr val="F9DE99"/>
    <a:srgbClr val="3399FF"/>
    <a:srgbClr val="008000"/>
    <a:srgbClr val="63D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1" d="100"/>
          <a:sy n="131" d="100"/>
        </p:scale>
        <p:origin x="-20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347F6C-3A33-47A2-A3DA-B57D6F287C76}" type="datetimeFigureOut">
              <a:rPr lang="en-US" smtClean="0"/>
              <a:t>3/7/2018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850862-2FDA-4AB1-9283-B79F7C805D42}" type="slidenum">
              <a:rPr lang="en-US" smtClean="0"/>
              <a:t>‹#›</a:t>
            </a:fld>
            <a:endParaRPr lang="en-US" dirty="0"/>
          </a:p>
        </p:txBody>
      </p:sp>
    </p:spTree>
    <p:extLst>
      <p:ext uri="{BB962C8B-B14F-4D97-AF65-F5344CB8AC3E}">
        <p14:creationId xmlns:p14="http://schemas.microsoft.com/office/powerpoint/2010/main" val="220945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photo</a:t>
            </a:r>
            <a:r>
              <a:rPr lang="en-US" baseline="0" dirty="0"/>
              <a:t> in as a larger horizontal</a:t>
            </a:r>
            <a:endParaRPr lang="en-US" dirty="0"/>
          </a:p>
        </p:txBody>
      </p:sp>
      <p:sp>
        <p:nvSpPr>
          <p:cNvPr id="4" name="Slide Number Placeholder 3"/>
          <p:cNvSpPr>
            <a:spLocks noGrp="1"/>
          </p:cNvSpPr>
          <p:nvPr>
            <p:ph type="sldNum" sz="quarter" idx="10"/>
          </p:nvPr>
        </p:nvSpPr>
        <p:spPr/>
        <p:txBody>
          <a:bodyPr/>
          <a:lstStyle/>
          <a:p>
            <a:fld id="{9F850862-2FDA-4AB1-9283-B79F7C805D42}" type="slidenum">
              <a:rPr lang="en-US" smtClean="0"/>
              <a:t>1</a:t>
            </a:fld>
            <a:endParaRPr lang="en-US" dirty="0"/>
          </a:p>
        </p:txBody>
      </p:sp>
    </p:spTree>
    <p:extLst>
      <p:ext uri="{BB962C8B-B14F-4D97-AF65-F5344CB8AC3E}">
        <p14:creationId xmlns:p14="http://schemas.microsoft.com/office/powerpoint/2010/main" val="3172326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50862-2FDA-4AB1-9283-B79F7C805D42}" type="slidenum">
              <a:rPr lang="en-US" smtClean="0"/>
              <a:t>10</a:t>
            </a:fld>
            <a:endParaRPr lang="en-US" dirty="0"/>
          </a:p>
        </p:txBody>
      </p:sp>
    </p:spTree>
    <p:extLst>
      <p:ext uri="{BB962C8B-B14F-4D97-AF65-F5344CB8AC3E}">
        <p14:creationId xmlns:p14="http://schemas.microsoft.com/office/powerpoint/2010/main" val="317232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50862-2FDA-4AB1-9283-B79F7C805D42}" type="slidenum">
              <a:rPr lang="en-US" smtClean="0"/>
              <a:t>2</a:t>
            </a:fld>
            <a:endParaRPr lang="en-US" dirty="0"/>
          </a:p>
        </p:txBody>
      </p:sp>
    </p:spTree>
    <p:extLst>
      <p:ext uri="{BB962C8B-B14F-4D97-AF65-F5344CB8AC3E}">
        <p14:creationId xmlns:p14="http://schemas.microsoft.com/office/powerpoint/2010/main" val="317232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50862-2FDA-4AB1-9283-B79F7C805D42}" type="slidenum">
              <a:rPr lang="en-US" smtClean="0"/>
              <a:t>3</a:t>
            </a:fld>
            <a:endParaRPr lang="en-US" dirty="0"/>
          </a:p>
        </p:txBody>
      </p:sp>
    </p:spTree>
    <p:extLst>
      <p:ext uri="{BB962C8B-B14F-4D97-AF65-F5344CB8AC3E}">
        <p14:creationId xmlns:p14="http://schemas.microsoft.com/office/powerpoint/2010/main" val="3172326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50862-2FDA-4AB1-9283-B79F7C805D42}" type="slidenum">
              <a:rPr lang="en-US" smtClean="0"/>
              <a:t>4</a:t>
            </a:fld>
            <a:endParaRPr lang="en-US" dirty="0"/>
          </a:p>
        </p:txBody>
      </p:sp>
    </p:spTree>
    <p:extLst>
      <p:ext uri="{BB962C8B-B14F-4D97-AF65-F5344CB8AC3E}">
        <p14:creationId xmlns:p14="http://schemas.microsoft.com/office/powerpoint/2010/main" val="317232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50862-2FDA-4AB1-9283-B79F7C805D42}" type="slidenum">
              <a:rPr lang="en-US" smtClean="0"/>
              <a:t>5</a:t>
            </a:fld>
            <a:endParaRPr lang="en-US" dirty="0"/>
          </a:p>
        </p:txBody>
      </p:sp>
    </p:spTree>
    <p:extLst>
      <p:ext uri="{BB962C8B-B14F-4D97-AF65-F5344CB8AC3E}">
        <p14:creationId xmlns:p14="http://schemas.microsoft.com/office/powerpoint/2010/main" val="317232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50862-2FDA-4AB1-9283-B79F7C805D42}" type="slidenum">
              <a:rPr lang="en-US" smtClean="0"/>
              <a:t>6</a:t>
            </a:fld>
            <a:endParaRPr lang="en-US" dirty="0"/>
          </a:p>
        </p:txBody>
      </p:sp>
    </p:spTree>
    <p:extLst>
      <p:ext uri="{BB962C8B-B14F-4D97-AF65-F5344CB8AC3E}">
        <p14:creationId xmlns:p14="http://schemas.microsoft.com/office/powerpoint/2010/main" val="317232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50862-2FDA-4AB1-9283-B79F7C805D42}" type="slidenum">
              <a:rPr lang="en-US" smtClean="0"/>
              <a:t>7</a:t>
            </a:fld>
            <a:endParaRPr lang="en-US" dirty="0"/>
          </a:p>
        </p:txBody>
      </p:sp>
    </p:spTree>
    <p:extLst>
      <p:ext uri="{BB962C8B-B14F-4D97-AF65-F5344CB8AC3E}">
        <p14:creationId xmlns:p14="http://schemas.microsoft.com/office/powerpoint/2010/main" val="317232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50862-2FDA-4AB1-9283-B79F7C805D42}" type="slidenum">
              <a:rPr lang="en-US" smtClean="0"/>
              <a:t>8</a:t>
            </a:fld>
            <a:endParaRPr lang="en-US" dirty="0"/>
          </a:p>
        </p:txBody>
      </p:sp>
    </p:spTree>
    <p:extLst>
      <p:ext uri="{BB962C8B-B14F-4D97-AF65-F5344CB8AC3E}">
        <p14:creationId xmlns:p14="http://schemas.microsoft.com/office/powerpoint/2010/main" val="317232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50862-2FDA-4AB1-9283-B79F7C805D42}" type="slidenum">
              <a:rPr lang="en-US" smtClean="0"/>
              <a:t>9</a:t>
            </a:fld>
            <a:endParaRPr lang="en-US" dirty="0"/>
          </a:p>
        </p:txBody>
      </p:sp>
    </p:spTree>
    <p:extLst>
      <p:ext uri="{BB962C8B-B14F-4D97-AF65-F5344CB8AC3E}">
        <p14:creationId xmlns:p14="http://schemas.microsoft.com/office/powerpoint/2010/main" val="3172326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0C268F6-D7C6-4731-A0CF-D9D376744A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Effect>
                      <a14:saturation sat="0"/>
                    </a14:imgEffect>
                    <a14:imgEffect>
                      <a14:brightnessContrast bright="-30000"/>
                    </a14:imgEffect>
                  </a14:imgLayer>
                </a14:imgProps>
              </a:ext>
              <a:ext uri="{28A0092B-C50C-407E-A947-70E740481C1C}">
                <a14:useLocalDpi xmlns:a14="http://schemas.microsoft.com/office/drawing/2010/main" val="0"/>
              </a:ext>
            </a:extLst>
          </a:blip>
          <a:srcRect t="11021"/>
          <a:stretch/>
        </p:blipFill>
        <p:spPr>
          <a:xfrm>
            <a:off x="0" y="748743"/>
            <a:ext cx="9144000" cy="6102247"/>
          </a:xfrm>
          <a:prstGeom prst="rect">
            <a:avLst/>
          </a:prstGeom>
        </p:spPr>
      </p:pic>
      <p:pic>
        <p:nvPicPr>
          <p:cNvPr id="4" name="Picture 3">
            <a:extLst>
              <a:ext uri="{FF2B5EF4-FFF2-40B4-BE49-F238E27FC236}">
                <a16:creationId xmlns="" xmlns:a16="http://schemas.microsoft.com/office/drawing/2014/main" id="{7C4F8DC8-3B24-4DD3-92ED-3FD71CFEB869}"/>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7029773" y="152400"/>
            <a:ext cx="1828800" cy="480410"/>
          </a:xfrm>
          <a:prstGeom prst="rect">
            <a:avLst/>
          </a:prstGeom>
          <a:noFill/>
          <a:ln>
            <a:noFill/>
          </a:ln>
        </p:spPr>
      </p:pic>
      <p:pic>
        <p:nvPicPr>
          <p:cNvPr id="8" name="Picture 7">
            <a:extLst>
              <a:ext uri="{FF2B5EF4-FFF2-40B4-BE49-F238E27FC236}">
                <a16:creationId xmlns="" xmlns:a16="http://schemas.microsoft.com/office/drawing/2014/main" id="{17329941-AF52-4F0A-B680-FBA23D94EA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636" y="6311116"/>
            <a:ext cx="418951" cy="411902"/>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 xmlns:a16="http://schemas.microsoft.com/office/drawing/2014/main" id="{B1209748-68EB-47F5-B8AF-A5B6BB953733}"/>
              </a:ext>
            </a:extLst>
          </p:cNvPr>
          <p:cNvSpPr/>
          <p:nvPr/>
        </p:nvSpPr>
        <p:spPr>
          <a:xfrm>
            <a:off x="758587" y="990600"/>
            <a:ext cx="7471013" cy="685800"/>
          </a:xfrm>
          <a:prstGeom prst="rect">
            <a:avLst/>
          </a:prstGeom>
          <a:solidFill>
            <a:srgbClr val="004B5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 xmlns:a16="http://schemas.microsoft.com/office/drawing/2014/main" id="{7EB5DE70-45B1-4A44-B229-05126605B543}"/>
              </a:ext>
            </a:extLst>
          </p:cNvPr>
          <p:cNvSpPr txBox="1">
            <a:spLocks/>
          </p:cNvSpPr>
          <p:nvPr/>
        </p:nvSpPr>
        <p:spPr>
          <a:xfrm>
            <a:off x="228600" y="80558"/>
            <a:ext cx="6801173" cy="7651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b="1" dirty="0">
              <a:solidFill>
                <a:schemeClr val="bg1"/>
              </a:solidFill>
              <a:latin typeface="+mn-lt"/>
            </a:endParaRPr>
          </a:p>
        </p:txBody>
      </p:sp>
      <p:sp>
        <p:nvSpPr>
          <p:cNvPr id="11" name="Rectangle 10">
            <a:extLst>
              <a:ext uri="{FF2B5EF4-FFF2-40B4-BE49-F238E27FC236}">
                <a16:creationId xmlns="" xmlns:a16="http://schemas.microsoft.com/office/drawing/2014/main" id="{62A5EA91-D184-4B81-8D4E-CCB116A636EA}"/>
              </a:ext>
            </a:extLst>
          </p:cNvPr>
          <p:cNvSpPr/>
          <p:nvPr/>
        </p:nvSpPr>
        <p:spPr>
          <a:xfrm>
            <a:off x="939018" y="4953000"/>
            <a:ext cx="7442982" cy="1358116"/>
          </a:xfrm>
          <a:prstGeom prst="rect">
            <a:avLst/>
          </a:prstGeom>
          <a:solidFill>
            <a:srgbClr val="004B5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9DE99"/>
                </a:solidFill>
              </a:rPr>
              <a:t>Focus Group </a:t>
            </a:r>
          </a:p>
          <a:p>
            <a:pPr algn="ctr"/>
            <a:r>
              <a:rPr lang="en-US" sz="3600" b="1" dirty="0" smtClean="0">
                <a:solidFill>
                  <a:srgbClr val="FFC000"/>
                </a:solidFill>
              </a:rPr>
              <a:t>Findings </a:t>
            </a:r>
            <a:r>
              <a:rPr lang="en-US" sz="3600" b="1" dirty="0">
                <a:solidFill>
                  <a:srgbClr val="FFC000"/>
                </a:solidFill>
              </a:rPr>
              <a:t>&amp; Recommendations</a:t>
            </a:r>
            <a:endParaRPr lang="en-US" sz="3600" dirty="0">
              <a:solidFill>
                <a:srgbClr val="FFC000"/>
              </a:solidFill>
            </a:endParaRPr>
          </a:p>
        </p:txBody>
      </p:sp>
      <p:sp>
        <p:nvSpPr>
          <p:cNvPr id="3" name="TextBox 2"/>
          <p:cNvSpPr txBox="1"/>
          <p:nvPr/>
        </p:nvSpPr>
        <p:spPr>
          <a:xfrm>
            <a:off x="196948" y="914400"/>
            <a:ext cx="8526426" cy="1077218"/>
          </a:xfrm>
          <a:prstGeom prst="rect">
            <a:avLst/>
          </a:prstGeom>
          <a:noFill/>
        </p:spPr>
        <p:txBody>
          <a:bodyPr wrap="square" rtlCol="0">
            <a:spAutoFit/>
          </a:bodyPr>
          <a:lstStyle/>
          <a:p>
            <a:pPr algn="ctr"/>
            <a:r>
              <a:rPr lang="en-US" sz="4800" b="1" dirty="0" smtClean="0">
                <a:solidFill>
                  <a:schemeClr val="bg1"/>
                </a:solidFill>
              </a:rPr>
              <a:t>Access LA Website Redesign</a:t>
            </a:r>
          </a:p>
          <a:p>
            <a:pPr algn="ctr"/>
            <a:endParaRPr lang="en-US" sz="1600" b="1" dirty="0">
              <a:solidFill>
                <a:schemeClr val="bg1"/>
              </a:solidFill>
            </a:endParaRPr>
          </a:p>
        </p:txBody>
      </p:sp>
    </p:spTree>
    <p:extLst>
      <p:ext uri="{BB962C8B-B14F-4D97-AF65-F5344CB8AC3E}">
        <p14:creationId xmlns:p14="http://schemas.microsoft.com/office/powerpoint/2010/main" val="3720329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6849" y="2590798"/>
            <a:ext cx="5943600" cy="1323439"/>
          </a:xfrm>
          <a:prstGeom prst="rect">
            <a:avLst/>
          </a:prstGeom>
          <a:noFill/>
        </p:spPr>
        <p:txBody>
          <a:bodyPr wrap="square" rtlCol="0">
            <a:spAutoFit/>
          </a:bodyPr>
          <a:lstStyle/>
          <a:p>
            <a:r>
              <a:rPr lang="en-US" sz="8000" b="1" i="1" dirty="0" smtClean="0">
                <a:solidFill>
                  <a:srgbClr val="004B52"/>
                </a:solidFill>
              </a:rPr>
              <a:t>Questions?</a:t>
            </a:r>
            <a:endParaRPr lang="en-US" sz="8000" i="1" dirty="0">
              <a:solidFill>
                <a:srgbClr val="004B52"/>
              </a:solidFill>
            </a:endParaRPr>
          </a:p>
        </p:txBody>
      </p:sp>
      <p:pic>
        <p:nvPicPr>
          <p:cNvPr id="4" name="Picture 3">
            <a:extLst>
              <a:ext uri="{FF2B5EF4-FFF2-40B4-BE49-F238E27FC236}">
                <a16:creationId xmlns="" xmlns:a16="http://schemas.microsoft.com/office/drawing/2014/main" id="{36A3A2ED-60C0-40BE-8E0C-3577279F0E3C}"/>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029773" y="152400"/>
            <a:ext cx="1828800" cy="480410"/>
          </a:xfrm>
          <a:prstGeom prst="rect">
            <a:avLst/>
          </a:prstGeom>
          <a:noFill/>
          <a:ln>
            <a:noFill/>
          </a:ln>
        </p:spPr>
      </p:pic>
      <p:sp>
        <p:nvSpPr>
          <p:cNvPr id="5" name="Title 1">
            <a:extLst>
              <a:ext uri="{FF2B5EF4-FFF2-40B4-BE49-F238E27FC236}">
                <a16:creationId xmlns="" xmlns:a16="http://schemas.microsoft.com/office/drawing/2014/main" id="{E90F1D73-2318-4E96-929F-9EB98449C4D6}"/>
              </a:ext>
            </a:extLst>
          </p:cNvPr>
          <p:cNvSpPr txBox="1">
            <a:spLocks/>
          </p:cNvSpPr>
          <p:nvPr/>
        </p:nvSpPr>
        <p:spPr>
          <a:xfrm>
            <a:off x="228600" y="80558"/>
            <a:ext cx="6801173" cy="7651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mn-lt"/>
              </a:rPr>
              <a:t>Focus Group Findings </a:t>
            </a:r>
            <a:r>
              <a:rPr lang="en-US" sz="2800" b="1" dirty="0">
                <a:solidFill>
                  <a:schemeClr val="bg1"/>
                </a:solidFill>
                <a:latin typeface="+mn-lt"/>
              </a:rPr>
              <a:t>&amp; Recommendations</a:t>
            </a:r>
          </a:p>
        </p:txBody>
      </p:sp>
    </p:spTree>
    <p:extLst>
      <p:ext uri="{BB962C8B-B14F-4D97-AF65-F5344CB8AC3E}">
        <p14:creationId xmlns:p14="http://schemas.microsoft.com/office/powerpoint/2010/main" val="425540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9085" y="896972"/>
            <a:ext cx="8001000" cy="7001917"/>
          </a:xfrm>
          <a:prstGeom prst="rect">
            <a:avLst/>
          </a:prstGeom>
          <a:noFill/>
        </p:spPr>
        <p:txBody>
          <a:bodyPr wrap="square" rtlCol="0">
            <a:spAutoFit/>
          </a:bodyPr>
          <a:lstStyle/>
          <a:p>
            <a:r>
              <a:rPr lang="en-US" sz="3600" b="1" dirty="0" smtClean="0">
                <a:solidFill>
                  <a:srgbClr val="004B52"/>
                </a:solidFill>
                <a:latin typeface="+mj-lt"/>
              </a:rPr>
              <a:t>Focus Group Overview</a:t>
            </a:r>
          </a:p>
          <a:p>
            <a:endParaRPr lang="en-US" sz="1100" b="1" dirty="0">
              <a:solidFill>
                <a:schemeClr val="tx1">
                  <a:lumMod val="95000"/>
                  <a:lumOff val="5000"/>
                </a:schemeClr>
              </a:solidFill>
            </a:endParaRPr>
          </a:p>
          <a:p>
            <a:r>
              <a:rPr lang="en-US" sz="2200" b="1" dirty="0"/>
              <a:t>As the first step </a:t>
            </a:r>
            <a:r>
              <a:rPr lang="en-US" sz="2200" b="1" dirty="0" smtClean="0"/>
              <a:t>in redesigning the Access LA </a:t>
            </a:r>
            <a:r>
              <a:rPr lang="en-US" sz="2200" b="1" dirty="0"/>
              <a:t>website, </a:t>
            </a:r>
            <a:r>
              <a:rPr lang="en-US" sz="2200" dirty="0" smtClean="0"/>
              <a:t>Access LA </a:t>
            </a:r>
            <a:r>
              <a:rPr lang="en-US" sz="2200" dirty="0"/>
              <a:t>recognized the importance of soliciting website user feedback from a range of stakeholders. </a:t>
            </a:r>
            <a:endParaRPr lang="en-US" sz="2200" dirty="0" smtClean="0"/>
          </a:p>
          <a:p>
            <a:endParaRPr lang="en-US" sz="800" dirty="0"/>
          </a:p>
          <a:p>
            <a:r>
              <a:rPr lang="en-US" sz="2200" dirty="0" smtClean="0"/>
              <a:t>Access LA </a:t>
            </a:r>
            <a:r>
              <a:rPr lang="en-US" sz="2200" dirty="0"/>
              <a:t>commissioned Trinet Internet Solutions to conduct </a:t>
            </a:r>
            <a:r>
              <a:rPr lang="en-US" sz="2200" dirty="0" smtClean="0"/>
              <a:t>two </a:t>
            </a:r>
            <a:r>
              <a:rPr lang="en-US" sz="2200" dirty="0"/>
              <a:t>F</a:t>
            </a:r>
            <a:r>
              <a:rPr lang="en-US" sz="2200" dirty="0" smtClean="0"/>
              <a:t>ocus </a:t>
            </a:r>
            <a:r>
              <a:rPr lang="en-US" sz="2200" dirty="0"/>
              <a:t>G</a:t>
            </a:r>
            <a:r>
              <a:rPr lang="en-US" sz="2200" dirty="0" smtClean="0"/>
              <a:t>roups </a:t>
            </a:r>
            <a:r>
              <a:rPr lang="en-US" sz="2200" dirty="0"/>
              <a:t>on </a:t>
            </a:r>
            <a:r>
              <a:rPr lang="en-US" sz="2200" dirty="0" smtClean="0"/>
              <a:t>January </a:t>
            </a:r>
            <a:r>
              <a:rPr lang="en-US" sz="2200" dirty="0"/>
              <a:t>17th. </a:t>
            </a:r>
            <a:endParaRPr lang="en-US" sz="2200" dirty="0" smtClean="0"/>
          </a:p>
          <a:p>
            <a:pPr lvl="1"/>
            <a:endParaRPr lang="en-US" sz="800" dirty="0"/>
          </a:p>
          <a:p>
            <a:pPr lvl="1"/>
            <a:r>
              <a:rPr lang="en-US" sz="2800" b="1" dirty="0" smtClean="0">
                <a:solidFill>
                  <a:srgbClr val="004B52"/>
                </a:solidFill>
              </a:rPr>
              <a:t>The Focus </a:t>
            </a:r>
            <a:r>
              <a:rPr lang="en-US" sz="2800" b="1" dirty="0">
                <a:solidFill>
                  <a:srgbClr val="004B52"/>
                </a:solidFill>
              </a:rPr>
              <a:t>G</a:t>
            </a:r>
            <a:r>
              <a:rPr lang="en-US" sz="2800" b="1" dirty="0" smtClean="0">
                <a:solidFill>
                  <a:srgbClr val="004B52"/>
                </a:solidFill>
              </a:rPr>
              <a:t>roups identified Access LA’s:</a:t>
            </a:r>
          </a:p>
          <a:p>
            <a:pPr lvl="1"/>
            <a:r>
              <a:rPr lang="en-US" sz="2800" dirty="0"/>
              <a:t>	</a:t>
            </a:r>
            <a:r>
              <a:rPr lang="en-US" sz="2800" b="1" dirty="0" smtClean="0">
                <a:solidFill>
                  <a:srgbClr val="004B52"/>
                </a:solidFill>
              </a:rPr>
              <a:t>1. </a:t>
            </a:r>
            <a:r>
              <a:rPr lang="en-US" sz="2800" dirty="0" smtClean="0"/>
              <a:t>Key website </a:t>
            </a:r>
            <a:r>
              <a:rPr lang="en-US" sz="2800" dirty="0"/>
              <a:t>user </a:t>
            </a:r>
            <a:r>
              <a:rPr lang="en-US" sz="2800" dirty="0" smtClean="0"/>
              <a:t>targets</a:t>
            </a:r>
          </a:p>
          <a:p>
            <a:pPr lvl="1"/>
            <a:r>
              <a:rPr lang="en-US" sz="2800" dirty="0" smtClean="0"/>
              <a:t>	</a:t>
            </a:r>
            <a:r>
              <a:rPr lang="en-US" sz="2800" b="1" dirty="0" smtClean="0">
                <a:solidFill>
                  <a:srgbClr val="004B52"/>
                </a:solidFill>
              </a:rPr>
              <a:t>2. </a:t>
            </a:r>
            <a:r>
              <a:rPr lang="en-US" sz="2800" dirty="0" smtClean="0"/>
              <a:t>Words that describe Access LA</a:t>
            </a:r>
          </a:p>
          <a:p>
            <a:pPr lvl="1"/>
            <a:r>
              <a:rPr lang="en-US" sz="2800" dirty="0"/>
              <a:t>	</a:t>
            </a:r>
            <a:r>
              <a:rPr lang="en-US" sz="2800" b="1" dirty="0" smtClean="0">
                <a:solidFill>
                  <a:srgbClr val="004B52"/>
                </a:solidFill>
              </a:rPr>
              <a:t>3. </a:t>
            </a:r>
            <a:r>
              <a:rPr lang="en-US" sz="2800" dirty="0" smtClean="0"/>
              <a:t>Key </a:t>
            </a:r>
            <a:r>
              <a:rPr lang="en-US" sz="2800" dirty="0"/>
              <a:t>reasons to use the </a:t>
            </a:r>
            <a:r>
              <a:rPr lang="en-US" sz="2800" dirty="0" smtClean="0"/>
              <a:t>website</a:t>
            </a:r>
          </a:p>
          <a:p>
            <a:pPr lvl="1"/>
            <a:r>
              <a:rPr lang="en-US" sz="2800" dirty="0" smtClean="0"/>
              <a:t>	</a:t>
            </a:r>
            <a:r>
              <a:rPr lang="en-US" sz="2800" b="1" dirty="0" smtClean="0">
                <a:solidFill>
                  <a:srgbClr val="004B52"/>
                </a:solidFill>
              </a:rPr>
              <a:t>4. </a:t>
            </a:r>
            <a:r>
              <a:rPr lang="en-US" sz="2800" dirty="0" smtClean="0"/>
              <a:t>Ways </a:t>
            </a:r>
            <a:r>
              <a:rPr lang="en-US" sz="2800" dirty="0"/>
              <a:t>to </a:t>
            </a:r>
            <a:r>
              <a:rPr lang="en-US" sz="2800" dirty="0" smtClean="0"/>
              <a:t>make the website more engaging</a:t>
            </a:r>
          </a:p>
          <a:p>
            <a:pPr lvl="1"/>
            <a:r>
              <a:rPr lang="en-US" sz="2800" dirty="0" smtClean="0"/>
              <a:t>	</a:t>
            </a:r>
            <a:r>
              <a:rPr lang="en-US" sz="2800" b="1" dirty="0" smtClean="0">
                <a:solidFill>
                  <a:srgbClr val="004B52"/>
                </a:solidFill>
              </a:rPr>
              <a:t>5. </a:t>
            </a:r>
            <a:r>
              <a:rPr lang="en-US" sz="2800" dirty="0" smtClean="0"/>
              <a:t>Frustrations with the current site</a:t>
            </a:r>
            <a:endParaRPr lang="en-US" sz="2800" dirty="0"/>
          </a:p>
          <a:p>
            <a:pPr lvl="1"/>
            <a:endParaRPr lang="en-US" sz="2400" b="1" dirty="0">
              <a:solidFill>
                <a:schemeClr val="tx1">
                  <a:lumMod val="95000"/>
                  <a:lumOff val="5000"/>
                </a:schemeClr>
              </a:solidFill>
            </a:endParaRPr>
          </a:p>
          <a:p>
            <a:pPr marL="914400" indent="-914400">
              <a:buFont typeface="+mj-lt"/>
              <a:buAutoNum type="arabicPeriod"/>
            </a:pPr>
            <a:endParaRPr lang="en-US" sz="2800" b="1" dirty="0" smtClean="0">
              <a:solidFill>
                <a:schemeClr val="tx1">
                  <a:lumMod val="95000"/>
                  <a:lumOff val="5000"/>
                </a:schemeClr>
              </a:solidFill>
            </a:endParaRPr>
          </a:p>
          <a:p>
            <a:pPr marL="914400" indent="-914400">
              <a:buFont typeface="+mj-lt"/>
              <a:buAutoNum type="arabicPeriod"/>
            </a:pPr>
            <a:endParaRPr lang="en-US" sz="2800" b="1" dirty="0">
              <a:solidFill>
                <a:schemeClr val="tx1">
                  <a:lumMod val="95000"/>
                  <a:lumOff val="5000"/>
                </a:schemeClr>
              </a:solidFill>
            </a:endParaRPr>
          </a:p>
          <a:p>
            <a:pPr marL="914400" indent="-914400">
              <a:buFont typeface="+mj-lt"/>
              <a:buAutoNum type="arabicPeriod"/>
            </a:pPr>
            <a:endParaRPr lang="en-US" sz="2800" b="1" dirty="0">
              <a:solidFill>
                <a:schemeClr val="tx1">
                  <a:lumMod val="95000"/>
                  <a:lumOff val="5000"/>
                </a:schemeClr>
              </a:solidFill>
            </a:endParaRPr>
          </a:p>
        </p:txBody>
      </p:sp>
      <p:pic>
        <p:nvPicPr>
          <p:cNvPr id="4" name="Picture 3">
            <a:extLst>
              <a:ext uri="{FF2B5EF4-FFF2-40B4-BE49-F238E27FC236}">
                <a16:creationId xmlns="" xmlns:a16="http://schemas.microsoft.com/office/drawing/2014/main" id="{80A3510D-C9DF-4D34-BCC1-4447BDABF22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029773" y="152400"/>
            <a:ext cx="1828800" cy="480410"/>
          </a:xfrm>
          <a:prstGeom prst="rect">
            <a:avLst/>
          </a:prstGeom>
          <a:noFill/>
          <a:ln>
            <a:noFill/>
          </a:ln>
        </p:spPr>
      </p:pic>
      <p:sp>
        <p:nvSpPr>
          <p:cNvPr id="8" name="Title 1">
            <a:extLst>
              <a:ext uri="{FF2B5EF4-FFF2-40B4-BE49-F238E27FC236}">
                <a16:creationId xmlns="" xmlns:a16="http://schemas.microsoft.com/office/drawing/2014/main" id="{043612D0-9D05-4E0C-B455-DA8D2C034E33}"/>
              </a:ext>
            </a:extLst>
          </p:cNvPr>
          <p:cNvSpPr txBox="1">
            <a:spLocks/>
          </p:cNvSpPr>
          <p:nvPr/>
        </p:nvSpPr>
        <p:spPr>
          <a:xfrm>
            <a:off x="175847" y="111868"/>
            <a:ext cx="6801173" cy="7651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mn-lt"/>
              </a:rPr>
              <a:t>Focus Group Findings </a:t>
            </a:r>
            <a:r>
              <a:rPr lang="en-US" sz="2800" b="1" dirty="0">
                <a:solidFill>
                  <a:schemeClr val="bg1"/>
                </a:solidFill>
                <a:latin typeface="+mn-lt"/>
              </a:rPr>
              <a:t>&amp; Recommendations</a:t>
            </a:r>
          </a:p>
        </p:txBody>
      </p:sp>
    </p:spTree>
    <p:extLst>
      <p:ext uri="{BB962C8B-B14F-4D97-AF65-F5344CB8AC3E}">
        <p14:creationId xmlns:p14="http://schemas.microsoft.com/office/powerpoint/2010/main" val="100488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93596"/>
            <a:ext cx="8229600" cy="5016758"/>
          </a:xfrm>
          <a:prstGeom prst="rect">
            <a:avLst/>
          </a:prstGeom>
          <a:noFill/>
        </p:spPr>
        <p:txBody>
          <a:bodyPr wrap="square" rtlCol="0">
            <a:spAutoFit/>
          </a:bodyPr>
          <a:lstStyle/>
          <a:p>
            <a:r>
              <a:rPr lang="en-US" sz="1200" b="1" dirty="0">
                <a:solidFill>
                  <a:srgbClr val="004B52"/>
                </a:solidFill>
                <a:latin typeface="+mj-lt"/>
              </a:rPr>
              <a:t>	</a:t>
            </a:r>
            <a:endParaRPr lang="en-US" sz="1200" b="1" dirty="0">
              <a:solidFill>
                <a:schemeClr val="tx1">
                  <a:lumMod val="95000"/>
                  <a:lumOff val="5000"/>
                </a:schemeClr>
              </a:solidFill>
            </a:endParaRPr>
          </a:p>
          <a:p>
            <a:pPr marL="914400" indent="-914400">
              <a:buFont typeface="+mj-lt"/>
              <a:buAutoNum type="arabicPeriod"/>
            </a:pPr>
            <a:r>
              <a:rPr lang="en-US" sz="3600" b="1" dirty="0" smtClean="0">
                <a:solidFill>
                  <a:srgbClr val="004B52"/>
                </a:solidFill>
              </a:rPr>
              <a:t>Key website user targets  - in order of using the site:</a:t>
            </a:r>
          </a:p>
          <a:p>
            <a:endParaRPr lang="en-US" sz="1200" b="1" dirty="0">
              <a:solidFill>
                <a:srgbClr val="004B52"/>
              </a:solidFill>
            </a:endParaRPr>
          </a:p>
          <a:p>
            <a:endParaRPr lang="en-US" sz="1200" b="1" dirty="0">
              <a:solidFill>
                <a:srgbClr val="004B52"/>
              </a:solidFill>
            </a:endParaRPr>
          </a:p>
          <a:p>
            <a:pPr lvl="2"/>
            <a:r>
              <a:rPr lang="en-US" sz="3600" b="1" dirty="0" smtClean="0">
                <a:solidFill>
                  <a:srgbClr val="004B52"/>
                </a:solidFill>
              </a:rPr>
              <a:t> #1 </a:t>
            </a:r>
            <a:r>
              <a:rPr lang="en-US" sz="3600" b="1" dirty="0" smtClean="0">
                <a:solidFill>
                  <a:schemeClr val="tx1">
                    <a:lumMod val="95000"/>
                    <a:lumOff val="5000"/>
                  </a:schemeClr>
                </a:solidFill>
              </a:rPr>
              <a:t>- Riders</a:t>
            </a:r>
          </a:p>
          <a:p>
            <a:pPr lvl="2"/>
            <a:endParaRPr lang="en-US" sz="800" b="1" dirty="0" smtClean="0">
              <a:solidFill>
                <a:schemeClr val="tx1">
                  <a:lumMod val="95000"/>
                  <a:lumOff val="5000"/>
                </a:schemeClr>
              </a:solidFill>
            </a:endParaRPr>
          </a:p>
          <a:p>
            <a:pPr lvl="2"/>
            <a:r>
              <a:rPr lang="en-US" sz="3600" b="1" dirty="0" smtClean="0">
                <a:solidFill>
                  <a:srgbClr val="004B52"/>
                </a:solidFill>
              </a:rPr>
              <a:t> #2 </a:t>
            </a:r>
            <a:r>
              <a:rPr lang="en-US" sz="3600" b="1" dirty="0" smtClean="0">
                <a:solidFill>
                  <a:schemeClr val="tx1">
                    <a:lumMod val="95000"/>
                    <a:lumOff val="5000"/>
                  </a:schemeClr>
                </a:solidFill>
              </a:rPr>
              <a:t>- Rider support persons</a:t>
            </a:r>
          </a:p>
          <a:p>
            <a:pPr lvl="2"/>
            <a:endParaRPr lang="en-US" sz="800" b="1" dirty="0" smtClean="0">
              <a:solidFill>
                <a:schemeClr val="tx1">
                  <a:lumMod val="95000"/>
                  <a:lumOff val="5000"/>
                </a:schemeClr>
              </a:solidFill>
            </a:endParaRPr>
          </a:p>
          <a:p>
            <a:pPr lvl="2"/>
            <a:r>
              <a:rPr lang="en-US" sz="3600" b="1" dirty="0" smtClean="0">
                <a:solidFill>
                  <a:srgbClr val="004B52"/>
                </a:solidFill>
              </a:rPr>
              <a:t> #3 </a:t>
            </a:r>
            <a:r>
              <a:rPr lang="en-US" sz="3600" b="1" dirty="0" smtClean="0">
                <a:solidFill>
                  <a:schemeClr val="tx1">
                    <a:lumMod val="95000"/>
                    <a:lumOff val="5000"/>
                  </a:schemeClr>
                </a:solidFill>
              </a:rPr>
              <a:t>- Employees</a:t>
            </a:r>
          </a:p>
          <a:p>
            <a:pPr lvl="2"/>
            <a:endParaRPr lang="en-US" sz="800" b="1" dirty="0" smtClean="0">
              <a:solidFill>
                <a:schemeClr val="tx1">
                  <a:lumMod val="95000"/>
                  <a:lumOff val="5000"/>
                </a:schemeClr>
              </a:solidFill>
            </a:endParaRPr>
          </a:p>
          <a:p>
            <a:pPr lvl="2"/>
            <a:r>
              <a:rPr lang="en-US" sz="3600" b="1" dirty="0" smtClean="0">
                <a:solidFill>
                  <a:srgbClr val="004B52"/>
                </a:solidFill>
              </a:rPr>
              <a:t> #4 </a:t>
            </a:r>
            <a:r>
              <a:rPr lang="en-US" sz="3600" b="1" dirty="0" smtClean="0">
                <a:solidFill>
                  <a:schemeClr val="tx1">
                    <a:lumMod val="95000"/>
                    <a:lumOff val="5000"/>
                  </a:schemeClr>
                </a:solidFill>
              </a:rPr>
              <a:t>- Civil organizations</a:t>
            </a:r>
          </a:p>
          <a:p>
            <a:pPr lvl="2"/>
            <a:endParaRPr lang="en-US" sz="800" b="1" dirty="0">
              <a:solidFill>
                <a:schemeClr val="tx1">
                  <a:lumMod val="95000"/>
                  <a:lumOff val="5000"/>
                </a:schemeClr>
              </a:solidFill>
            </a:endParaRPr>
          </a:p>
          <a:p>
            <a:pPr lvl="2"/>
            <a:r>
              <a:rPr lang="en-US" sz="3600" b="1" dirty="0" smtClean="0">
                <a:solidFill>
                  <a:srgbClr val="004B52"/>
                </a:solidFill>
              </a:rPr>
              <a:t> #5 </a:t>
            </a:r>
            <a:r>
              <a:rPr lang="en-US" sz="3600" b="1" dirty="0" smtClean="0"/>
              <a:t>- </a:t>
            </a:r>
            <a:r>
              <a:rPr lang="en-US" sz="3600" b="1" dirty="0" smtClean="0">
                <a:solidFill>
                  <a:schemeClr val="tx1">
                    <a:lumMod val="95000"/>
                    <a:lumOff val="5000"/>
                  </a:schemeClr>
                </a:solidFill>
              </a:rPr>
              <a:t>Government agencies</a:t>
            </a:r>
            <a:endParaRPr lang="en-US" sz="3600" b="1" dirty="0">
              <a:solidFill>
                <a:schemeClr val="tx1">
                  <a:lumMod val="95000"/>
                  <a:lumOff val="5000"/>
                </a:schemeClr>
              </a:solidFill>
            </a:endParaRPr>
          </a:p>
        </p:txBody>
      </p:sp>
      <p:pic>
        <p:nvPicPr>
          <p:cNvPr id="4" name="Picture 3">
            <a:extLst>
              <a:ext uri="{FF2B5EF4-FFF2-40B4-BE49-F238E27FC236}">
                <a16:creationId xmlns="" xmlns:a16="http://schemas.microsoft.com/office/drawing/2014/main" id="{80A3510D-C9DF-4D34-BCC1-4447BDABF22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029773" y="152400"/>
            <a:ext cx="1828800" cy="480410"/>
          </a:xfrm>
          <a:prstGeom prst="rect">
            <a:avLst/>
          </a:prstGeom>
          <a:noFill/>
          <a:ln>
            <a:noFill/>
          </a:ln>
        </p:spPr>
      </p:pic>
      <p:sp>
        <p:nvSpPr>
          <p:cNvPr id="5" name="Title 1">
            <a:extLst>
              <a:ext uri="{FF2B5EF4-FFF2-40B4-BE49-F238E27FC236}">
                <a16:creationId xmlns="" xmlns:a16="http://schemas.microsoft.com/office/drawing/2014/main" id="{043612D0-9D05-4E0C-B455-DA8D2C034E33}"/>
              </a:ext>
            </a:extLst>
          </p:cNvPr>
          <p:cNvSpPr txBox="1">
            <a:spLocks/>
          </p:cNvSpPr>
          <p:nvPr/>
        </p:nvSpPr>
        <p:spPr>
          <a:xfrm>
            <a:off x="228600" y="80558"/>
            <a:ext cx="6801173" cy="7651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mn-lt"/>
              </a:rPr>
              <a:t>Focus Group Findings </a:t>
            </a:r>
            <a:r>
              <a:rPr lang="en-US" sz="2800" b="1" dirty="0">
                <a:solidFill>
                  <a:schemeClr val="bg1"/>
                </a:solidFill>
                <a:latin typeface="+mn-lt"/>
              </a:rPr>
              <a:t>&amp; Recommendations</a:t>
            </a:r>
          </a:p>
        </p:txBody>
      </p:sp>
    </p:spTree>
    <p:extLst>
      <p:ext uri="{BB962C8B-B14F-4D97-AF65-F5344CB8AC3E}">
        <p14:creationId xmlns:p14="http://schemas.microsoft.com/office/powerpoint/2010/main" val="385947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456" y="632810"/>
            <a:ext cx="8887543" cy="5786199"/>
          </a:xfrm>
          <a:prstGeom prst="rect">
            <a:avLst/>
          </a:prstGeom>
          <a:noFill/>
        </p:spPr>
        <p:txBody>
          <a:bodyPr wrap="square" rtlCol="0">
            <a:spAutoFit/>
          </a:bodyPr>
          <a:lstStyle/>
          <a:p>
            <a:r>
              <a:rPr lang="en-US" sz="1200" b="1" dirty="0">
                <a:solidFill>
                  <a:srgbClr val="004B52"/>
                </a:solidFill>
                <a:latin typeface="+mj-lt"/>
              </a:rPr>
              <a:t>	</a:t>
            </a:r>
            <a:endParaRPr lang="en-US" sz="1200" b="1" dirty="0">
              <a:solidFill>
                <a:schemeClr val="tx1">
                  <a:lumMod val="95000"/>
                  <a:lumOff val="5000"/>
                </a:schemeClr>
              </a:solidFill>
            </a:endParaRPr>
          </a:p>
          <a:p>
            <a:r>
              <a:rPr lang="en-US" sz="3600" b="1" dirty="0" smtClean="0">
                <a:solidFill>
                  <a:srgbClr val="004B52"/>
                </a:solidFill>
              </a:rPr>
              <a:t>2.    </a:t>
            </a:r>
            <a:r>
              <a:rPr lang="en-US" sz="3600" b="1" dirty="0">
                <a:solidFill>
                  <a:srgbClr val="004B52"/>
                </a:solidFill>
              </a:rPr>
              <a:t>W</a:t>
            </a:r>
            <a:r>
              <a:rPr lang="en-US" sz="3600" b="1" dirty="0" smtClean="0">
                <a:solidFill>
                  <a:srgbClr val="004B52"/>
                </a:solidFill>
              </a:rPr>
              <a:t>ords that describe Access LA</a:t>
            </a:r>
          </a:p>
          <a:p>
            <a:endParaRPr lang="en-US" sz="1200" b="1" dirty="0">
              <a:solidFill>
                <a:srgbClr val="004B52"/>
              </a:solidFill>
            </a:endParaRPr>
          </a:p>
          <a:p>
            <a:pPr marL="1828800" lvl="2" indent="-914400">
              <a:buFont typeface="+mj-lt"/>
              <a:buAutoNum type="arabicPeriod"/>
            </a:pPr>
            <a:r>
              <a:rPr lang="en-US" sz="3200" b="1" dirty="0" smtClean="0">
                <a:solidFill>
                  <a:schemeClr val="tx1">
                    <a:lumMod val="95000"/>
                    <a:lumOff val="5000"/>
                  </a:schemeClr>
                </a:solidFill>
              </a:rPr>
              <a:t>Para-transit</a:t>
            </a:r>
          </a:p>
          <a:p>
            <a:pPr marL="1828800" lvl="2" indent="-914400">
              <a:buFont typeface="+mj-lt"/>
              <a:buAutoNum type="arabicPeriod"/>
            </a:pPr>
            <a:r>
              <a:rPr lang="en-US" sz="3200" b="1" dirty="0" smtClean="0">
                <a:solidFill>
                  <a:schemeClr val="tx1">
                    <a:lumMod val="95000"/>
                    <a:lumOff val="5000"/>
                  </a:schemeClr>
                </a:solidFill>
              </a:rPr>
              <a:t>Accessibility</a:t>
            </a:r>
          </a:p>
          <a:p>
            <a:pPr marL="1828800" lvl="2" indent="-914400">
              <a:buFont typeface="+mj-lt"/>
              <a:buAutoNum type="arabicPeriod"/>
            </a:pPr>
            <a:r>
              <a:rPr lang="en-US" sz="3200" b="1" dirty="0" smtClean="0">
                <a:solidFill>
                  <a:schemeClr val="tx1">
                    <a:lumMod val="95000"/>
                    <a:lumOff val="5000"/>
                  </a:schemeClr>
                </a:solidFill>
              </a:rPr>
              <a:t>Community / Caring / A Civil Right</a:t>
            </a:r>
          </a:p>
          <a:p>
            <a:pPr lvl="2"/>
            <a:endParaRPr lang="en-US" b="1" dirty="0" smtClean="0">
              <a:solidFill>
                <a:schemeClr val="tx1">
                  <a:lumMod val="95000"/>
                  <a:lumOff val="5000"/>
                </a:schemeClr>
              </a:solidFill>
            </a:endParaRPr>
          </a:p>
          <a:p>
            <a:pPr lvl="2"/>
            <a:r>
              <a:rPr lang="en-US" sz="2800" b="1" dirty="0" smtClean="0">
                <a:solidFill>
                  <a:srgbClr val="004B52"/>
                </a:solidFill>
              </a:rPr>
              <a:t>Additional descriptions that support the top three</a:t>
            </a:r>
          </a:p>
          <a:p>
            <a:pPr marL="1828800" lvl="2" indent="-914400">
              <a:buFont typeface="+mj-lt"/>
              <a:buAutoNum type="arabicPeriod" startAt="4"/>
            </a:pPr>
            <a:r>
              <a:rPr lang="en-US" sz="2600" b="1" dirty="0" smtClean="0">
                <a:solidFill>
                  <a:schemeClr val="tx1">
                    <a:lumMod val="95000"/>
                    <a:lumOff val="5000"/>
                  </a:schemeClr>
                </a:solidFill>
              </a:rPr>
              <a:t>Curb-to-Curb Service</a:t>
            </a:r>
          </a:p>
          <a:p>
            <a:pPr marL="1828800" lvl="2" indent="-914400">
              <a:buFont typeface="+mj-lt"/>
              <a:buAutoNum type="arabicPeriod" startAt="4"/>
            </a:pPr>
            <a:r>
              <a:rPr lang="en-US" sz="2600" b="1" dirty="0" smtClean="0">
                <a:solidFill>
                  <a:schemeClr val="tx1">
                    <a:lumMod val="95000"/>
                    <a:lumOff val="5000"/>
                  </a:schemeClr>
                </a:solidFill>
              </a:rPr>
              <a:t>Safety</a:t>
            </a:r>
          </a:p>
          <a:p>
            <a:pPr marL="1828800" lvl="2" indent="-914400">
              <a:buFont typeface="+mj-lt"/>
              <a:buAutoNum type="arabicPeriod" startAt="4"/>
            </a:pPr>
            <a:r>
              <a:rPr lang="en-US" sz="2600" b="1" dirty="0" smtClean="0">
                <a:solidFill>
                  <a:schemeClr val="tx1">
                    <a:lumMod val="95000"/>
                    <a:lumOff val="5000"/>
                  </a:schemeClr>
                </a:solidFill>
              </a:rPr>
              <a:t>Mobility</a:t>
            </a:r>
          </a:p>
          <a:p>
            <a:pPr marL="1828800" lvl="2" indent="-914400">
              <a:buFont typeface="+mj-lt"/>
              <a:buAutoNum type="arabicPeriod" startAt="4"/>
            </a:pPr>
            <a:r>
              <a:rPr lang="en-US" sz="2600" b="1" dirty="0" smtClean="0">
                <a:solidFill>
                  <a:schemeClr val="tx1">
                    <a:lumMod val="95000"/>
                    <a:lumOff val="5000"/>
                  </a:schemeClr>
                </a:solidFill>
              </a:rPr>
              <a:t>Liberating</a:t>
            </a:r>
          </a:p>
          <a:p>
            <a:pPr marL="1828800" lvl="2" indent="-914400">
              <a:buFont typeface="+mj-lt"/>
              <a:buAutoNum type="arabicPeriod" startAt="4"/>
            </a:pPr>
            <a:r>
              <a:rPr lang="en-US" sz="2600" b="1" dirty="0" smtClean="0">
                <a:solidFill>
                  <a:schemeClr val="tx1">
                    <a:lumMod val="95000"/>
                    <a:lumOff val="5000"/>
                  </a:schemeClr>
                </a:solidFill>
              </a:rPr>
              <a:t>Independence</a:t>
            </a:r>
          </a:p>
          <a:p>
            <a:pPr marL="1828800" lvl="2" indent="-914400">
              <a:buFont typeface="+mj-lt"/>
              <a:buAutoNum type="arabicPeriod" startAt="4"/>
            </a:pPr>
            <a:r>
              <a:rPr lang="en-US" sz="2600" b="1" dirty="0" smtClean="0">
                <a:solidFill>
                  <a:schemeClr val="tx1">
                    <a:lumMod val="95000"/>
                    <a:lumOff val="5000"/>
                  </a:schemeClr>
                </a:solidFill>
              </a:rPr>
              <a:t>Government agencies</a:t>
            </a:r>
          </a:p>
          <a:p>
            <a:pPr lvl="2"/>
            <a:endParaRPr lang="en-US" sz="800" dirty="0" smtClean="0">
              <a:solidFill>
                <a:schemeClr val="tx1">
                  <a:lumMod val="95000"/>
                  <a:lumOff val="5000"/>
                </a:schemeClr>
              </a:solidFill>
            </a:endParaRPr>
          </a:p>
        </p:txBody>
      </p:sp>
      <p:pic>
        <p:nvPicPr>
          <p:cNvPr id="4" name="Picture 3">
            <a:extLst>
              <a:ext uri="{FF2B5EF4-FFF2-40B4-BE49-F238E27FC236}">
                <a16:creationId xmlns="" xmlns:a16="http://schemas.microsoft.com/office/drawing/2014/main" id="{80A3510D-C9DF-4D34-BCC1-4447BDABF22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029773" y="152400"/>
            <a:ext cx="1828800" cy="480410"/>
          </a:xfrm>
          <a:prstGeom prst="rect">
            <a:avLst/>
          </a:prstGeom>
          <a:noFill/>
          <a:ln>
            <a:noFill/>
          </a:ln>
        </p:spPr>
      </p:pic>
      <p:sp>
        <p:nvSpPr>
          <p:cNvPr id="5" name="Title 1">
            <a:extLst>
              <a:ext uri="{FF2B5EF4-FFF2-40B4-BE49-F238E27FC236}">
                <a16:creationId xmlns="" xmlns:a16="http://schemas.microsoft.com/office/drawing/2014/main" id="{043612D0-9D05-4E0C-B455-DA8D2C034E33}"/>
              </a:ext>
            </a:extLst>
          </p:cNvPr>
          <p:cNvSpPr txBox="1">
            <a:spLocks/>
          </p:cNvSpPr>
          <p:nvPr/>
        </p:nvSpPr>
        <p:spPr>
          <a:xfrm>
            <a:off x="228600" y="80558"/>
            <a:ext cx="6801173" cy="7651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mn-lt"/>
              </a:rPr>
              <a:t>Focus Group Findings </a:t>
            </a:r>
            <a:r>
              <a:rPr lang="en-US" sz="2800" b="1" dirty="0">
                <a:solidFill>
                  <a:schemeClr val="bg1"/>
                </a:solidFill>
                <a:latin typeface="+mn-lt"/>
              </a:rPr>
              <a:t>&amp; Recommendations</a:t>
            </a:r>
          </a:p>
        </p:txBody>
      </p:sp>
    </p:spTree>
    <p:extLst>
      <p:ext uri="{BB962C8B-B14F-4D97-AF65-F5344CB8AC3E}">
        <p14:creationId xmlns:p14="http://schemas.microsoft.com/office/powerpoint/2010/main" val="364458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32810"/>
            <a:ext cx="8686800" cy="5909310"/>
          </a:xfrm>
          <a:prstGeom prst="rect">
            <a:avLst/>
          </a:prstGeom>
          <a:noFill/>
        </p:spPr>
        <p:txBody>
          <a:bodyPr wrap="square" rtlCol="0">
            <a:spAutoFit/>
          </a:bodyPr>
          <a:lstStyle/>
          <a:p>
            <a:r>
              <a:rPr lang="en-US" sz="1200" b="1" dirty="0">
                <a:solidFill>
                  <a:srgbClr val="004B52"/>
                </a:solidFill>
                <a:latin typeface="+mj-lt"/>
              </a:rPr>
              <a:t>	</a:t>
            </a:r>
            <a:endParaRPr lang="en-US" sz="1200" b="1" dirty="0">
              <a:solidFill>
                <a:schemeClr val="tx1">
                  <a:lumMod val="95000"/>
                  <a:lumOff val="5000"/>
                </a:schemeClr>
              </a:solidFill>
            </a:endParaRPr>
          </a:p>
          <a:p>
            <a:r>
              <a:rPr lang="en-US" sz="3600" b="1" dirty="0" smtClean="0">
                <a:solidFill>
                  <a:srgbClr val="004B52"/>
                </a:solidFill>
              </a:rPr>
              <a:t>3.    Key reasons to use the website</a:t>
            </a:r>
          </a:p>
          <a:p>
            <a:endParaRPr lang="en-US" sz="1200" b="1" dirty="0" smtClean="0">
              <a:solidFill>
                <a:srgbClr val="004B52"/>
              </a:solidFill>
            </a:endParaRPr>
          </a:p>
          <a:p>
            <a:pPr lvl="1"/>
            <a:r>
              <a:rPr lang="en-US" sz="2600" b="1" dirty="0" smtClean="0">
                <a:solidFill>
                  <a:srgbClr val="004B52"/>
                </a:solidFill>
              </a:rPr>
              <a:t>1.  Prospective Rider Information:  </a:t>
            </a:r>
            <a:r>
              <a:rPr lang="en-US" sz="2600" dirty="0" smtClean="0">
                <a:solidFill>
                  <a:schemeClr val="tx1">
                    <a:lumMod val="95000"/>
                    <a:lumOff val="5000"/>
                  </a:schemeClr>
                </a:solidFill>
              </a:rPr>
              <a:t>The Access LA service area, what services are available, Rider eligibility and the application process.</a:t>
            </a:r>
          </a:p>
          <a:p>
            <a:pPr marL="1428750" lvl="2" indent="-514350">
              <a:buAutoNum type="arabicPeriod"/>
            </a:pPr>
            <a:endParaRPr lang="en-US" sz="800" b="1" dirty="0" smtClean="0">
              <a:solidFill>
                <a:schemeClr val="tx1">
                  <a:lumMod val="95000"/>
                  <a:lumOff val="5000"/>
                </a:schemeClr>
              </a:solidFill>
            </a:endParaRPr>
          </a:p>
          <a:p>
            <a:pPr lvl="1"/>
            <a:r>
              <a:rPr lang="en-US" sz="2600" b="1" dirty="0" smtClean="0">
                <a:solidFill>
                  <a:srgbClr val="004B52"/>
                </a:solidFill>
              </a:rPr>
              <a:t>2.  Rider Information: </a:t>
            </a:r>
            <a:r>
              <a:rPr lang="en-US" sz="2600" dirty="0" smtClean="0">
                <a:solidFill>
                  <a:schemeClr val="tx1">
                    <a:lumMod val="95000"/>
                    <a:lumOff val="5000"/>
                  </a:schemeClr>
                </a:solidFill>
              </a:rPr>
              <a:t>How to use the service, phone numbers, obtaining the </a:t>
            </a:r>
            <a:r>
              <a:rPr lang="en-US" sz="2600" i="1" dirty="0" smtClean="0">
                <a:solidFill>
                  <a:schemeClr val="tx1">
                    <a:lumMod val="95000"/>
                    <a:lumOff val="5000"/>
                  </a:schemeClr>
                </a:solidFill>
              </a:rPr>
              <a:t>Rider’s Guide</a:t>
            </a:r>
            <a:r>
              <a:rPr lang="en-US" sz="2600" dirty="0" smtClean="0">
                <a:solidFill>
                  <a:schemeClr val="tx1">
                    <a:lumMod val="95000"/>
                    <a:lumOff val="5000"/>
                  </a:schemeClr>
                </a:solidFill>
              </a:rPr>
              <a:t>, understanding the first-time Rider experience, service updates &amp; alerts.</a:t>
            </a:r>
          </a:p>
          <a:p>
            <a:pPr lvl="2"/>
            <a:endParaRPr lang="en-US" sz="800" b="1" dirty="0" smtClean="0">
              <a:solidFill>
                <a:schemeClr val="tx1">
                  <a:lumMod val="95000"/>
                  <a:lumOff val="5000"/>
                </a:schemeClr>
              </a:solidFill>
            </a:endParaRPr>
          </a:p>
          <a:p>
            <a:pPr lvl="1"/>
            <a:r>
              <a:rPr lang="en-US" sz="2600" b="1" dirty="0" smtClean="0">
                <a:solidFill>
                  <a:srgbClr val="004B52"/>
                </a:solidFill>
              </a:rPr>
              <a:t>3.  Public Notices: </a:t>
            </a:r>
            <a:r>
              <a:rPr lang="en-US" sz="2600" dirty="0" smtClean="0">
                <a:solidFill>
                  <a:schemeClr val="tx1">
                    <a:lumMod val="95000"/>
                    <a:lumOff val="5000"/>
                  </a:schemeClr>
                </a:solidFill>
              </a:rPr>
              <a:t>Meeting dates &amp; times, Board Meeting updates and meeting agendas.</a:t>
            </a:r>
          </a:p>
          <a:p>
            <a:pPr marL="1428750" lvl="2" indent="-514350">
              <a:buAutoNum type="arabicPeriod" startAt="3"/>
            </a:pPr>
            <a:endParaRPr lang="en-US" sz="800" dirty="0" smtClean="0">
              <a:solidFill>
                <a:schemeClr val="tx1">
                  <a:lumMod val="95000"/>
                  <a:lumOff val="5000"/>
                </a:schemeClr>
              </a:solidFill>
            </a:endParaRPr>
          </a:p>
          <a:p>
            <a:pPr lvl="1"/>
            <a:r>
              <a:rPr lang="en-US" sz="2600" b="1" dirty="0" smtClean="0">
                <a:solidFill>
                  <a:srgbClr val="004B52"/>
                </a:solidFill>
              </a:rPr>
              <a:t>4.  Other Information: </a:t>
            </a:r>
            <a:r>
              <a:rPr lang="en-US" sz="2600" dirty="0" smtClean="0">
                <a:solidFill>
                  <a:schemeClr val="tx1">
                    <a:lumMod val="95000"/>
                    <a:lumOff val="5000"/>
                  </a:schemeClr>
                </a:solidFill>
              </a:rPr>
              <a:t>Trainings &amp; vendor opportunities.</a:t>
            </a:r>
            <a:endParaRPr lang="en-US" sz="2600" b="1" dirty="0" smtClean="0">
              <a:solidFill>
                <a:schemeClr val="tx1">
                  <a:lumMod val="95000"/>
                  <a:lumOff val="5000"/>
                </a:schemeClr>
              </a:solidFill>
            </a:endParaRPr>
          </a:p>
          <a:p>
            <a:pPr lvl="2"/>
            <a:endParaRPr lang="en-US" sz="800" i="1" dirty="0" smtClean="0">
              <a:solidFill>
                <a:schemeClr val="tx1">
                  <a:lumMod val="95000"/>
                  <a:lumOff val="5000"/>
                </a:schemeClr>
              </a:solidFill>
            </a:endParaRPr>
          </a:p>
          <a:p>
            <a:pPr lvl="2"/>
            <a:r>
              <a:rPr lang="en-US" sz="2400" i="1" dirty="0" smtClean="0">
                <a:solidFill>
                  <a:srgbClr val="004B52"/>
                </a:solidFill>
              </a:rPr>
              <a:t>Reasons for visiting the website follow the progression of the Access LA customer lifecycle.</a:t>
            </a:r>
            <a:endParaRPr lang="en-US" sz="2400" i="1" dirty="0">
              <a:solidFill>
                <a:srgbClr val="004B52"/>
              </a:solidFill>
            </a:endParaRPr>
          </a:p>
        </p:txBody>
      </p:sp>
      <p:pic>
        <p:nvPicPr>
          <p:cNvPr id="4" name="Picture 3">
            <a:extLst>
              <a:ext uri="{FF2B5EF4-FFF2-40B4-BE49-F238E27FC236}">
                <a16:creationId xmlns="" xmlns:a16="http://schemas.microsoft.com/office/drawing/2014/main" id="{80A3510D-C9DF-4D34-BCC1-4447BDABF22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029773" y="152400"/>
            <a:ext cx="1828800" cy="480410"/>
          </a:xfrm>
          <a:prstGeom prst="rect">
            <a:avLst/>
          </a:prstGeom>
          <a:noFill/>
          <a:ln>
            <a:noFill/>
          </a:ln>
        </p:spPr>
      </p:pic>
      <p:sp>
        <p:nvSpPr>
          <p:cNvPr id="5" name="Title 1">
            <a:extLst>
              <a:ext uri="{FF2B5EF4-FFF2-40B4-BE49-F238E27FC236}">
                <a16:creationId xmlns="" xmlns:a16="http://schemas.microsoft.com/office/drawing/2014/main" id="{043612D0-9D05-4E0C-B455-DA8D2C034E33}"/>
              </a:ext>
            </a:extLst>
          </p:cNvPr>
          <p:cNvSpPr txBox="1">
            <a:spLocks/>
          </p:cNvSpPr>
          <p:nvPr/>
        </p:nvSpPr>
        <p:spPr>
          <a:xfrm>
            <a:off x="228600" y="80558"/>
            <a:ext cx="6801173" cy="7651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mn-lt"/>
              </a:rPr>
              <a:t>Focus Group Findings </a:t>
            </a:r>
            <a:r>
              <a:rPr lang="en-US" sz="2800" b="1" dirty="0">
                <a:solidFill>
                  <a:schemeClr val="bg1"/>
                </a:solidFill>
                <a:latin typeface="+mn-lt"/>
              </a:rPr>
              <a:t>&amp; Recommendations</a:t>
            </a:r>
          </a:p>
        </p:txBody>
      </p:sp>
    </p:spTree>
    <p:extLst>
      <p:ext uri="{BB962C8B-B14F-4D97-AF65-F5344CB8AC3E}">
        <p14:creationId xmlns:p14="http://schemas.microsoft.com/office/powerpoint/2010/main" val="280711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32810"/>
            <a:ext cx="9067800" cy="6124754"/>
          </a:xfrm>
          <a:prstGeom prst="rect">
            <a:avLst/>
          </a:prstGeom>
          <a:noFill/>
        </p:spPr>
        <p:txBody>
          <a:bodyPr wrap="square" rtlCol="0">
            <a:spAutoFit/>
          </a:bodyPr>
          <a:lstStyle/>
          <a:p>
            <a:r>
              <a:rPr lang="en-US" sz="1200" b="1" dirty="0">
                <a:solidFill>
                  <a:srgbClr val="004B52"/>
                </a:solidFill>
                <a:latin typeface="+mj-lt"/>
              </a:rPr>
              <a:t>	</a:t>
            </a:r>
            <a:endParaRPr lang="en-US" sz="1200" b="1" dirty="0">
              <a:solidFill>
                <a:schemeClr val="tx1">
                  <a:lumMod val="95000"/>
                  <a:lumOff val="5000"/>
                </a:schemeClr>
              </a:solidFill>
            </a:endParaRPr>
          </a:p>
          <a:p>
            <a:pPr marL="742950" indent="-742950">
              <a:buAutoNum type="arabicPeriod" startAt="4"/>
            </a:pPr>
            <a:r>
              <a:rPr lang="en-US" sz="3600" b="1" dirty="0" smtClean="0">
                <a:solidFill>
                  <a:srgbClr val="004B52"/>
                </a:solidFill>
              </a:rPr>
              <a:t>Making the website more engaging</a:t>
            </a:r>
          </a:p>
          <a:p>
            <a:pPr marL="742950" indent="-742950">
              <a:buAutoNum type="arabicPeriod" startAt="4"/>
            </a:pPr>
            <a:endParaRPr lang="en-US" sz="800" b="1" dirty="0" smtClean="0">
              <a:solidFill>
                <a:srgbClr val="004B52"/>
              </a:solidFill>
            </a:endParaRPr>
          </a:p>
          <a:p>
            <a:pPr lvl="2"/>
            <a:r>
              <a:rPr lang="en-US" sz="3000" b="1" dirty="0" smtClean="0">
                <a:solidFill>
                  <a:srgbClr val="004B52"/>
                </a:solidFill>
              </a:rPr>
              <a:t>1. </a:t>
            </a:r>
            <a:r>
              <a:rPr lang="en-US" sz="3000" b="1" dirty="0" smtClean="0"/>
              <a:t>Easier navigation </a:t>
            </a:r>
            <a:endParaRPr lang="en-US" sz="800" b="1" dirty="0" smtClean="0"/>
          </a:p>
          <a:p>
            <a:pPr lvl="2"/>
            <a:endParaRPr lang="en-US" sz="800" dirty="0" smtClean="0"/>
          </a:p>
          <a:p>
            <a:pPr lvl="2"/>
            <a:r>
              <a:rPr lang="en-US" sz="3000" b="1" dirty="0" smtClean="0">
                <a:solidFill>
                  <a:srgbClr val="004B52"/>
                </a:solidFill>
              </a:rPr>
              <a:t>2. </a:t>
            </a:r>
            <a:r>
              <a:rPr lang="en-US" sz="3000" b="1" dirty="0">
                <a:solidFill>
                  <a:schemeClr val="tx1">
                    <a:lumMod val="95000"/>
                    <a:lumOff val="5000"/>
                  </a:schemeClr>
                </a:solidFill>
              </a:rPr>
              <a:t>Add Call Out areas </a:t>
            </a:r>
            <a:r>
              <a:rPr lang="en-US" sz="3400" dirty="0">
                <a:solidFill>
                  <a:schemeClr val="tx1">
                    <a:lumMod val="95000"/>
                    <a:lumOff val="5000"/>
                  </a:schemeClr>
                </a:solidFill>
              </a:rPr>
              <a:t>	</a:t>
            </a:r>
          </a:p>
          <a:p>
            <a:pPr lvl="2"/>
            <a:r>
              <a:rPr lang="en-US" sz="2600" dirty="0">
                <a:solidFill>
                  <a:schemeClr val="tx1">
                    <a:lumMod val="95000"/>
                    <a:lumOff val="5000"/>
                  </a:schemeClr>
                </a:solidFill>
              </a:rPr>
              <a:t>	</a:t>
            </a:r>
            <a:r>
              <a:rPr lang="en-US" sz="2600" i="1" dirty="0">
                <a:solidFill>
                  <a:schemeClr val="tx1">
                    <a:lumMod val="95000"/>
                    <a:lumOff val="5000"/>
                  </a:schemeClr>
                </a:solidFill>
              </a:rPr>
              <a:t> I am a Rider </a:t>
            </a:r>
            <a:r>
              <a:rPr lang="en-US" sz="2600" dirty="0">
                <a:solidFill>
                  <a:schemeClr val="tx1">
                    <a:lumMod val="95000"/>
                    <a:lumOff val="5000"/>
                  </a:schemeClr>
                </a:solidFill>
              </a:rPr>
              <a:t>– primary users</a:t>
            </a:r>
          </a:p>
          <a:p>
            <a:pPr lvl="2"/>
            <a:r>
              <a:rPr lang="en-US" sz="2600" dirty="0">
                <a:solidFill>
                  <a:schemeClr val="tx1">
                    <a:lumMod val="95000"/>
                    <a:lumOff val="5000"/>
                  </a:schemeClr>
                </a:solidFill>
              </a:rPr>
              <a:t>	 </a:t>
            </a:r>
            <a:r>
              <a:rPr lang="en-US" sz="2600" i="1" dirty="0">
                <a:solidFill>
                  <a:schemeClr val="tx1">
                    <a:lumMod val="95000"/>
                    <a:lumOff val="5000"/>
                  </a:schemeClr>
                </a:solidFill>
              </a:rPr>
              <a:t>I</a:t>
            </a:r>
            <a:r>
              <a:rPr lang="en-US" sz="2600" dirty="0">
                <a:solidFill>
                  <a:schemeClr val="tx1">
                    <a:lumMod val="95000"/>
                    <a:lumOff val="5000"/>
                  </a:schemeClr>
                </a:solidFill>
              </a:rPr>
              <a:t> </a:t>
            </a:r>
            <a:r>
              <a:rPr lang="en-US" sz="2600" i="1" dirty="0">
                <a:solidFill>
                  <a:schemeClr val="tx1">
                    <a:lumMod val="95000"/>
                    <a:lumOff val="5000"/>
                  </a:schemeClr>
                </a:solidFill>
              </a:rPr>
              <a:t>help Riders </a:t>
            </a:r>
            <a:r>
              <a:rPr lang="en-US" sz="2600" dirty="0">
                <a:solidFill>
                  <a:schemeClr val="tx1">
                    <a:lumMod val="95000"/>
                    <a:lumOff val="5000"/>
                  </a:schemeClr>
                </a:solidFill>
              </a:rPr>
              <a:t>– supporting agencies</a:t>
            </a:r>
          </a:p>
          <a:p>
            <a:pPr lvl="2"/>
            <a:r>
              <a:rPr lang="en-US" sz="2600" dirty="0">
                <a:solidFill>
                  <a:schemeClr val="tx1">
                    <a:lumMod val="95000"/>
                    <a:lumOff val="5000"/>
                  </a:schemeClr>
                </a:solidFill>
              </a:rPr>
              <a:t>	</a:t>
            </a:r>
            <a:r>
              <a:rPr lang="en-US" sz="2600" i="1" dirty="0">
                <a:solidFill>
                  <a:schemeClr val="tx1">
                    <a:lumMod val="95000"/>
                    <a:lumOff val="5000"/>
                  </a:schemeClr>
                </a:solidFill>
              </a:rPr>
              <a:t> I am an Employee </a:t>
            </a:r>
            <a:r>
              <a:rPr lang="en-US" sz="2600" dirty="0">
                <a:solidFill>
                  <a:schemeClr val="tx1">
                    <a:lumMod val="95000"/>
                    <a:lumOff val="5000"/>
                  </a:schemeClr>
                </a:solidFill>
              </a:rPr>
              <a:t>– ASI </a:t>
            </a:r>
            <a:r>
              <a:rPr lang="en-US" sz="2600" dirty="0" smtClean="0">
                <a:solidFill>
                  <a:schemeClr val="tx1">
                    <a:lumMod val="95000"/>
                    <a:lumOff val="5000"/>
                  </a:schemeClr>
                </a:solidFill>
              </a:rPr>
              <a:t>staff</a:t>
            </a:r>
          </a:p>
          <a:p>
            <a:pPr lvl="2"/>
            <a:endParaRPr lang="en-US" sz="800" dirty="0">
              <a:solidFill>
                <a:schemeClr val="tx1">
                  <a:lumMod val="95000"/>
                  <a:lumOff val="5000"/>
                </a:schemeClr>
              </a:solidFill>
            </a:endParaRPr>
          </a:p>
          <a:p>
            <a:pPr lvl="2"/>
            <a:r>
              <a:rPr lang="en-US" sz="3000" b="1" dirty="0" smtClean="0">
                <a:solidFill>
                  <a:srgbClr val="004B52"/>
                </a:solidFill>
              </a:rPr>
              <a:t>3. </a:t>
            </a:r>
            <a:r>
              <a:rPr lang="en-US" sz="3000" b="1" dirty="0" smtClean="0">
                <a:solidFill>
                  <a:schemeClr val="tx1">
                    <a:lumMod val="95000"/>
                    <a:lumOff val="5000"/>
                  </a:schemeClr>
                </a:solidFill>
              </a:rPr>
              <a:t>Greater visual appeal </a:t>
            </a:r>
            <a:r>
              <a:rPr lang="en-US" sz="2600" dirty="0" smtClean="0">
                <a:solidFill>
                  <a:schemeClr val="tx1">
                    <a:lumMod val="95000"/>
                    <a:lumOff val="5000"/>
                  </a:schemeClr>
                </a:solidFill>
              </a:rPr>
              <a:t>Incorporate videos, icons, graphics, photographs of users enjoying the services with the disability aspect as a side note in an active lifestyle.</a:t>
            </a:r>
          </a:p>
          <a:p>
            <a:pPr lvl="2"/>
            <a:endParaRPr lang="en-US" sz="800" dirty="0" smtClean="0">
              <a:solidFill>
                <a:schemeClr val="tx1">
                  <a:lumMod val="95000"/>
                  <a:lumOff val="5000"/>
                </a:schemeClr>
              </a:solidFill>
            </a:endParaRPr>
          </a:p>
          <a:p>
            <a:pPr lvl="2"/>
            <a:r>
              <a:rPr lang="en-US" sz="3000" b="1" dirty="0" smtClean="0">
                <a:solidFill>
                  <a:srgbClr val="004B52"/>
                </a:solidFill>
              </a:rPr>
              <a:t>4. </a:t>
            </a:r>
            <a:r>
              <a:rPr lang="en-US" sz="3000" b="1" dirty="0" smtClean="0">
                <a:solidFill>
                  <a:schemeClr val="tx1">
                    <a:lumMod val="95000"/>
                    <a:lumOff val="5000"/>
                  </a:schemeClr>
                </a:solidFill>
              </a:rPr>
              <a:t>Clearly outline the application process</a:t>
            </a:r>
          </a:p>
          <a:p>
            <a:pPr lvl="2"/>
            <a:r>
              <a:rPr lang="en-US" sz="2600" dirty="0" smtClean="0">
                <a:solidFill>
                  <a:schemeClr val="tx1">
                    <a:lumMod val="95000"/>
                    <a:lumOff val="5000"/>
                  </a:schemeClr>
                </a:solidFill>
              </a:rPr>
              <a:t>Explain eligibility </a:t>
            </a:r>
            <a:r>
              <a:rPr lang="en-US" sz="2600" dirty="0">
                <a:solidFill>
                  <a:schemeClr val="tx1">
                    <a:lumMod val="95000"/>
                    <a:lumOff val="5000"/>
                  </a:schemeClr>
                </a:solidFill>
              </a:rPr>
              <a:t>versus </a:t>
            </a:r>
            <a:r>
              <a:rPr lang="en-US" sz="2600" dirty="0" smtClean="0">
                <a:solidFill>
                  <a:schemeClr val="tx1">
                    <a:lumMod val="95000"/>
                    <a:lumOff val="5000"/>
                  </a:schemeClr>
                </a:solidFill>
              </a:rPr>
              <a:t>applying.</a:t>
            </a:r>
            <a:r>
              <a:rPr lang="en-US" sz="2800" dirty="0" smtClean="0">
                <a:solidFill>
                  <a:schemeClr val="tx1">
                    <a:lumMod val="95000"/>
                    <a:lumOff val="5000"/>
                  </a:schemeClr>
                </a:solidFill>
              </a:rPr>
              <a:t> </a:t>
            </a:r>
            <a:r>
              <a:rPr lang="en-US" sz="2600" dirty="0" smtClean="0">
                <a:solidFill>
                  <a:schemeClr val="tx1">
                    <a:lumMod val="95000"/>
                    <a:lumOff val="5000"/>
                  </a:schemeClr>
                </a:solidFill>
              </a:rPr>
              <a:t>The Application Form cannot be accessed without entering a valid ID card #.</a:t>
            </a:r>
            <a:endParaRPr lang="en-US" sz="2800" dirty="0">
              <a:solidFill>
                <a:schemeClr val="tx1">
                  <a:lumMod val="95000"/>
                  <a:lumOff val="5000"/>
                </a:schemeClr>
              </a:solidFill>
            </a:endParaRPr>
          </a:p>
        </p:txBody>
      </p:sp>
      <p:pic>
        <p:nvPicPr>
          <p:cNvPr id="4" name="Picture 3">
            <a:extLst>
              <a:ext uri="{FF2B5EF4-FFF2-40B4-BE49-F238E27FC236}">
                <a16:creationId xmlns="" xmlns:a16="http://schemas.microsoft.com/office/drawing/2014/main" id="{80A3510D-C9DF-4D34-BCC1-4447BDABF22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029773" y="152400"/>
            <a:ext cx="1828800" cy="480410"/>
          </a:xfrm>
          <a:prstGeom prst="rect">
            <a:avLst/>
          </a:prstGeom>
          <a:noFill/>
          <a:ln>
            <a:noFill/>
          </a:ln>
        </p:spPr>
      </p:pic>
      <p:sp>
        <p:nvSpPr>
          <p:cNvPr id="5" name="Title 1">
            <a:extLst>
              <a:ext uri="{FF2B5EF4-FFF2-40B4-BE49-F238E27FC236}">
                <a16:creationId xmlns="" xmlns:a16="http://schemas.microsoft.com/office/drawing/2014/main" id="{043612D0-9D05-4E0C-B455-DA8D2C034E33}"/>
              </a:ext>
            </a:extLst>
          </p:cNvPr>
          <p:cNvSpPr txBox="1">
            <a:spLocks/>
          </p:cNvSpPr>
          <p:nvPr/>
        </p:nvSpPr>
        <p:spPr>
          <a:xfrm>
            <a:off x="260252" y="80558"/>
            <a:ext cx="6801173" cy="7651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mn-lt"/>
              </a:rPr>
              <a:t>Focus Group Findings </a:t>
            </a:r>
            <a:r>
              <a:rPr lang="en-US" sz="2800" b="1" dirty="0">
                <a:solidFill>
                  <a:schemeClr val="bg1"/>
                </a:solidFill>
                <a:latin typeface="+mn-lt"/>
              </a:rPr>
              <a:t>&amp; Recommendations</a:t>
            </a:r>
          </a:p>
        </p:txBody>
      </p:sp>
    </p:spTree>
    <p:extLst>
      <p:ext uri="{BB962C8B-B14F-4D97-AF65-F5344CB8AC3E}">
        <p14:creationId xmlns:p14="http://schemas.microsoft.com/office/powerpoint/2010/main" val="364458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32810"/>
            <a:ext cx="9067800" cy="5847755"/>
          </a:xfrm>
          <a:prstGeom prst="rect">
            <a:avLst/>
          </a:prstGeom>
          <a:noFill/>
        </p:spPr>
        <p:txBody>
          <a:bodyPr wrap="square" rtlCol="0">
            <a:spAutoFit/>
          </a:bodyPr>
          <a:lstStyle/>
          <a:p>
            <a:r>
              <a:rPr lang="en-US" sz="1200" b="1" dirty="0">
                <a:solidFill>
                  <a:srgbClr val="004B52"/>
                </a:solidFill>
                <a:latin typeface="+mj-lt"/>
              </a:rPr>
              <a:t>	</a:t>
            </a:r>
            <a:endParaRPr lang="en-US" sz="1200" b="1" dirty="0">
              <a:solidFill>
                <a:schemeClr val="tx1">
                  <a:lumMod val="95000"/>
                  <a:lumOff val="5000"/>
                </a:schemeClr>
              </a:solidFill>
            </a:endParaRPr>
          </a:p>
          <a:p>
            <a:r>
              <a:rPr lang="en-US" sz="3600" b="1" dirty="0">
                <a:solidFill>
                  <a:srgbClr val="004B52"/>
                </a:solidFill>
              </a:rPr>
              <a:t>4. </a:t>
            </a:r>
            <a:r>
              <a:rPr lang="en-US" sz="3600" b="1" dirty="0" smtClean="0">
                <a:solidFill>
                  <a:srgbClr val="004B52"/>
                </a:solidFill>
              </a:rPr>
              <a:t> Making </a:t>
            </a:r>
            <a:r>
              <a:rPr lang="en-US" sz="3600" b="1" dirty="0">
                <a:solidFill>
                  <a:srgbClr val="004B52"/>
                </a:solidFill>
              </a:rPr>
              <a:t>the website more </a:t>
            </a:r>
            <a:r>
              <a:rPr lang="en-US" sz="3600" b="1" dirty="0" smtClean="0">
                <a:solidFill>
                  <a:srgbClr val="004B52"/>
                </a:solidFill>
              </a:rPr>
              <a:t>engaging, </a:t>
            </a:r>
            <a:r>
              <a:rPr lang="en-US" sz="3600" b="1" i="1" dirty="0" smtClean="0">
                <a:solidFill>
                  <a:srgbClr val="004B52"/>
                </a:solidFill>
              </a:rPr>
              <a:t>cont.</a:t>
            </a:r>
            <a:endParaRPr lang="en-US" sz="3600" b="1" i="1" dirty="0">
              <a:solidFill>
                <a:srgbClr val="004B52"/>
              </a:solidFill>
            </a:endParaRPr>
          </a:p>
          <a:p>
            <a:endParaRPr lang="en-US" sz="1200" b="1" dirty="0" smtClean="0">
              <a:solidFill>
                <a:srgbClr val="004B52"/>
              </a:solidFill>
            </a:endParaRPr>
          </a:p>
          <a:p>
            <a:pPr lvl="2"/>
            <a:r>
              <a:rPr lang="en-US" sz="2600" b="1" dirty="0" smtClean="0">
                <a:solidFill>
                  <a:srgbClr val="004B52"/>
                </a:solidFill>
              </a:rPr>
              <a:t>5.  </a:t>
            </a:r>
            <a:r>
              <a:rPr lang="en-US" sz="2600" b="1" dirty="0" smtClean="0">
                <a:solidFill>
                  <a:schemeClr val="tx1">
                    <a:lumMod val="95000"/>
                    <a:lumOff val="5000"/>
                  </a:schemeClr>
                </a:solidFill>
              </a:rPr>
              <a:t>Bullet point information </a:t>
            </a:r>
            <a:r>
              <a:rPr lang="en-US" sz="2600" dirty="0" smtClean="0">
                <a:solidFill>
                  <a:schemeClr val="tx1">
                    <a:lumMod val="95000"/>
                    <a:lumOff val="5000"/>
                  </a:schemeClr>
                </a:solidFill>
              </a:rPr>
              <a:t>on text-heavy pages</a:t>
            </a:r>
          </a:p>
          <a:p>
            <a:pPr lvl="2"/>
            <a:r>
              <a:rPr lang="en-US" sz="2600" b="1" dirty="0" smtClean="0">
                <a:solidFill>
                  <a:srgbClr val="004B52"/>
                </a:solidFill>
              </a:rPr>
              <a:t>6.  </a:t>
            </a:r>
            <a:r>
              <a:rPr lang="en-US" sz="2600" b="1" dirty="0" smtClean="0">
                <a:solidFill>
                  <a:schemeClr val="tx1">
                    <a:lumMod val="95000"/>
                    <a:lumOff val="5000"/>
                  </a:schemeClr>
                </a:solidFill>
              </a:rPr>
              <a:t>Responsive </a:t>
            </a:r>
            <a:r>
              <a:rPr lang="en-US" sz="2600" dirty="0" smtClean="0">
                <a:solidFill>
                  <a:schemeClr val="tx1">
                    <a:lumMod val="95000"/>
                    <a:lumOff val="5000"/>
                  </a:schemeClr>
                </a:solidFill>
              </a:rPr>
              <a:t>a site that adjusts to various devices</a:t>
            </a:r>
          </a:p>
          <a:p>
            <a:pPr lvl="2"/>
            <a:r>
              <a:rPr lang="en-US" sz="2600" b="1" dirty="0" smtClean="0">
                <a:solidFill>
                  <a:srgbClr val="004B52"/>
                </a:solidFill>
              </a:rPr>
              <a:t>7.  </a:t>
            </a:r>
            <a:r>
              <a:rPr lang="en-US" sz="2600" b="1" dirty="0" smtClean="0">
                <a:solidFill>
                  <a:schemeClr val="tx1">
                    <a:lumMod val="95000"/>
                    <a:lumOff val="5000"/>
                  </a:schemeClr>
                </a:solidFill>
              </a:rPr>
              <a:t>Ability to subscribe to alerts</a:t>
            </a:r>
            <a:r>
              <a:rPr lang="en-US" sz="2600" dirty="0" smtClean="0">
                <a:solidFill>
                  <a:schemeClr val="tx1">
                    <a:lumMod val="95000"/>
                    <a:lumOff val="5000"/>
                  </a:schemeClr>
                </a:solidFill>
              </a:rPr>
              <a:t> – includes defining perimeters on when Access LA sends out an alert</a:t>
            </a:r>
            <a:endParaRPr lang="en-US" sz="2600" b="1" dirty="0" smtClean="0">
              <a:solidFill>
                <a:schemeClr val="tx1">
                  <a:lumMod val="95000"/>
                  <a:lumOff val="5000"/>
                </a:schemeClr>
              </a:solidFill>
            </a:endParaRPr>
          </a:p>
          <a:p>
            <a:pPr lvl="2"/>
            <a:r>
              <a:rPr lang="en-US" sz="2600" b="1" dirty="0" smtClean="0">
                <a:solidFill>
                  <a:srgbClr val="004B52"/>
                </a:solidFill>
              </a:rPr>
              <a:t>8.  </a:t>
            </a:r>
            <a:r>
              <a:rPr lang="en-US" sz="2600" b="1" dirty="0" smtClean="0">
                <a:solidFill>
                  <a:schemeClr val="tx1">
                    <a:lumMod val="95000"/>
                    <a:lumOff val="5000"/>
                  </a:schemeClr>
                </a:solidFill>
              </a:rPr>
              <a:t>Interactive maps with geolocation function </a:t>
            </a:r>
            <a:r>
              <a:rPr lang="en-US" sz="2600" dirty="0" smtClean="0">
                <a:solidFill>
                  <a:schemeClr val="tx1">
                    <a:lumMod val="95000"/>
                    <a:lumOff val="5000"/>
                  </a:schemeClr>
                </a:solidFill>
              </a:rPr>
              <a:t>as a tool  for Riders and to assist potential Riders with determining   whether they are within the service area </a:t>
            </a:r>
          </a:p>
          <a:p>
            <a:pPr lvl="2"/>
            <a:r>
              <a:rPr lang="en-US" sz="2600" b="1" dirty="0" smtClean="0">
                <a:solidFill>
                  <a:srgbClr val="004B52"/>
                </a:solidFill>
              </a:rPr>
              <a:t>9.   </a:t>
            </a:r>
            <a:r>
              <a:rPr lang="en-US" sz="2600" b="1" dirty="0" smtClean="0">
                <a:solidFill>
                  <a:schemeClr val="tx1">
                    <a:lumMod val="95000"/>
                    <a:lumOff val="5000"/>
                  </a:schemeClr>
                </a:solidFill>
              </a:rPr>
              <a:t>Click-to-call phone numbers</a:t>
            </a:r>
            <a:endParaRPr lang="en-US" sz="2600" b="1" dirty="0">
              <a:solidFill>
                <a:schemeClr val="tx1">
                  <a:lumMod val="95000"/>
                  <a:lumOff val="5000"/>
                </a:schemeClr>
              </a:solidFill>
            </a:endParaRPr>
          </a:p>
          <a:p>
            <a:pPr lvl="2"/>
            <a:r>
              <a:rPr lang="en-US" sz="2600" b="1" dirty="0" smtClean="0">
                <a:solidFill>
                  <a:srgbClr val="004B52"/>
                </a:solidFill>
              </a:rPr>
              <a:t>10. </a:t>
            </a:r>
            <a:r>
              <a:rPr lang="en-US" sz="2600" b="1" dirty="0" smtClean="0">
                <a:solidFill>
                  <a:schemeClr val="tx1">
                    <a:lumMod val="95000"/>
                    <a:lumOff val="5000"/>
                  </a:schemeClr>
                </a:solidFill>
              </a:rPr>
              <a:t>The </a:t>
            </a:r>
            <a:r>
              <a:rPr lang="en-US" sz="2600" b="1" i="1" dirty="0" smtClean="0">
                <a:solidFill>
                  <a:schemeClr val="tx1">
                    <a:lumMod val="95000"/>
                    <a:lumOff val="5000"/>
                  </a:schemeClr>
                </a:solidFill>
              </a:rPr>
              <a:t>Rider’s Guide </a:t>
            </a:r>
            <a:r>
              <a:rPr lang="en-US" sz="2600" b="1" dirty="0" smtClean="0">
                <a:solidFill>
                  <a:schemeClr val="tx1">
                    <a:lumMod val="95000"/>
                    <a:lumOff val="5000"/>
                  </a:schemeClr>
                </a:solidFill>
              </a:rPr>
              <a:t>in an FAQ or tips format</a:t>
            </a:r>
          </a:p>
          <a:p>
            <a:pPr lvl="2"/>
            <a:r>
              <a:rPr lang="en-US" sz="2600" b="1" dirty="0" smtClean="0">
                <a:solidFill>
                  <a:srgbClr val="004B52"/>
                </a:solidFill>
              </a:rPr>
              <a:t>11. </a:t>
            </a:r>
            <a:r>
              <a:rPr lang="en-US" sz="2600" b="1" dirty="0" smtClean="0">
                <a:solidFill>
                  <a:schemeClr val="tx1">
                    <a:lumMod val="95000"/>
                    <a:lumOff val="5000"/>
                  </a:schemeClr>
                </a:solidFill>
              </a:rPr>
              <a:t>Increased branding</a:t>
            </a:r>
          </a:p>
          <a:p>
            <a:pPr lvl="2"/>
            <a:r>
              <a:rPr lang="en-US" sz="2600" b="1" dirty="0" smtClean="0">
                <a:solidFill>
                  <a:srgbClr val="004B52"/>
                </a:solidFill>
              </a:rPr>
              <a:t>12. </a:t>
            </a:r>
            <a:r>
              <a:rPr lang="en-US" sz="2600" b="1" dirty="0" smtClean="0">
                <a:solidFill>
                  <a:schemeClr val="tx1">
                    <a:lumMod val="95000"/>
                    <a:lumOff val="5000"/>
                  </a:schemeClr>
                </a:solidFill>
              </a:rPr>
              <a:t>Live Chat - </a:t>
            </a:r>
            <a:r>
              <a:rPr lang="en-US" sz="2600" dirty="0" smtClean="0">
                <a:solidFill>
                  <a:schemeClr val="tx1">
                    <a:lumMod val="95000"/>
                    <a:lumOff val="5000"/>
                  </a:schemeClr>
                </a:solidFill>
              </a:rPr>
              <a:t>requires a trained staff to implement</a:t>
            </a:r>
            <a:endParaRPr lang="en-US" sz="2600" b="1" dirty="0" smtClean="0">
              <a:solidFill>
                <a:schemeClr val="tx1">
                  <a:lumMod val="95000"/>
                  <a:lumOff val="5000"/>
                </a:schemeClr>
              </a:solidFill>
            </a:endParaRPr>
          </a:p>
          <a:p>
            <a:pPr lvl="2"/>
            <a:endParaRPr lang="en-US" sz="2800" b="1" dirty="0">
              <a:solidFill>
                <a:schemeClr val="tx1">
                  <a:lumMod val="95000"/>
                  <a:lumOff val="5000"/>
                </a:schemeClr>
              </a:solidFill>
            </a:endParaRPr>
          </a:p>
        </p:txBody>
      </p:sp>
      <p:pic>
        <p:nvPicPr>
          <p:cNvPr id="4" name="Picture 3">
            <a:extLst>
              <a:ext uri="{FF2B5EF4-FFF2-40B4-BE49-F238E27FC236}">
                <a16:creationId xmlns="" xmlns:a16="http://schemas.microsoft.com/office/drawing/2014/main" id="{80A3510D-C9DF-4D34-BCC1-4447BDABF22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029773" y="152400"/>
            <a:ext cx="1828800" cy="480410"/>
          </a:xfrm>
          <a:prstGeom prst="rect">
            <a:avLst/>
          </a:prstGeom>
          <a:noFill/>
          <a:ln>
            <a:noFill/>
          </a:ln>
        </p:spPr>
      </p:pic>
      <p:sp>
        <p:nvSpPr>
          <p:cNvPr id="5" name="Title 1">
            <a:extLst>
              <a:ext uri="{FF2B5EF4-FFF2-40B4-BE49-F238E27FC236}">
                <a16:creationId xmlns="" xmlns:a16="http://schemas.microsoft.com/office/drawing/2014/main" id="{043612D0-9D05-4E0C-B455-DA8D2C034E33}"/>
              </a:ext>
            </a:extLst>
          </p:cNvPr>
          <p:cNvSpPr txBox="1">
            <a:spLocks/>
          </p:cNvSpPr>
          <p:nvPr/>
        </p:nvSpPr>
        <p:spPr>
          <a:xfrm>
            <a:off x="260252" y="80558"/>
            <a:ext cx="6801173" cy="7651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mn-lt"/>
              </a:rPr>
              <a:t>Focus Group Findings </a:t>
            </a:r>
            <a:r>
              <a:rPr lang="en-US" sz="2800" b="1" dirty="0">
                <a:solidFill>
                  <a:schemeClr val="bg1"/>
                </a:solidFill>
                <a:latin typeface="+mn-lt"/>
              </a:rPr>
              <a:t>&amp; Recommendations</a:t>
            </a:r>
          </a:p>
        </p:txBody>
      </p:sp>
    </p:spTree>
    <p:extLst>
      <p:ext uri="{BB962C8B-B14F-4D97-AF65-F5344CB8AC3E}">
        <p14:creationId xmlns:p14="http://schemas.microsoft.com/office/powerpoint/2010/main" val="26004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32810"/>
            <a:ext cx="9067800" cy="6247864"/>
          </a:xfrm>
          <a:prstGeom prst="rect">
            <a:avLst/>
          </a:prstGeom>
          <a:noFill/>
        </p:spPr>
        <p:txBody>
          <a:bodyPr wrap="square" rtlCol="0">
            <a:spAutoFit/>
          </a:bodyPr>
          <a:lstStyle/>
          <a:p>
            <a:r>
              <a:rPr lang="en-US" sz="1200" b="1" dirty="0">
                <a:solidFill>
                  <a:srgbClr val="004B52"/>
                </a:solidFill>
                <a:latin typeface="+mj-lt"/>
              </a:rPr>
              <a:t>	</a:t>
            </a:r>
            <a:endParaRPr lang="en-US" sz="1200" b="1" dirty="0">
              <a:solidFill>
                <a:schemeClr val="tx1">
                  <a:lumMod val="95000"/>
                  <a:lumOff val="5000"/>
                </a:schemeClr>
              </a:solidFill>
            </a:endParaRPr>
          </a:p>
          <a:p>
            <a:r>
              <a:rPr lang="en-US" sz="3600" b="1" dirty="0">
                <a:solidFill>
                  <a:srgbClr val="004B52"/>
                </a:solidFill>
              </a:rPr>
              <a:t>4. </a:t>
            </a:r>
            <a:r>
              <a:rPr lang="en-US" sz="3600" b="1" dirty="0" smtClean="0">
                <a:solidFill>
                  <a:srgbClr val="004B52"/>
                </a:solidFill>
              </a:rPr>
              <a:t> Making </a:t>
            </a:r>
            <a:r>
              <a:rPr lang="en-US" sz="3600" b="1" dirty="0">
                <a:solidFill>
                  <a:srgbClr val="004B52"/>
                </a:solidFill>
              </a:rPr>
              <a:t>the website more </a:t>
            </a:r>
            <a:r>
              <a:rPr lang="en-US" sz="3600" b="1" dirty="0" smtClean="0">
                <a:solidFill>
                  <a:srgbClr val="004B52"/>
                </a:solidFill>
              </a:rPr>
              <a:t>engaging, </a:t>
            </a:r>
            <a:r>
              <a:rPr lang="en-US" sz="3600" b="1" i="1" dirty="0" smtClean="0">
                <a:solidFill>
                  <a:srgbClr val="004B52"/>
                </a:solidFill>
              </a:rPr>
              <a:t>cont.</a:t>
            </a:r>
            <a:endParaRPr lang="en-US" sz="3600" b="1" i="1" dirty="0">
              <a:solidFill>
                <a:srgbClr val="004B52"/>
              </a:solidFill>
            </a:endParaRPr>
          </a:p>
          <a:p>
            <a:endParaRPr lang="en-US" sz="1200" b="1" dirty="0" smtClean="0">
              <a:solidFill>
                <a:srgbClr val="004B52"/>
              </a:solidFill>
            </a:endParaRPr>
          </a:p>
          <a:p>
            <a:pPr lvl="2"/>
            <a:r>
              <a:rPr lang="en-US" sz="2600" b="1" dirty="0" smtClean="0">
                <a:solidFill>
                  <a:srgbClr val="004B52"/>
                </a:solidFill>
              </a:rPr>
              <a:t>13. </a:t>
            </a:r>
            <a:r>
              <a:rPr lang="en-US" sz="2600" b="1" dirty="0">
                <a:solidFill>
                  <a:schemeClr val="tx1">
                    <a:lumMod val="95000"/>
                    <a:lumOff val="5000"/>
                  </a:schemeClr>
                </a:solidFill>
              </a:rPr>
              <a:t>I</a:t>
            </a:r>
            <a:r>
              <a:rPr lang="en-US" sz="2600" b="1" dirty="0" smtClean="0">
                <a:solidFill>
                  <a:schemeClr val="tx1">
                    <a:lumMod val="95000"/>
                    <a:lumOff val="5000"/>
                  </a:schemeClr>
                </a:solidFill>
              </a:rPr>
              <a:t>nformation on how Access LA is different</a:t>
            </a:r>
            <a:r>
              <a:rPr lang="en-US" sz="2600" dirty="0" smtClean="0">
                <a:solidFill>
                  <a:schemeClr val="tx1">
                    <a:lumMod val="95000"/>
                    <a:lumOff val="5000"/>
                  </a:schemeClr>
                </a:solidFill>
              </a:rPr>
              <a:t> from other providers, such as Dial-A-Ride</a:t>
            </a:r>
          </a:p>
          <a:p>
            <a:pPr lvl="2"/>
            <a:r>
              <a:rPr lang="en-US" sz="2600" b="1" dirty="0" smtClean="0">
                <a:solidFill>
                  <a:srgbClr val="004B52"/>
                </a:solidFill>
              </a:rPr>
              <a:t>14. </a:t>
            </a:r>
            <a:r>
              <a:rPr lang="en-US" sz="2600" b="1" dirty="0" smtClean="0">
                <a:solidFill>
                  <a:schemeClr val="tx1">
                    <a:lumMod val="95000"/>
                    <a:lumOff val="5000"/>
                  </a:schemeClr>
                </a:solidFill>
              </a:rPr>
              <a:t>Improve the search function</a:t>
            </a:r>
            <a:endParaRPr lang="en-US" sz="2600" b="1" dirty="0">
              <a:solidFill>
                <a:schemeClr val="tx1">
                  <a:lumMod val="95000"/>
                  <a:lumOff val="5000"/>
                </a:schemeClr>
              </a:solidFill>
            </a:endParaRPr>
          </a:p>
          <a:p>
            <a:pPr lvl="2"/>
            <a:r>
              <a:rPr lang="en-US" sz="2600" b="1" dirty="0" smtClean="0">
                <a:solidFill>
                  <a:srgbClr val="004B52"/>
                </a:solidFill>
              </a:rPr>
              <a:t>15. </a:t>
            </a:r>
            <a:r>
              <a:rPr lang="en-US" sz="2600" b="1" dirty="0" smtClean="0">
                <a:solidFill>
                  <a:schemeClr val="tx1">
                    <a:lumMod val="95000"/>
                    <a:lumOff val="5000"/>
                  </a:schemeClr>
                </a:solidFill>
              </a:rPr>
              <a:t>Provide additional tools for users with vision issues/impairments </a:t>
            </a:r>
            <a:r>
              <a:rPr lang="en-US" sz="2600" dirty="0" smtClean="0">
                <a:solidFill>
                  <a:schemeClr val="tx1">
                    <a:lumMod val="95000"/>
                    <a:lumOff val="5000"/>
                  </a:schemeClr>
                </a:solidFill>
              </a:rPr>
              <a:t>such as audible screen readers, captions where photos presented, ability to make the page and font even larger, add downloadable documents in formats other than pdfs to work with the reader</a:t>
            </a:r>
            <a:endParaRPr lang="en-US" sz="2600" b="1" dirty="0">
              <a:solidFill>
                <a:schemeClr val="tx1">
                  <a:lumMod val="95000"/>
                  <a:lumOff val="5000"/>
                </a:schemeClr>
              </a:solidFill>
            </a:endParaRPr>
          </a:p>
          <a:p>
            <a:pPr lvl="2"/>
            <a:r>
              <a:rPr lang="en-US" sz="2600" b="1" dirty="0" smtClean="0">
                <a:solidFill>
                  <a:srgbClr val="004B52"/>
                </a:solidFill>
              </a:rPr>
              <a:t>16. </a:t>
            </a:r>
            <a:r>
              <a:rPr lang="en-US" sz="2600" b="1" dirty="0" smtClean="0">
                <a:solidFill>
                  <a:schemeClr val="tx1">
                    <a:lumMod val="95000"/>
                    <a:lumOff val="5000"/>
                  </a:schemeClr>
                </a:solidFill>
              </a:rPr>
              <a:t>Driver information </a:t>
            </a:r>
            <a:r>
              <a:rPr lang="en-US" sz="2600" dirty="0" smtClean="0">
                <a:solidFill>
                  <a:schemeClr val="tx1">
                    <a:lumMod val="95000"/>
                    <a:lumOff val="5000"/>
                  </a:schemeClr>
                </a:solidFill>
              </a:rPr>
              <a:t>– “who is my driver”</a:t>
            </a:r>
          </a:p>
          <a:p>
            <a:pPr lvl="2"/>
            <a:r>
              <a:rPr lang="en-US" sz="2600" b="1" dirty="0" smtClean="0">
                <a:solidFill>
                  <a:srgbClr val="004B52"/>
                </a:solidFill>
              </a:rPr>
              <a:t>17. </a:t>
            </a:r>
            <a:r>
              <a:rPr lang="en-US" sz="2600" b="1" dirty="0" smtClean="0">
                <a:solidFill>
                  <a:schemeClr val="tx1">
                    <a:lumMod val="95000"/>
                    <a:lumOff val="5000"/>
                  </a:schemeClr>
                </a:solidFill>
              </a:rPr>
              <a:t>Expanded access to the CMS for updates </a:t>
            </a:r>
            <a:r>
              <a:rPr lang="en-US" sz="2600" dirty="0" smtClean="0">
                <a:solidFill>
                  <a:schemeClr val="tx1">
                    <a:lumMod val="95000"/>
                    <a:lumOff val="5000"/>
                  </a:schemeClr>
                </a:solidFill>
              </a:rPr>
              <a:t>– with Trinet providing trainings to the Access LA staff</a:t>
            </a:r>
            <a:endParaRPr lang="en-US" sz="2600" dirty="0">
              <a:solidFill>
                <a:schemeClr val="tx1">
                  <a:lumMod val="95000"/>
                  <a:lumOff val="5000"/>
                </a:schemeClr>
              </a:solidFill>
            </a:endParaRPr>
          </a:p>
          <a:p>
            <a:pPr lvl="2"/>
            <a:endParaRPr lang="en-US" sz="2600" dirty="0" smtClean="0">
              <a:solidFill>
                <a:schemeClr val="tx1">
                  <a:lumMod val="95000"/>
                  <a:lumOff val="5000"/>
                </a:schemeClr>
              </a:solidFill>
            </a:endParaRPr>
          </a:p>
          <a:p>
            <a:pPr lvl="2"/>
            <a:endParaRPr lang="en-US" sz="2800" b="1" dirty="0">
              <a:solidFill>
                <a:schemeClr val="tx1">
                  <a:lumMod val="95000"/>
                  <a:lumOff val="5000"/>
                </a:schemeClr>
              </a:solidFill>
            </a:endParaRPr>
          </a:p>
        </p:txBody>
      </p:sp>
      <p:pic>
        <p:nvPicPr>
          <p:cNvPr id="4" name="Picture 3">
            <a:extLst>
              <a:ext uri="{FF2B5EF4-FFF2-40B4-BE49-F238E27FC236}">
                <a16:creationId xmlns="" xmlns:a16="http://schemas.microsoft.com/office/drawing/2014/main" id="{80A3510D-C9DF-4D34-BCC1-4447BDABF22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029773" y="152400"/>
            <a:ext cx="1828800" cy="480410"/>
          </a:xfrm>
          <a:prstGeom prst="rect">
            <a:avLst/>
          </a:prstGeom>
          <a:noFill/>
          <a:ln>
            <a:noFill/>
          </a:ln>
        </p:spPr>
      </p:pic>
      <p:sp>
        <p:nvSpPr>
          <p:cNvPr id="5" name="Title 1">
            <a:extLst>
              <a:ext uri="{FF2B5EF4-FFF2-40B4-BE49-F238E27FC236}">
                <a16:creationId xmlns="" xmlns:a16="http://schemas.microsoft.com/office/drawing/2014/main" id="{043612D0-9D05-4E0C-B455-DA8D2C034E33}"/>
              </a:ext>
            </a:extLst>
          </p:cNvPr>
          <p:cNvSpPr txBox="1">
            <a:spLocks/>
          </p:cNvSpPr>
          <p:nvPr/>
        </p:nvSpPr>
        <p:spPr>
          <a:xfrm>
            <a:off x="260252" y="80558"/>
            <a:ext cx="6801173" cy="7651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mn-lt"/>
              </a:rPr>
              <a:t>Focus Group Findings </a:t>
            </a:r>
            <a:r>
              <a:rPr lang="en-US" sz="2800" b="1" dirty="0">
                <a:solidFill>
                  <a:schemeClr val="bg1"/>
                </a:solidFill>
                <a:latin typeface="+mn-lt"/>
              </a:rPr>
              <a:t>&amp; Recommendations</a:t>
            </a:r>
          </a:p>
        </p:txBody>
      </p:sp>
    </p:spTree>
    <p:extLst>
      <p:ext uri="{BB962C8B-B14F-4D97-AF65-F5344CB8AC3E}">
        <p14:creationId xmlns:p14="http://schemas.microsoft.com/office/powerpoint/2010/main" val="316699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32809"/>
            <a:ext cx="8934773" cy="5878532"/>
          </a:xfrm>
          <a:prstGeom prst="rect">
            <a:avLst/>
          </a:prstGeom>
          <a:noFill/>
        </p:spPr>
        <p:txBody>
          <a:bodyPr wrap="square" rtlCol="0">
            <a:spAutoFit/>
          </a:bodyPr>
          <a:lstStyle/>
          <a:p>
            <a:r>
              <a:rPr lang="en-US" sz="1200" b="1" dirty="0">
                <a:solidFill>
                  <a:srgbClr val="004B52"/>
                </a:solidFill>
                <a:latin typeface="+mj-lt"/>
              </a:rPr>
              <a:t>	</a:t>
            </a:r>
            <a:endParaRPr lang="en-US" sz="1200" b="1" dirty="0">
              <a:solidFill>
                <a:schemeClr val="tx1">
                  <a:lumMod val="95000"/>
                  <a:lumOff val="5000"/>
                </a:schemeClr>
              </a:solidFill>
            </a:endParaRPr>
          </a:p>
          <a:p>
            <a:r>
              <a:rPr lang="en-US" sz="3600" b="1" dirty="0" smtClean="0">
                <a:solidFill>
                  <a:srgbClr val="004B52"/>
                </a:solidFill>
              </a:rPr>
              <a:t> 5.  Frustrations with the current site</a:t>
            </a:r>
            <a:endParaRPr lang="en-US" sz="3600" b="1" dirty="0">
              <a:solidFill>
                <a:srgbClr val="004B52"/>
              </a:solidFill>
            </a:endParaRPr>
          </a:p>
          <a:p>
            <a:pPr lvl="2"/>
            <a:r>
              <a:rPr lang="en-US" sz="2800" b="1" dirty="0" smtClean="0">
                <a:solidFill>
                  <a:srgbClr val="004B52"/>
                </a:solidFill>
              </a:rPr>
              <a:t>1. Redundant Information. </a:t>
            </a:r>
            <a:r>
              <a:rPr lang="en-US" sz="2600" dirty="0" smtClean="0">
                <a:solidFill>
                  <a:schemeClr val="tx1">
                    <a:lumMod val="95000"/>
                    <a:lumOff val="5000"/>
                  </a:schemeClr>
                </a:solidFill>
              </a:rPr>
              <a:t>Information is duplicated. Different departments are adding similar updates. </a:t>
            </a:r>
            <a:r>
              <a:rPr lang="en-US" sz="2400" i="1" dirty="0" smtClean="0">
                <a:solidFill>
                  <a:schemeClr val="tx1">
                    <a:lumMod val="95000"/>
                    <a:lumOff val="5000"/>
                  </a:schemeClr>
                </a:solidFill>
              </a:rPr>
              <a:t>Recommendation: Content to be reviewed in redesign and editing permissions to be assigned.</a:t>
            </a:r>
          </a:p>
          <a:p>
            <a:pPr marL="1371600" lvl="2" indent="-457200">
              <a:buAutoNum type="arabicPeriod"/>
            </a:pPr>
            <a:endParaRPr lang="en-US" sz="800" i="1" dirty="0" smtClean="0">
              <a:solidFill>
                <a:schemeClr val="tx1">
                  <a:lumMod val="95000"/>
                  <a:lumOff val="5000"/>
                </a:schemeClr>
              </a:solidFill>
            </a:endParaRPr>
          </a:p>
          <a:p>
            <a:pPr lvl="2"/>
            <a:r>
              <a:rPr lang="en-US" sz="2800" b="1" dirty="0" smtClean="0">
                <a:solidFill>
                  <a:srgbClr val="004B52"/>
                </a:solidFill>
              </a:rPr>
              <a:t>2. Language Translation. </a:t>
            </a:r>
            <a:r>
              <a:rPr lang="en-US" sz="2600" dirty="0" smtClean="0">
                <a:solidFill>
                  <a:schemeClr val="tx1">
                    <a:lumMod val="95000"/>
                    <a:lumOff val="5000"/>
                  </a:schemeClr>
                </a:solidFill>
              </a:rPr>
              <a:t>Translations do not work perfectly. </a:t>
            </a:r>
            <a:r>
              <a:rPr lang="en-US" sz="2400" i="1" dirty="0" smtClean="0">
                <a:solidFill>
                  <a:schemeClr val="tx1">
                    <a:lumMod val="95000"/>
                    <a:lumOff val="5000"/>
                  </a:schemeClr>
                </a:solidFill>
              </a:rPr>
              <a:t>Recommendation: The website should be in English and Spanish. </a:t>
            </a:r>
            <a:r>
              <a:rPr lang="en-US" sz="2400" i="1" dirty="0">
                <a:solidFill>
                  <a:schemeClr val="tx1">
                    <a:lumMod val="95000"/>
                    <a:lumOff val="5000"/>
                  </a:schemeClr>
                </a:solidFill>
              </a:rPr>
              <a:t>B</a:t>
            </a:r>
            <a:r>
              <a:rPr lang="en-US" sz="2400" i="1" dirty="0" smtClean="0">
                <a:solidFill>
                  <a:schemeClr val="tx1">
                    <a:lumMod val="95000"/>
                    <a:lumOff val="5000"/>
                  </a:schemeClr>
                </a:solidFill>
              </a:rPr>
              <a:t>etter identifiers to help users find their language.</a:t>
            </a:r>
          </a:p>
          <a:p>
            <a:pPr lvl="2"/>
            <a:endParaRPr lang="en-US" sz="800" i="1" dirty="0" smtClean="0">
              <a:solidFill>
                <a:schemeClr val="tx1">
                  <a:lumMod val="95000"/>
                  <a:lumOff val="5000"/>
                </a:schemeClr>
              </a:solidFill>
            </a:endParaRPr>
          </a:p>
          <a:p>
            <a:pPr lvl="2"/>
            <a:r>
              <a:rPr lang="en-US" sz="2800" b="1" dirty="0" smtClean="0">
                <a:solidFill>
                  <a:srgbClr val="004B52"/>
                </a:solidFill>
              </a:rPr>
              <a:t>3. Outdated. </a:t>
            </a:r>
            <a:r>
              <a:rPr lang="en-US" sz="2600" dirty="0" smtClean="0">
                <a:solidFill>
                  <a:schemeClr val="tx1">
                    <a:lumMod val="95000"/>
                    <a:lumOff val="5000"/>
                  </a:schemeClr>
                </a:solidFill>
              </a:rPr>
              <a:t>Needs enhanced navigation, too cluttered, better branding, online/self-help features could be added—such as printing the application and ordering replacement ID cards. </a:t>
            </a:r>
            <a:r>
              <a:rPr lang="en-US" sz="2400" i="1" dirty="0" smtClean="0">
                <a:solidFill>
                  <a:schemeClr val="tx1">
                    <a:lumMod val="95000"/>
                    <a:lumOff val="5000"/>
                  </a:schemeClr>
                </a:solidFill>
              </a:rPr>
              <a:t>Concerns and feedback to be reviewed in redesign process.</a:t>
            </a:r>
            <a:endParaRPr lang="en-US" sz="2400" i="1" dirty="0">
              <a:solidFill>
                <a:schemeClr val="tx1">
                  <a:lumMod val="95000"/>
                  <a:lumOff val="5000"/>
                </a:schemeClr>
              </a:solidFill>
            </a:endParaRPr>
          </a:p>
        </p:txBody>
      </p:sp>
      <p:pic>
        <p:nvPicPr>
          <p:cNvPr id="4" name="Picture 3">
            <a:extLst>
              <a:ext uri="{FF2B5EF4-FFF2-40B4-BE49-F238E27FC236}">
                <a16:creationId xmlns="" xmlns:a16="http://schemas.microsoft.com/office/drawing/2014/main" id="{80A3510D-C9DF-4D34-BCC1-4447BDABF22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029773" y="152400"/>
            <a:ext cx="1828800" cy="480410"/>
          </a:xfrm>
          <a:prstGeom prst="rect">
            <a:avLst/>
          </a:prstGeom>
          <a:noFill/>
          <a:ln>
            <a:noFill/>
          </a:ln>
        </p:spPr>
      </p:pic>
      <p:sp>
        <p:nvSpPr>
          <p:cNvPr id="5" name="Title 1">
            <a:extLst>
              <a:ext uri="{FF2B5EF4-FFF2-40B4-BE49-F238E27FC236}">
                <a16:creationId xmlns="" xmlns:a16="http://schemas.microsoft.com/office/drawing/2014/main" id="{043612D0-9D05-4E0C-B455-DA8D2C034E33}"/>
              </a:ext>
            </a:extLst>
          </p:cNvPr>
          <p:cNvSpPr txBox="1">
            <a:spLocks/>
          </p:cNvSpPr>
          <p:nvPr/>
        </p:nvSpPr>
        <p:spPr>
          <a:xfrm>
            <a:off x="260252" y="80558"/>
            <a:ext cx="6801173" cy="7651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mn-lt"/>
              </a:rPr>
              <a:t>Focus Group Findings </a:t>
            </a:r>
            <a:r>
              <a:rPr lang="en-US" sz="2800" b="1" dirty="0">
                <a:solidFill>
                  <a:schemeClr val="bg1"/>
                </a:solidFill>
                <a:latin typeface="+mn-lt"/>
              </a:rPr>
              <a:t>&amp; Recommendations</a:t>
            </a:r>
          </a:p>
        </p:txBody>
      </p:sp>
    </p:spTree>
    <p:extLst>
      <p:ext uri="{BB962C8B-B14F-4D97-AF65-F5344CB8AC3E}">
        <p14:creationId xmlns:p14="http://schemas.microsoft.com/office/powerpoint/2010/main" val="1725118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5885</TotalTime>
  <Words>126</Words>
  <Application>Microsoft Office PowerPoint</Application>
  <PresentationFormat>On-screen Show (4:3)</PresentationFormat>
  <Paragraphs>117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Sonnenberg</dc:creator>
  <cp:lastModifiedBy>connie</cp:lastModifiedBy>
  <cp:revision>483</cp:revision>
  <cp:lastPrinted>2018-02-26T20:09:33Z</cp:lastPrinted>
  <dcterms:created xsi:type="dcterms:W3CDTF">2006-08-16T00:00:00Z</dcterms:created>
  <dcterms:modified xsi:type="dcterms:W3CDTF">2018-03-07T18:14:59Z</dcterms:modified>
</cp:coreProperties>
</file>