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13"/>
  </p:notesMasterIdLst>
  <p:sldIdLst>
    <p:sldId id="257" r:id="rId2"/>
    <p:sldId id="258" r:id="rId3"/>
    <p:sldId id="311" r:id="rId4"/>
    <p:sldId id="267" r:id="rId5"/>
    <p:sldId id="312" r:id="rId6"/>
    <p:sldId id="268" r:id="rId7"/>
    <p:sldId id="273" r:id="rId8"/>
    <p:sldId id="269" r:id="rId9"/>
    <p:sldId id="275" r:id="rId10"/>
    <p:sldId id="313" r:id="rId11"/>
    <p:sldId id="307" r:id="rId1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effectLst>
              <a:outerShdw blurRad="40005" dist="22860" dir="5400000" algn="t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502400" h="6502400"/>
              <a:bevelB w="6502400" h="65024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CAC-4C41-94FA-9402D855D7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CAC-4C41-94FA-9402D855D7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CAC-4C41-94FA-9402D855D7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CAC-4C41-94FA-9402D855D7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CAC-4C41-94FA-9402D855D7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Data!$E$58:$E$60</c:f>
              <c:strCache>
                <c:ptCount val="3"/>
                <c:pt idx="0">
                  <c:v>1-20</c:v>
                </c:pt>
                <c:pt idx="1">
                  <c:v>21+</c:v>
                </c:pt>
                <c:pt idx="2">
                  <c:v>D.K.</c:v>
                </c:pt>
              </c:strCache>
            </c:strRef>
          </c:cat>
          <c:val>
            <c:numRef>
              <c:f>Data!$F$58:$F$60</c:f>
              <c:numCache>
                <c:formatCode>0%</c:formatCode>
                <c:ptCount val="3"/>
                <c:pt idx="0">
                  <c:v>0.66900000000000004</c:v>
                </c:pt>
                <c:pt idx="1">
                  <c:v>0.29500000000000004</c:v>
                </c:pt>
                <c:pt idx="2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CAC-4C41-94FA-9402D855D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effectLst>
              <a:outerShdw blurRad="40005" dist="22860" dir="5400000" algn="t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502400" h="6502400"/>
              <a:bevelB w="6502400" h="65024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C5-4645-B05C-AD658585C9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C5-4645-B05C-AD658585C9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C5-4645-B05C-AD658585C9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6502400" h="6502400"/>
                <a:bevelB w="6502400" h="6502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C5-4645-B05C-AD658585C9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Data!$B$69:$B$71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Refused</c:v>
                </c:pt>
              </c:strCache>
            </c:strRef>
          </c:cat>
          <c:val>
            <c:numRef>
              <c:f>Data!$C$69:$C$71</c:f>
              <c:numCache>
                <c:formatCode>0%</c:formatCode>
                <c:ptCount val="3"/>
                <c:pt idx="0">
                  <c:v>0.69299999999999995</c:v>
                </c:pt>
                <c:pt idx="1">
                  <c:v>0.26800000000000002</c:v>
                </c:pt>
                <c:pt idx="2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C5-4645-B05C-AD658585C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48955744943012"/>
          <c:y val="6.864684080458533E-2"/>
          <c:w val="0.88851044255056988"/>
          <c:h val="0.8981206585276913"/>
        </c:manualLayout>
      </c:layout>
      <c:barChart>
        <c:barDir val="bar"/>
        <c:grouping val="clustered"/>
        <c:varyColors val="1"/>
        <c:ser>
          <c:idx val="0"/>
          <c:order val="0"/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DF8-4814-969E-B09F38F3996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DF8-4814-969E-B09F38F3996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DF8-4814-969E-B09F38F3996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DF8-4814-969E-B09F38F39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Data!$E$65:$E$66</c:f>
              <c:strCache>
                <c:ptCount val="2"/>
                <c:pt idx="0">
                  <c:v>With PCA</c:v>
                </c:pt>
                <c:pt idx="1">
                  <c:v>Trips</c:v>
                </c:pt>
              </c:strCache>
            </c:strRef>
          </c:cat>
          <c:val>
            <c:numRef>
              <c:f>Data!$F$65:$F$66</c:f>
              <c:numCache>
                <c:formatCode>General</c:formatCode>
                <c:ptCount val="2"/>
                <c:pt idx="0">
                  <c:v>10.9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F8-4814-969E-B09F38F399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43400056"/>
        <c:axId val="343407112"/>
      </c:barChart>
      <c:catAx>
        <c:axId val="3434000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343407112"/>
        <c:crosses val="autoZero"/>
        <c:auto val="1"/>
        <c:lblAlgn val="ctr"/>
        <c:lblOffset val="100"/>
        <c:noMultiLvlLbl val="0"/>
      </c:catAx>
      <c:valAx>
        <c:axId val="343407112"/>
        <c:scaling>
          <c:orientation val="minMax"/>
          <c:max val="25"/>
        </c:scaling>
        <c:delete val="1"/>
        <c:axPos val="b"/>
        <c:numFmt formatCode="General" sourceLinked="1"/>
        <c:majorTickMark val="out"/>
        <c:minorTickMark val="none"/>
        <c:tickLblPos val="nextTo"/>
        <c:crossAx val="3434000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102127832222514E-2"/>
          <c:y val="2.2180539109355298E-2"/>
          <c:w val="0.96779574433555493"/>
          <c:h val="0.80732464476423205"/>
        </c:manualLayout>
      </c:layout>
      <c:barChart>
        <c:barDir val="col"/>
        <c:grouping val="clustered"/>
        <c:varyColors val="1"/>
        <c:ser>
          <c:idx val="0"/>
          <c:order val="0"/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5AA-4080-A99A-E539D0260E9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5AA-4080-A99A-E539D0260E9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5AA-4080-A99A-E539D0260E9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5AA-4080-A99A-E539D0260E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Data!$B$434:$B$436</c:f>
              <c:strCache>
                <c:ptCount val="3"/>
                <c:pt idx="0">
                  <c:v>Only for themselves</c:v>
                </c:pt>
                <c:pt idx="1">
                  <c:v>Let other people use it</c:v>
                </c:pt>
                <c:pt idx="2">
                  <c:v>D.K.</c:v>
                </c:pt>
              </c:strCache>
            </c:strRef>
          </c:cat>
          <c:val>
            <c:numRef>
              <c:f>Data!$C$434:$C$436</c:f>
              <c:numCache>
                <c:formatCode>0%</c:formatCode>
                <c:ptCount val="3"/>
                <c:pt idx="0">
                  <c:v>0.62</c:v>
                </c:pt>
                <c:pt idx="1">
                  <c:v>0.08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AA-4080-A99A-E539D0260E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43400056"/>
        <c:axId val="343407112"/>
      </c:barChart>
      <c:catAx>
        <c:axId val="343400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343407112"/>
        <c:crosses val="autoZero"/>
        <c:auto val="1"/>
        <c:lblAlgn val="ctr"/>
        <c:lblOffset val="100"/>
        <c:noMultiLvlLbl val="0"/>
      </c:catAx>
      <c:valAx>
        <c:axId val="343407112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3434000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102127832222514E-2"/>
          <c:y val="2.2180539109355298E-2"/>
          <c:w val="0.96779574433555493"/>
          <c:h val="0.80285948244072791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Data!$F$441</c:f>
              <c:strCache>
                <c:ptCount val="1"/>
                <c:pt idx="0">
                  <c:v>Strongly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6DF-4971-931F-D7629FC8B0A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6DF-4971-931F-D7629FC8B0A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6DF-4971-931F-D7629FC8B0A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6DF-4971-931F-D7629FC8B0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Data!$G$440:$I$440</c:f>
              <c:strCache>
                <c:ptCount val="3"/>
                <c:pt idx="0">
                  <c:v>Disagree</c:v>
                </c:pt>
                <c:pt idx="1">
                  <c:v>Agree</c:v>
                </c:pt>
                <c:pt idx="2">
                  <c:v>D.K.</c:v>
                </c:pt>
              </c:strCache>
            </c:strRef>
          </c:cat>
          <c:val>
            <c:numRef>
              <c:f>Data!$G$441:$I$441</c:f>
              <c:numCache>
                <c:formatCode>0%</c:formatCode>
                <c:ptCount val="3"/>
                <c:pt idx="0">
                  <c:v>0.79500000000000004</c:v>
                </c:pt>
                <c:pt idx="1">
                  <c:v>5.8749999999999997E-2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DF-4971-931F-D7629FC8B0A8}"/>
            </c:ext>
          </c:extLst>
        </c:ser>
        <c:ser>
          <c:idx val="1"/>
          <c:order val="1"/>
          <c:tx>
            <c:strRef>
              <c:f>Data!$F$442</c:f>
              <c:strCache>
                <c:ptCount val="1"/>
                <c:pt idx="0">
                  <c:v>Somewhat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/>
              <a:bevelB w="165100"/>
            </a:sp3d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C6DF-4971-931F-D7629FC8B0A8}"/>
                </c:ext>
              </c:extLst>
            </c:dLbl>
            <c:dLbl>
              <c:idx val="1"/>
              <c:layout>
                <c:manualLayout>
                  <c:x val="7.1470349010833772E-3"/>
                  <c:y val="-5.73918768934874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262683288088127"/>
                      <c:h val="0.10686409550045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C6DF-4971-931F-D7629FC8B0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Data!$G$440:$I$440</c:f>
              <c:strCache>
                <c:ptCount val="3"/>
                <c:pt idx="0">
                  <c:v>Disagree</c:v>
                </c:pt>
                <c:pt idx="1">
                  <c:v>Agree</c:v>
                </c:pt>
                <c:pt idx="2">
                  <c:v>D.K.</c:v>
                </c:pt>
              </c:strCache>
            </c:strRef>
          </c:cat>
          <c:val>
            <c:numRef>
              <c:f>Data!$G$442:$I$442</c:f>
              <c:numCache>
                <c:formatCode>0%</c:formatCode>
                <c:ptCount val="3"/>
                <c:pt idx="0">
                  <c:v>7.8750000000000001E-2</c:v>
                </c:pt>
                <c:pt idx="1">
                  <c:v>2.2499999999999999E-2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DF-4971-931F-D7629FC8B0A8}"/>
            </c:ext>
          </c:extLst>
        </c:ser>
        <c:ser>
          <c:idx val="2"/>
          <c:order val="2"/>
          <c:tx>
            <c:strRef>
              <c:f>Data!$F$443</c:f>
              <c:strCache>
                <c:ptCount val="1"/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/>
              <a:bevelB w="165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Data!$G$440:$I$440</c:f>
              <c:strCache>
                <c:ptCount val="3"/>
                <c:pt idx="0">
                  <c:v>Disagree</c:v>
                </c:pt>
                <c:pt idx="1">
                  <c:v>Agree</c:v>
                </c:pt>
                <c:pt idx="2">
                  <c:v>D.K.</c:v>
                </c:pt>
              </c:strCache>
            </c:strRef>
          </c:cat>
          <c:val>
            <c:numRef>
              <c:f>Data!$G$443:$I$443</c:f>
              <c:numCache>
                <c:formatCode>General</c:formatCode>
                <c:ptCount val="3"/>
                <c:pt idx="2" formatCode="0%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DF-4971-931F-D7629FC8B0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43400056"/>
        <c:axId val="343407112"/>
      </c:barChart>
      <c:catAx>
        <c:axId val="343400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343407112"/>
        <c:crosses val="autoZero"/>
        <c:auto val="1"/>
        <c:lblAlgn val="ctr"/>
        <c:lblOffset val="100"/>
        <c:noMultiLvlLbl val="0"/>
      </c:catAx>
      <c:valAx>
        <c:axId val="343407112"/>
        <c:scaling>
          <c:orientation val="minMax"/>
          <c:max val="0.9"/>
        </c:scaling>
        <c:delete val="1"/>
        <c:axPos val="l"/>
        <c:numFmt formatCode="0%" sourceLinked="1"/>
        <c:majorTickMark val="out"/>
        <c:minorTickMark val="none"/>
        <c:tickLblPos val="nextTo"/>
        <c:crossAx val="3434000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06413990805844"/>
          <c:y val="2.7292014345857516E-2"/>
          <c:w val="0.74088999890408436"/>
          <c:h val="0.949964640365927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Data!$C$101</c:f>
              <c:strCache>
                <c:ptCount val="1"/>
                <c:pt idx="0">
                  <c:v>Most Frequent Trip Purpose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h="50800"/>
              <a:bevelB w="1016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Data!$B$102:$B$109</c:f>
              <c:strCache>
                <c:ptCount val="8"/>
                <c:pt idx="0">
                  <c:v>Church</c:v>
                </c:pt>
                <c:pt idx="1">
                  <c:v>Work</c:v>
                </c:pt>
                <c:pt idx="2">
                  <c:v>School</c:v>
                </c:pt>
                <c:pt idx="3">
                  <c:v>Out to eat/Entertainment</c:v>
                </c:pt>
                <c:pt idx="4">
                  <c:v>Visit family/Friends</c:v>
                </c:pt>
                <c:pt idx="5">
                  <c:v>Run errands</c:v>
                </c:pt>
                <c:pt idx="6">
                  <c:v>Go shopping</c:v>
                </c:pt>
                <c:pt idx="7">
                  <c:v>Doctor’s appointment</c:v>
                </c:pt>
              </c:strCache>
            </c:strRef>
          </c:cat>
          <c:val>
            <c:numRef>
              <c:f>Data!$C$102:$C$109</c:f>
              <c:numCache>
                <c:formatCode>0%</c:formatCode>
                <c:ptCount val="8"/>
                <c:pt idx="0">
                  <c:v>1.7500000000000002E-2</c:v>
                </c:pt>
                <c:pt idx="1">
                  <c:v>6.6250000000000003E-2</c:v>
                </c:pt>
                <c:pt idx="2">
                  <c:v>0.06</c:v>
                </c:pt>
                <c:pt idx="3">
                  <c:v>0.03</c:v>
                </c:pt>
                <c:pt idx="4">
                  <c:v>4.3749999999999997E-2</c:v>
                </c:pt>
                <c:pt idx="5">
                  <c:v>8.7499999999999994E-2</c:v>
                </c:pt>
                <c:pt idx="6">
                  <c:v>0.11749999999999999</c:v>
                </c:pt>
                <c:pt idx="7">
                  <c:v>0.54125000000000001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E-4E09-8283-F14416843C46}"/>
            </c:ext>
          </c:extLst>
        </c:ser>
        <c:ser>
          <c:idx val="1"/>
          <c:order val="1"/>
          <c:tx>
            <c:strRef>
              <c:f>Data!$D$101</c:f>
              <c:strCache>
                <c:ptCount val="1"/>
                <c:pt idx="0">
                  <c:v>All Trip Purposes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h="50800"/>
              <a:bevelB w="1016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Data!$B$102:$B$109</c:f>
              <c:strCache>
                <c:ptCount val="8"/>
                <c:pt idx="0">
                  <c:v>Church</c:v>
                </c:pt>
                <c:pt idx="1">
                  <c:v>Work</c:v>
                </c:pt>
                <c:pt idx="2">
                  <c:v>School</c:v>
                </c:pt>
                <c:pt idx="3">
                  <c:v>Out to eat/Entertainment</c:v>
                </c:pt>
                <c:pt idx="4">
                  <c:v>Visit family/Friends</c:v>
                </c:pt>
                <c:pt idx="5">
                  <c:v>Run errands</c:v>
                </c:pt>
                <c:pt idx="6">
                  <c:v>Go shopping</c:v>
                </c:pt>
                <c:pt idx="7">
                  <c:v>Doctor’s appointment</c:v>
                </c:pt>
              </c:strCache>
            </c:strRef>
          </c:cat>
          <c:val>
            <c:numRef>
              <c:f>Data!$D$102:$D$109</c:f>
              <c:numCache>
                <c:formatCode>0%</c:formatCode>
                <c:ptCount val="8"/>
                <c:pt idx="0">
                  <c:v>0.05</c:v>
                </c:pt>
                <c:pt idx="1">
                  <c:v>0.1875</c:v>
                </c:pt>
                <c:pt idx="2">
                  <c:v>0.19500000000000001</c:v>
                </c:pt>
                <c:pt idx="3">
                  <c:v>0.43874999999999997</c:v>
                </c:pt>
                <c:pt idx="4">
                  <c:v>0.51500000000000001</c:v>
                </c:pt>
                <c:pt idx="5">
                  <c:v>0.60624999999999996</c:v>
                </c:pt>
                <c:pt idx="6">
                  <c:v>0.69499999999999995</c:v>
                </c:pt>
                <c:pt idx="7">
                  <c:v>0.88624999999999998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CE-4E09-8283-F14416843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31085088"/>
        <c:axId val="631087056"/>
      </c:barChart>
      <c:catAx>
        <c:axId val="631085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087056"/>
        <c:crosses val="autoZero"/>
        <c:auto val="1"/>
        <c:lblAlgn val="ctr"/>
        <c:lblOffset val="100"/>
        <c:noMultiLvlLbl val="0"/>
      </c:catAx>
      <c:valAx>
        <c:axId val="6310870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3108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0116270887287959"/>
          <c:y val="0.85894591311211688"/>
          <c:w val="0.36758535164473877"/>
          <c:h val="9.547208648345083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102127832222514E-2"/>
          <c:y val="2.2180539109355298E-2"/>
          <c:w val="0.96779574433555493"/>
          <c:h val="0.8774691131626654"/>
        </c:manualLayout>
      </c:layout>
      <c:barChart>
        <c:barDir val="col"/>
        <c:grouping val="clustered"/>
        <c:varyColors val="1"/>
        <c:ser>
          <c:idx val="0"/>
          <c:order val="0"/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FD6-494A-8183-AD4A68BE1E8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FD6-494A-8183-AD4A68BE1E8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FD6-494A-8183-AD4A68BE1E8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FD6-494A-8183-AD4A68BE1E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(Data!$B$116,Data!$B$124,Data!$B$129,Data!$B$134)</c:f>
              <c:strCache>
                <c:ptCount val="4"/>
                <c:pt idx="0">
                  <c:v>Convenience/Flexibility</c:v>
                </c:pt>
                <c:pt idx="1">
                  <c:v>Price</c:v>
                </c:pt>
                <c:pt idx="2">
                  <c:v>Physical/Mental Health</c:v>
                </c:pt>
                <c:pt idx="3">
                  <c:v>Other Reasons</c:v>
                </c:pt>
              </c:strCache>
            </c:strRef>
          </c:cat>
          <c:val>
            <c:numRef>
              <c:f>(Data!$C$116,Data!$C$124,Data!$C$129,Data!$C$134)</c:f>
              <c:numCache>
                <c:formatCode>0%</c:formatCode>
                <c:ptCount val="4"/>
                <c:pt idx="0">
                  <c:v>0.60799999999999998</c:v>
                </c:pt>
                <c:pt idx="1">
                  <c:v>0.14374999999999999</c:v>
                </c:pt>
                <c:pt idx="2">
                  <c:v>3.5000000000000003E-2</c:v>
                </c:pt>
                <c:pt idx="3">
                  <c:v>0.16625000000000001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D6-494A-8183-AD4A68BE1E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43400056"/>
        <c:axId val="343407112"/>
      </c:barChart>
      <c:catAx>
        <c:axId val="343400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343407112"/>
        <c:crosses val="autoZero"/>
        <c:auto val="1"/>
        <c:lblAlgn val="ctr"/>
        <c:lblOffset val="100"/>
        <c:noMultiLvlLbl val="0"/>
      </c:catAx>
      <c:valAx>
        <c:axId val="343407112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3434000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Data!$C$224</c:f>
              <c:strCache>
                <c:ptCount val="1"/>
                <c:pt idx="0">
                  <c:v>Per-Trip Fee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h="50800"/>
              <a:bevelB w="1016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Data!$B$225:$B$229</c:f>
              <c:strCache>
                <c:ptCount val="5"/>
                <c:pt idx="0">
                  <c:v>Same</c:v>
                </c:pt>
                <c:pt idx="1">
                  <c:v>Fewer</c:v>
                </c:pt>
                <c:pt idx="2">
                  <c:v>Stop Riding</c:v>
                </c:pt>
                <c:pt idx="3">
                  <c:v>Depends</c:v>
                </c:pt>
                <c:pt idx="4">
                  <c:v>D.K.</c:v>
                </c:pt>
              </c:strCache>
            </c:strRef>
          </c:cat>
          <c:val>
            <c:numRef>
              <c:f>Data!$C$225:$C$229</c:f>
              <c:numCache>
                <c:formatCode>0%</c:formatCode>
                <c:ptCount val="5"/>
                <c:pt idx="0">
                  <c:v>0.45</c:v>
                </c:pt>
                <c:pt idx="1">
                  <c:v>0.39500000000000002</c:v>
                </c:pt>
                <c:pt idx="2">
                  <c:v>1.4999999999999999E-2</c:v>
                </c:pt>
                <c:pt idx="3">
                  <c:v>6.7500000000000004E-2</c:v>
                </c:pt>
                <c:pt idx="4">
                  <c:v>7.2499999999999995E-2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A-4CE1-8DB3-D210881A6BAE}"/>
            </c:ext>
          </c:extLst>
        </c:ser>
        <c:ser>
          <c:idx val="1"/>
          <c:order val="1"/>
          <c:tx>
            <c:strRef>
              <c:f>Data!$D$224</c:f>
              <c:strCache>
                <c:ptCount val="1"/>
                <c:pt idx="0">
                  <c:v>Monthly TAP Card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h="50800"/>
              <a:bevelB w="1016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Data!$B$225:$B$229</c:f>
              <c:strCache>
                <c:ptCount val="5"/>
                <c:pt idx="0">
                  <c:v>Same</c:v>
                </c:pt>
                <c:pt idx="1">
                  <c:v>Fewer</c:v>
                </c:pt>
                <c:pt idx="2">
                  <c:v>Stop Riding</c:v>
                </c:pt>
                <c:pt idx="3">
                  <c:v>Depends</c:v>
                </c:pt>
                <c:pt idx="4">
                  <c:v>D.K.</c:v>
                </c:pt>
              </c:strCache>
            </c:strRef>
          </c:cat>
          <c:val>
            <c:numRef>
              <c:f>Data!$D$225:$D$229</c:f>
              <c:numCache>
                <c:formatCode>0%</c:formatCode>
                <c:ptCount val="5"/>
                <c:pt idx="0">
                  <c:v>0.38750000000000001</c:v>
                </c:pt>
                <c:pt idx="1">
                  <c:v>0.47875000000000001</c:v>
                </c:pt>
                <c:pt idx="2">
                  <c:v>2.1250000000000002E-2</c:v>
                </c:pt>
                <c:pt idx="3">
                  <c:v>4.3749999999999997E-2</c:v>
                </c:pt>
                <c:pt idx="4">
                  <c:v>6.8750000000000006E-2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0A-4CE1-8DB3-D210881A6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31085088"/>
        <c:axId val="631087056"/>
      </c:barChart>
      <c:catAx>
        <c:axId val="63108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087056"/>
        <c:crosses val="autoZero"/>
        <c:auto val="1"/>
        <c:lblAlgn val="ctr"/>
        <c:lblOffset val="100"/>
        <c:noMultiLvlLbl val="0"/>
      </c:catAx>
      <c:valAx>
        <c:axId val="6310870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3108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499466462095732"/>
          <c:y val="0.20893748083664071"/>
          <c:w val="0.18685108812892584"/>
          <c:h val="8.663880916242626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6102127832222514E-2"/>
          <c:y val="2.2180539109355298E-2"/>
          <c:w val="0.96779574433555493"/>
          <c:h val="0.95417817262973981"/>
        </c:manualLayout>
      </c:layout>
      <c:barChart>
        <c:barDir val="bar"/>
        <c:grouping val="clustered"/>
        <c:varyColors val="1"/>
        <c:ser>
          <c:idx val="0"/>
          <c:order val="0"/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E3-4BBF-9BEF-8CE8D5A220C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9E3-4BBF-9BEF-8CE8D5A220C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9E3-4BBF-9BEF-8CE8D5A220C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9E3-4BBF-9BEF-8CE8D5A220CB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E3-4BBF-9BEF-8CE8D5A220CB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9E3-4BBF-9BEF-8CE8D5A22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Data!$B$426:$B$431</c:f>
              <c:strCache>
                <c:ptCount val="6"/>
                <c:pt idx="0">
                  <c:v>D.K/Refused</c:v>
                </c:pt>
                <c:pt idx="1">
                  <c:v>None of these</c:v>
                </c:pt>
                <c:pt idx="2">
                  <c:v>Depends on trip limit/Fee/Cost of card</c:v>
                </c:pt>
                <c:pt idx="3">
                  <c:v>Small fee each trip</c:v>
                </c:pt>
                <c:pt idx="4">
                  <c:v>Buy Monthly Metro TAP card</c:v>
                </c:pt>
                <c:pt idx="5">
                  <c:v>Limit number free trips</c:v>
                </c:pt>
              </c:strCache>
            </c:strRef>
          </c:cat>
          <c:val>
            <c:numRef>
              <c:f>Data!$C$426:$C$431</c:f>
              <c:numCache>
                <c:formatCode>0%</c:formatCode>
                <c:ptCount val="6"/>
                <c:pt idx="0">
                  <c:v>0.05</c:v>
                </c:pt>
                <c:pt idx="1">
                  <c:v>5.6000000000000001E-2</c:v>
                </c:pt>
                <c:pt idx="2">
                  <c:v>4.1999999999999996E-2</c:v>
                </c:pt>
                <c:pt idx="3">
                  <c:v>0.23400000000000001</c:v>
                </c:pt>
                <c:pt idx="4">
                  <c:v>0.24399999999999999</c:v>
                </c:pt>
                <c:pt idx="5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E3-4BBF-9BEF-8CE8D5A220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43400056"/>
        <c:axId val="343407112"/>
      </c:barChart>
      <c:catAx>
        <c:axId val="3434000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343407112"/>
        <c:crosses val="autoZero"/>
        <c:auto val="1"/>
        <c:lblAlgn val="ctr"/>
        <c:lblOffset val="100"/>
        <c:noMultiLvlLbl val="0"/>
      </c:catAx>
      <c:valAx>
        <c:axId val="343407112"/>
        <c:scaling>
          <c:orientation val="minMax"/>
          <c:max val="0.4"/>
        </c:scaling>
        <c:delete val="1"/>
        <c:axPos val="b"/>
        <c:numFmt formatCode="0%" sourceLinked="1"/>
        <c:majorTickMark val="out"/>
        <c:minorTickMark val="none"/>
        <c:tickLblPos val="nextTo"/>
        <c:crossAx val="3434000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0.79574</cdr:x>
      <cdr:y>0.88042</cdr:y>
    </cdr:from>
    <cdr:to>
      <cdr:x>0.89872</cdr:x>
      <cdr:y>0.94138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03779" y="5545174"/>
          <a:ext cx="893430" cy="383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0.79574</cdr:x>
      <cdr:y>0.88042</cdr:y>
    </cdr:from>
    <cdr:to>
      <cdr:x>0.89872</cdr:x>
      <cdr:y>0.94138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03779" y="5545174"/>
          <a:ext cx="893430" cy="383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A25B6C5-64DF-47D8-90A6-9D0A445533F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C70BF18-315E-4751-BB43-970B68D5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9E71-3C1B-4A74-858E-934EF28B6C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9E71-3C1B-4A74-858E-934EF28B6C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34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BF18-315E-4751-BB43-970B68D5C1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0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BF18-315E-4751-BB43-970B68D5C1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92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BF18-315E-4751-BB43-970B68D5C1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8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BF18-315E-4751-BB43-970B68D5C1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2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BF18-315E-4751-BB43-970B68D5C1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0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BF18-315E-4751-BB43-970B68D5C1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66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0BF18-315E-4751-BB43-970B68D5C1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8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7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2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7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6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C934-A062-4625-BCF2-F8853C7423BA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7ED3-F726-4BB2-BD74-9F19483E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7C934-A062-4625-BCF2-F8853C7423BA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17ED3-F726-4BB2-BD74-9F19483E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8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0707"/>
            <a:ext cx="6934200" cy="2286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Access Free Fare Program Assessment Survey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80258">
            <a:off x="859595" y="4260988"/>
            <a:ext cx="2125276" cy="1528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3146343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CAC Meeting</a:t>
            </a:r>
          </a:p>
          <a:p>
            <a:pPr algn="ctr"/>
            <a:r>
              <a:rPr lang="en-US" sz="3200" dirty="0"/>
              <a:t>March 14,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5093467"/>
            <a:ext cx="2249619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How Replace Bus/Train Trips</a:t>
            </a:r>
            <a:br>
              <a:rPr lang="en-US" dirty="0"/>
            </a:br>
            <a:r>
              <a:rPr lang="en-US" sz="2200" dirty="0"/>
              <a:t>(Customers Who Said They Would Take Fewer Trips on the Bus/Train)</a:t>
            </a:r>
            <a:br>
              <a:rPr lang="en-US" sz="2200" dirty="0"/>
            </a:b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848466"/>
              </p:ext>
            </p:extLst>
          </p:nvPr>
        </p:nvGraphicFramePr>
        <p:xfrm>
          <a:off x="1295381" y="1676400"/>
          <a:ext cx="6553237" cy="4267200"/>
        </p:xfrm>
        <a:graphic>
          <a:graphicData uri="http://schemas.openxmlformats.org/drawingml/2006/table">
            <a:tbl>
              <a:tblPr firstRow="1" lastRow="1" bandRow="1"/>
              <a:tblGrid>
                <a:gridCol w="4632930">
                  <a:extLst>
                    <a:ext uri="{9D8B030D-6E8A-4147-A177-3AD203B41FA5}">
                      <a16:colId xmlns:a16="http://schemas.microsoft.com/office/drawing/2014/main" val="4275607645"/>
                    </a:ext>
                  </a:extLst>
                </a:gridCol>
                <a:gridCol w="883128">
                  <a:extLst>
                    <a:ext uri="{9D8B030D-6E8A-4147-A177-3AD203B41FA5}">
                      <a16:colId xmlns:a16="http://schemas.microsoft.com/office/drawing/2014/main" val="3409218358"/>
                    </a:ext>
                  </a:extLst>
                </a:gridCol>
                <a:gridCol w="1037179">
                  <a:extLst>
                    <a:ext uri="{9D8B030D-6E8A-4147-A177-3AD203B41FA5}">
                      <a16:colId xmlns:a16="http://schemas.microsoft.com/office/drawing/2014/main" val="2892264760"/>
                    </a:ext>
                  </a:extLst>
                </a:gridCol>
              </a:tblGrid>
              <a:tr h="141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Charge</a:t>
                      </a:r>
                      <a:b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Fee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Monthly</a:t>
                      </a:r>
                      <a:b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Card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04535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Call Access and schedule a ride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64%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57%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91726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Take fewer trips and stay home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46%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56%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0144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Get a ride with a friend or family member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52%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18522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Use Uber or Lyft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39797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Use a taxi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5877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Walk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58704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Ride bike/Skateboard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00046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Pay Fee/Take Bus/Use Senior Discount Card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9075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Drive Myself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69424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40566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Don’t know/Not Sure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3%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57381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Base</a:t>
                      </a:r>
                    </a:p>
                  </a:txBody>
                  <a:tcPr marL="53039" marR="53039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614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400</a:t>
                      </a:r>
                    </a:p>
                  </a:txBody>
                  <a:tcPr marL="53039" marR="53039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299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4079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Telephone survey</a:t>
            </a:r>
          </a:p>
          <a:p>
            <a:r>
              <a:rPr lang="en-US" sz="2800" dirty="0"/>
              <a:t>Sample Population</a:t>
            </a:r>
          </a:p>
          <a:p>
            <a:pPr lvl="1"/>
            <a:r>
              <a:rPr lang="en-US" sz="2400" dirty="0"/>
              <a:t>Rode on Bus or Train using Free Fare Program at least once in previous six months</a:t>
            </a:r>
          </a:p>
          <a:p>
            <a:r>
              <a:rPr lang="en-US" sz="2800" dirty="0"/>
              <a:t>Interview Dates</a:t>
            </a:r>
          </a:p>
          <a:p>
            <a:pPr lvl="1"/>
            <a:r>
              <a:rPr lang="en-US" sz="2400" dirty="0"/>
              <a:t>January 9 to 22, 2017</a:t>
            </a:r>
          </a:p>
          <a:p>
            <a:r>
              <a:rPr lang="en-US" sz="2800" dirty="0"/>
              <a:t>Sample Size</a:t>
            </a:r>
          </a:p>
          <a:p>
            <a:pPr lvl="1"/>
            <a:r>
              <a:rPr lang="en-US" sz="2400" dirty="0"/>
              <a:t>800</a:t>
            </a:r>
          </a:p>
          <a:p>
            <a:r>
              <a:rPr lang="en-US" sz="2800" dirty="0"/>
              <a:t>Questionnaire Length</a:t>
            </a:r>
          </a:p>
          <a:p>
            <a:pPr lvl="1"/>
            <a:r>
              <a:rPr lang="en-US" sz="2400" dirty="0"/>
              <a:t>18 minutes and 50 seconds</a:t>
            </a:r>
          </a:p>
          <a:p>
            <a:r>
              <a:rPr lang="en-US" sz="2800" dirty="0"/>
              <a:t>Sampling error</a:t>
            </a:r>
          </a:p>
          <a:p>
            <a:pPr lvl="1"/>
            <a:r>
              <a:rPr lang="en-US" sz="2400" dirty="0"/>
              <a:t> </a:t>
            </a:r>
            <a:r>
              <a:rPr lang="en-US" sz="2400" u="sng" dirty="0"/>
              <a:t>+</a:t>
            </a:r>
            <a:r>
              <a:rPr lang="en-US" sz="2400" dirty="0"/>
              <a:t> 3.5 percentage points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1714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0562">
            <a:off x="5387236" y="1665991"/>
            <a:ext cx="309562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3618">
            <a:off x="386372" y="1422561"/>
            <a:ext cx="3494953" cy="198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Sampling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488" y="4156289"/>
            <a:ext cx="2691551" cy="2100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00" y="1524000"/>
            <a:ext cx="1295400" cy="1381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5015" y="3481562"/>
            <a:ext cx="149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105,450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1061" y="3481562"/>
            <a:ext cx="77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800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1296" y="3576187"/>
            <a:ext cx="753937" cy="3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Monthly Ridership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7620000" y="64008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 = 800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C2307F-B43B-4C4E-9233-046EB81B0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17804"/>
              </p:ext>
            </p:extLst>
          </p:nvPr>
        </p:nvGraphicFramePr>
        <p:xfrm>
          <a:off x="527846" y="1405466"/>
          <a:ext cx="3914302" cy="284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436982"/>
              </p:ext>
            </p:extLst>
          </p:nvPr>
        </p:nvGraphicFramePr>
        <p:xfrm>
          <a:off x="4800600" y="1402533"/>
          <a:ext cx="3913632" cy="284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77C504-9E61-4E06-AF1B-72A6D8A07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020602"/>
              </p:ext>
            </p:extLst>
          </p:nvPr>
        </p:nvGraphicFramePr>
        <p:xfrm>
          <a:off x="1566662" y="4093349"/>
          <a:ext cx="6086875" cy="2459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51497" y="142392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Bus/Train Trips Per Month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3916" y="142392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Ride Bus/Train With PCA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6305" y="3977973"/>
            <a:ext cx="331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Monthly Bus/Train Trips</a:t>
            </a:r>
          </a:p>
        </p:txBody>
      </p:sp>
    </p:spTree>
    <p:extLst>
      <p:ext uri="{BB962C8B-B14F-4D97-AF65-F5344CB8AC3E}">
        <p14:creationId xmlns:p14="http://schemas.microsoft.com/office/powerpoint/2010/main" val="40463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Use of Free </a:t>
            </a:r>
            <a:r>
              <a:rPr lang="en-US" sz="3600" dirty="0"/>
              <a:t>Fare </a:t>
            </a:r>
            <a:r>
              <a:rPr lang="en-US" sz="3600" dirty="0" smtClean="0"/>
              <a:t>Card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7620000" y="6096000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 = 800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8834CE-1E58-4420-8A86-86E106A12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678528"/>
              </p:ext>
            </p:extLst>
          </p:nvPr>
        </p:nvGraphicFramePr>
        <p:xfrm>
          <a:off x="1908038" y="1295400"/>
          <a:ext cx="5329438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90850" y="926068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People Use </a:t>
            </a:r>
            <a:r>
              <a:rPr lang="en-US"/>
              <a:t>Access ID </a:t>
            </a:r>
            <a:r>
              <a:rPr lang="en-US" dirty="0"/>
              <a:t>Card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7924" y="3701534"/>
            <a:ext cx="578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Okay To Let Other People Use Access ID Card Ride Bus/Train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75CD35F-2F49-4D02-ACAC-7BC94A5BD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912708"/>
              </p:ext>
            </p:extLst>
          </p:nvPr>
        </p:nvGraphicFramePr>
        <p:xfrm>
          <a:off x="1981200" y="4267200"/>
          <a:ext cx="5330952" cy="221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57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39" y="228600"/>
            <a:ext cx="87630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Bus/Train Trip Purposes</a:t>
            </a:r>
            <a:br>
              <a:rPr lang="en-US" sz="3600" dirty="0"/>
            </a:b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7696200" y="6172200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 = 300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077E5B7-AC78-44FD-9456-65E8D838E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94365"/>
              </p:ext>
            </p:extLst>
          </p:nvPr>
        </p:nvGraphicFramePr>
        <p:xfrm>
          <a:off x="237725" y="990600"/>
          <a:ext cx="8668550" cy="558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42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Reason Ride Bus/Train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7696200" y="6172200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 = 800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D19BCEA-CD0E-47ED-B50C-38DB9D98B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67799"/>
              </p:ext>
            </p:extLst>
          </p:nvPr>
        </p:nvGraphicFramePr>
        <p:xfrm>
          <a:off x="237725" y="283348"/>
          <a:ext cx="8668550" cy="629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1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0DE080-668A-4850-8125-6EBF86749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64096"/>
              </p:ext>
            </p:extLst>
          </p:nvPr>
        </p:nvGraphicFramePr>
        <p:xfrm>
          <a:off x="237725" y="283348"/>
          <a:ext cx="8668550" cy="604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25" y="228600"/>
            <a:ext cx="8677675" cy="990600"/>
          </a:xfrm>
        </p:spPr>
        <p:txBody>
          <a:bodyPr>
            <a:noAutofit/>
          </a:bodyPr>
          <a:lstStyle/>
          <a:p>
            <a:r>
              <a:rPr lang="en-US" sz="3200" dirty="0"/>
              <a:t>Ridership Impact: Per-Trip/Monthly TAP Card Fee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3800" y="6096000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 = 800</a:t>
            </a:r>
          </a:p>
        </p:txBody>
      </p:sp>
    </p:spTree>
    <p:extLst>
      <p:ext uri="{BB962C8B-B14F-4D97-AF65-F5344CB8AC3E}">
        <p14:creationId xmlns:p14="http://schemas.microsoft.com/office/powerpoint/2010/main" val="236112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Autofit/>
          </a:bodyPr>
          <a:lstStyle/>
          <a:p>
            <a:r>
              <a:rPr lang="en-US" sz="3600" dirty="0"/>
              <a:t>Preferred Change to Free Fare Program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7620000" y="6096000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 = 800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BCDB8F-004D-4978-8C4B-2EC74EBE0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761786"/>
              </p:ext>
            </p:extLst>
          </p:nvPr>
        </p:nvGraphicFramePr>
        <p:xfrm>
          <a:off x="237725" y="990600"/>
          <a:ext cx="8668550" cy="558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1600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(4 Trips per Day or 100 Trips per month)</a:t>
            </a:r>
          </a:p>
        </p:txBody>
      </p:sp>
    </p:spTree>
    <p:extLst>
      <p:ext uri="{BB962C8B-B14F-4D97-AF65-F5344CB8AC3E}">
        <p14:creationId xmlns:p14="http://schemas.microsoft.com/office/powerpoint/2010/main" val="18348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</TotalTime>
  <Words>259</Words>
  <Application>Microsoft Office PowerPoint</Application>
  <PresentationFormat>On-screen Show (4:3)</PresentationFormat>
  <Paragraphs>90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Access Free Fare Program Assessment Survey</vt:lpstr>
      <vt:lpstr>Methodology</vt:lpstr>
      <vt:lpstr>The Sampling Process</vt:lpstr>
      <vt:lpstr>Monthly Ridership</vt:lpstr>
      <vt:lpstr>Use of Free Fare Card</vt:lpstr>
      <vt:lpstr>Bus/Train Trip Purposes </vt:lpstr>
      <vt:lpstr>Reason Ride Bus/Train</vt:lpstr>
      <vt:lpstr>Ridership Impact: Per-Trip/Monthly TAP Card Fee</vt:lpstr>
      <vt:lpstr>Preferred Change to Free Fare Program</vt:lpstr>
      <vt:lpstr>How Replace Bus/Train Trips (Customers Who Said They Would Take Fewer Trips on the Bus/Train)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2013 ID Card Survey</dc:title>
  <dc:creator>Michael</dc:creator>
  <cp:lastModifiedBy>Matthew Avancena</cp:lastModifiedBy>
  <cp:revision>245</cp:revision>
  <cp:lastPrinted>2017-03-08T17:55:55Z</cp:lastPrinted>
  <dcterms:created xsi:type="dcterms:W3CDTF">2013-06-27T19:46:48Z</dcterms:created>
  <dcterms:modified xsi:type="dcterms:W3CDTF">2017-03-08T18:56:51Z</dcterms:modified>
</cp:coreProperties>
</file>