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4" r:id="rId2"/>
    <p:sldId id="27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87" r:id="rId13"/>
    <p:sldId id="288" r:id="rId14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79302" autoAdjust="0"/>
  </p:normalViewPr>
  <p:slideViewPr>
    <p:cSldViewPr snapToGrid="0">
      <p:cViewPr varScale="1">
        <p:scale>
          <a:sx n="91" d="100"/>
          <a:sy n="91" d="100"/>
        </p:scale>
        <p:origin x="1932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65F5A-E000-4D2A-8DCA-DF391917878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F7B50-FE0F-4C65-88FC-7F86BFEDD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49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FF047ED-8DD2-43AF-9A5C-C66FEF27793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343838D-63CF-46C4-A186-7A91F6E67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67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3838D-63CF-46C4-A186-7A91F6E67D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75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question already in the 2017 script.  After this question, the questions ask the respondent of their experiences with OMC.  </a:t>
            </a:r>
          </a:p>
          <a:p>
            <a:r>
              <a:rPr lang="en-US" dirty="0" smtClean="0"/>
              <a:t>Was</a:t>
            </a:r>
            <a:r>
              <a:rPr lang="en-US" baseline="0" dirty="0" smtClean="0"/>
              <a:t> there something else you wanted from the topic of Stranding?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3838D-63CF-46C4-A186-7A91F6E67D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26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adjusted the question to reflect Access’ current population. As of now, 48% of Access customers are “5 or fewer,” 80% are “10 or fewer”, 91% are “15 or fewer” and less than 10% are 16 or more years.  Is this satisfactory?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Years with Access	Number of Customers	%	</a:t>
            </a:r>
          </a:p>
          <a:p>
            <a:r>
              <a:rPr lang="en-US" dirty="0" smtClean="0"/>
              <a:t>0	6,057	4%	</a:t>
            </a:r>
          </a:p>
          <a:p>
            <a:r>
              <a:rPr lang="en-US" dirty="0" smtClean="0"/>
              <a:t>1	11,472	8%	</a:t>
            </a:r>
          </a:p>
          <a:p>
            <a:r>
              <a:rPr lang="en-US" dirty="0" smtClean="0"/>
              <a:t>2	12,826	9%	</a:t>
            </a:r>
          </a:p>
          <a:p>
            <a:r>
              <a:rPr lang="en-US" dirty="0" smtClean="0"/>
              <a:t>3	13,474	9%	</a:t>
            </a:r>
          </a:p>
          <a:p>
            <a:r>
              <a:rPr lang="en-US" dirty="0" smtClean="0"/>
              <a:t>4	13,864	9%	0-5</a:t>
            </a:r>
          </a:p>
          <a:p>
            <a:r>
              <a:rPr lang="en-US" dirty="0" smtClean="0"/>
              <a:t>5	13,965	9%	48%</a:t>
            </a:r>
          </a:p>
          <a:p>
            <a:r>
              <a:rPr lang="en-US" dirty="0" smtClean="0"/>
              <a:t>6	12,486	8%	</a:t>
            </a:r>
          </a:p>
          <a:p>
            <a:r>
              <a:rPr lang="en-US" dirty="0" smtClean="0"/>
              <a:t>7	9,699	7%	</a:t>
            </a:r>
          </a:p>
          <a:p>
            <a:r>
              <a:rPr lang="en-US" dirty="0" smtClean="0"/>
              <a:t>8	11,454	8%	</a:t>
            </a:r>
          </a:p>
          <a:p>
            <a:r>
              <a:rPr lang="en-US" dirty="0" smtClean="0"/>
              <a:t>9	9,270	6%	0-10</a:t>
            </a:r>
          </a:p>
          <a:p>
            <a:r>
              <a:rPr lang="en-US" dirty="0" smtClean="0"/>
              <a:t>10	5,080	3%	80%</a:t>
            </a:r>
          </a:p>
          <a:p>
            <a:r>
              <a:rPr lang="en-US" dirty="0" smtClean="0"/>
              <a:t>11	4,492	3%	</a:t>
            </a:r>
          </a:p>
          <a:p>
            <a:r>
              <a:rPr lang="en-US" dirty="0" smtClean="0"/>
              <a:t>12	3,386	2%	</a:t>
            </a:r>
          </a:p>
          <a:p>
            <a:r>
              <a:rPr lang="en-US" dirty="0" smtClean="0"/>
              <a:t>13	2,303	2%	</a:t>
            </a:r>
          </a:p>
          <a:p>
            <a:r>
              <a:rPr lang="en-US" dirty="0" smtClean="0"/>
              <a:t>14	2,445	2%	0-15</a:t>
            </a:r>
          </a:p>
          <a:p>
            <a:r>
              <a:rPr lang="en-US" dirty="0" smtClean="0"/>
              <a:t>15	3,233	2%	91%</a:t>
            </a:r>
          </a:p>
          <a:p>
            <a:r>
              <a:rPr lang="en-US" dirty="0" smtClean="0"/>
              <a:t>16	3,426	2%	</a:t>
            </a:r>
          </a:p>
          <a:p>
            <a:r>
              <a:rPr lang="en-US" dirty="0" smtClean="0"/>
              <a:t>17	1,928	1%	</a:t>
            </a:r>
          </a:p>
          <a:p>
            <a:r>
              <a:rPr lang="en-US" dirty="0" smtClean="0"/>
              <a:t>18	1,380	1%	</a:t>
            </a:r>
          </a:p>
          <a:p>
            <a:r>
              <a:rPr lang="en-US" dirty="0" smtClean="0"/>
              <a:t>19	1,211	1%	0-20</a:t>
            </a:r>
          </a:p>
          <a:p>
            <a:r>
              <a:rPr lang="en-US" dirty="0" smtClean="0"/>
              <a:t>20	938	1%	97%</a:t>
            </a:r>
          </a:p>
          <a:p>
            <a:r>
              <a:rPr lang="en-US" dirty="0" smtClean="0"/>
              <a:t>21	919	1%	</a:t>
            </a:r>
          </a:p>
          <a:p>
            <a:r>
              <a:rPr lang="en-US" dirty="0" smtClean="0"/>
              <a:t>22	645	0%	</a:t>
            </a:r>
          </a:p>
          <a:p>
            <a:r>
              <a:rPr lang="en-US" dirty="0" smtClean="0"/>
              <a:t>23	535	0%	</a:t>
            </a:r>
          </a:p>
          <a:p>
            <a:r>
              <a:rPr lang="en-US" dirty="0" smtClean="0"/>
              <a:t>24	458	0%	</a:t>
            </a:r>
          </a:p>
          <a:p>
            <a:r>
              <a:rPr lang="en-US" dirty="0" smtClean="0"/>
              <a:t>25	62	0%	</a:t>
            </a:r>
          </a:p>
          <a:p>
            <a:r>
              <a:rPr lang="en-US" dirty="0" smtClean="0"/>
              <a:t>	147,008	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3838D-63CF-46C4-A186-7A91F6E67D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41430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Seek questions from the CAC</a:t>
            </a:r>
            <a:r>
              <a:rPr lang="en-US" baseline="0" dirty="0" smtClean="0"/>
              <a:t> membership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3838D-63CF-46C4-A186-7A91F6E67DF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27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Seek questions from the CAC</a:t>
            </a:r>
            <a:r>
              <a:rPr lang="en-US" baseline="0" dirty="0" smtClean="0"/>
              <a:t> membership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3838D-63CF-46C4-A186-7A91F6E67D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0277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was a question</a:t>
            </a:r>
            <a:r>
              <a:rPr lang="en-US" baseline="0" dirty="0" smtClean="0"/>
              <a:t> brought up by TPAC. At our last CAC meeting, I think we refined how to ask this question.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RESULTS I would hope for would be that if Access could seek reimbursement from Medicare, an argument that we could use would be that “60% of our eligible customers are Medicare eligible,” for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3838D-63CF-46C4-A186-7A91F6E67D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90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was a recommendation from Wendy.  I think that this is a very important topic.  To ask about the Eligibility Process and also the appeals process.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reviewed the questionnaire and there are NO questions on eligibility or appeals.  This is probably because most of our customers have not recently gone through the eligibility process.  I would say this may be a better topic for a separate targeted survey to applicants who recently went through Access’ eligibility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3838D-63CF-46C4-A186-7A91F6E67D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1502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</a:t>
            </a:r>
            <a:r>
              <a:rPr lang="en-US" baseline="0" dirty="0" smtClean="0"/>
              <a:t> are a series of questions related to Where’s My Ride.  </a:t>
            </a:r>
          </a:p>
          <a:p>
            <a:r>
              <a:rPr lang="en-US" baseline="0" dirty="0" smtClean="0"/>
              <a:t>Is there more you would like to see here?  </a:t>
            </a:r>
          </a:p>
          <a:p>
            <a:r>
              <a:rPr lang="en-US" baseline="0" dirty="0" smtClean="0"/>
              <a:t>I am trying to cover all of the topics with the fewest number of questions (least amount of time) for the respondent.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3838D-63CF-46C4-A186-7A91F6E67D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7146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series of questions was in Access’ 2017 survey.  I wanted to know if these questions met the goal posed by Comfort of Vehicle.  I believe that this question also came from WENDY.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3838D-63CF-46C4-A186-7A91F6E67D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6303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question that was asked is: “Do</a:t>
            </a:r>
            <a:r>
              <a:rPr lang="en-US" baseline="0" dirty="0" smtClean="0"/>
              <a:t> you feel that your trips are too long?”</a:t>
            </a:r>
          </a:p>
          <a:p>
            <a:r>
              <a:rPr lang="en-US" baseline="0" dirty="0" smtClean="0"/>
              <a:t>As you may know, Access’ standard is with fixed route service.  </a:t>
            </a:r>
          </a:p>
          <a:p>
            <a:r>
              <a:rPr lang="en-US" baseline="0" dirty="0" smtClean="0"/>
              <a:t>If this does not meet what you were looking for, what more specific data would you want to ask?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3838D-63CF-46C4-A186-7A91F6E67D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7003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question (from OLIVIA) related to Posey Belts or Seat Belt Extensions.  Not</a:t>
            </a:r>
            <a:r>
              <a:rPr lang="en-US" baseline="0" dirty="0" smtClean="0"/>
              <a:t> knowing what data was wanted for this question, I did not feel that any questions that I drafted responded to what the CAC was looking for.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Please let me know if this is a topic that CAC would want to pursue and for what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3838D-63CF-46C4-A186-7A91F6E67D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6156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 the 2017 survey has questions on a rider’s “last trip” as well as their “overall opinion” on how Access is doing.</a:t>
            </a:r>
            <a:r>
              <a:rPr lang="en-US" baseline="0" dirty="0" smtClean="0"/>
              <a:t>  Would you like something else for customer opinions?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3838D-63CF-46C4-A186-7A91F6E67D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9750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was a request to include Transgender information (Wendy).</a:t>
            </a:r>
          </a:p>
          <a:p>
            <a:r>
              <a:rPr lang="en-US" dirty="0" smtClean="0"/>
              <a:t>We can ask a question such as this, however, I would</a:t>
            </a:r>
            <a:r>
              <a:rPr lang="en-US" baseline="0" dirty="0" smtClean="0"/>
              <a:t> ask what Access would use with this data.  </a:t>
            </a:r>
          </a:p>
          <a:p>
            <a:r>
              <a:rPr lang="en-US" baseline="0" dirty="0" smtClean="0"/>
              <a:t>We do ask race, gender, and income which give us broad categories of our customers.  </a:t>
            </a:r>
          </a:p>
          <a:p>
            <a:r>
              <a:rPr lang="en-US" baseline="0" dirty="0" smtClean="0"/>
              <a:t>I guess what I would like to know is what would the CAC like to see from the answer to this question?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3838D-63CF-46C4-A186-7A91F6E67D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0661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97099"/>
            <a:ext cx="7772400" cy="1782763"/>
          </a:xfrm>
        </p:spPr>
        <p:txBody>
          <a:bodyPr anchor="ctr">
            <a:normAutofit/>
          </a:bodyPr>
          <a:lstStyle>
            <a:lvl1pPr algn="ctr">
              <a:defRPr sz="32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D577-CB60-4699-82ED-B875CF310F01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ADC-2085-4EF0-868E-3821505B1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79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84BF-B28F-4934-82AF-F278F6EF9D6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CFBC-9162-4ABC-B7DA-DDD314BF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23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84BF-B28F-4934-82AF-F278F6EF9D6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CFBC-9162-4ABC-B7DA-DDD314BF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37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D577-CB60-4699-82ED-B875CF310F01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ADC-2085-4EF0-868E-3821505B1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33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D577-CB60-4699-82ED-B875CF310F01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ADC-2085-4EF0-868E-3821505B1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76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D577-CB60-4699-82ED-B875CF310F01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ADC-2085-4EF0-868E-3821505B1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99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D577-CB60-4699-82ED-B875CF310F01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ADC-2085-4EF0-868E-3821505B1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6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0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D577-CB60-4699-82ED-B875CF310F01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ADC-2085-4EF0-868E-3821505B1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84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D577-CB60-4699-82ED-B875CF310F01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ADC-2085-4EF0-868E-3821505B1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16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84BF-B28F-4934-82AF-F278F6EF9D6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CFBC-9162-4ABC-B7DA-DDD314BF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04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84BF-B28F-4934-82AF-F278F6EF9D6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CFBC-9162-4ABC-B7DA-DDD314BF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4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84BF-B28F-4934-82AF-F278F6EF9D6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CFBC-9162-4ABC-B7DA-DDD314BF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72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84BF-B28F-4934-82AF-F278F6EF9D6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CFBC-9162-4ABC-B7DA-DDD314BF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57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84BF-B28F-4934-82AF-F278F6EF9D6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CFBC-9162-4ABC-B7DA-DDD314BF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06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84BF-B28F-4934-82AF-F278F6EF9D6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CFBC-9162-4ABC-B7DA-DDD314BF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43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4D577-CB60-4699-82ED-B875CF310F01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17ADC-2085-4EF0-868E-3821505B1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64" r:id="rId12"/>
    <p:sldLayoutId id="2147483665" r:id="rId13"/>
    <p:sldLayoutId id="2147483666" r:id="rId14"/>
    <p:sldLayoutId id="2147483667" r:id="rId15"/>
    <p:sldLayoutId id="2147483688" r:id="rId1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7030A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2377" y="2385634"/>
            <a:ext cx="7582903" cy="1782763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/>
            </a:r>
            <a:br>
              <a:rPr lang="en-US" sz="3600" b="1" dirty="0"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Access Services</a:t>
            </a:r>
            <a:br>
              <a:rPr lang="en-US" sz="3600" b="1" dirty="0" smtClean="0"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</a:br>
            <a:r>
              <a:rPr lang="en-US" sz="3600" dirty="0" smtClean="0">
                <a:ea typeface="Avenir Next" charset="0"/>
              </a:rPr>
              <a:t>Customer Satisfaction Survey</a:t>
            </a:r>
            <a:br>
              <a:rPr lang="en-US" sz="3600" dirty="0" smtClean="0">
                <a:ea typeface="Avenir Next" charset="0"/>
              </a:rPr>
            </a:br>
            <a:r>
              <a:rPr lang="en-US" sz="3600" dirty="0" smtClean="0">
                <a:ea typeface="Avenir Next" charset="0"/>
              </a:rPr>
              <a:t/>
            </a:r>
            <a:br>
              <a:rPr lang="en-US" sz="3600" dirty="0" smtClean="0">
                <a:ea typeface="Avenir Next" charset="0"/>
              </a:rPr>
            </a:br>
            <a:r>
              <a:rPr lang="en-US" sz="3600" b="1" u="sng" dirty="0" smtClean="0">
                <a:ea typeface="Avenir Next" charset="0"/>
              </a:rPr>
              <a:t>Summary of Recommended Topics</a:t>
            </a:r>
            <a:r>
              <a:rPr lang="en-US" sz="2200" b="1" u="sng" dirty="0" smtClean="0">
                <a:ea typeface="Avenir Next" charset="0"/>
              </a:rPr>
              <a:t/>
            </a:r>
            <a:br>
              <a:rPr lang="en-US" sz="2200" b="1" u="sng" dirty="0" smtClean="0">
                <a:ea typeface="Avenir Next" charset="0"/>
              </a:rPr>
            </a:br>
            <a:r>
              <a:rPr lang="en-US" sz="2200" dirty="0">
                <a:ea typeface="Avenir Next" charset="0"/>
              </a:rPr>
              <a:t/>
            </a:r>
            <a:br>
              <a:rPr lang="en-US" sz="2200" dirty="0">
                <a:ea typeface="Avenir Next" charset="0"/>
              </a:rPr>
            </a:br>
            <a:r>
              <a:rPr lang="en-US" sz="2200" dirty="0" smtClean="0">
                <a:ea typeface="Avenir Next" charset="0"/>
              </a:rPr>
              <a:t>Community Advisory </a:t>
            </a:r>
            <a:r>
              <a:rPr lang="en-US" sz="2700" dirty="0" smtClean="0">
                <a:ea typeface="Avenir Next" charset="0"/>
              </a:rPr>
              <a:t>Committee</a:t>
            </a:r>
            <a:br>
              <a:rPr lang="en-US" sz="2700" dirty="0" smtClean="0">
                <a:ea typeface="Avenir Next" charset="0"/>
              </a:rPr>
            </a:br>
            <a:r>
              <a:rPr lang="en-US" sz="2700" dirty="0" smtClean="0">
                <a:ea typeface="Avenir Next" charset="0"/>
              </a:rPr>
              <a:t>July 9, </a:t>
            </a:r>
            <a:r>
              <a:rPr lang="en-US" sz="2700" dirty="0" smtClean="0">
                <a:ea typeface="Avenir Next" charset="0"/>
              </a:rPr>
              <a:t>2019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62158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dirty="0" smtClean="0"/>
              <a:t>Topic 9 – Stranding </a:t>
            </a:r>
            <a:r>
              <a:rPr lang="en-US" sz="3100" dirty="0" smtClean="0"/>
              <a:t>Experiences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78077"/>
            <a:ext cx="8260826" cy="4235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33.	Have you ever called Access Operations </a:t>
            </a:r>
            <a:r>
              <a:rPr lang="en-US" sz="2400" dirty="0" smtClean="0"/>
              <a:t>	Monitoring </a:t>
            </a:r>
            <a:r>
              <a:rPr lang="en-US" sz="2400" dirty="0"/>
              <a:t>Center (OMC) because you </a:t>
            </a:r>
            <a:r>
              <a:rPr lang="en-US" sz="2400" dirty="0" smtClean="0"/>
              <a:t>	needed </a:t>
            </a:r>
            <a:r>
              <a:rPr lang="en-US" sz="2400" dirty="0"/>
              <a:t>to </a:t>
            </a:r>
            <a:r>
              <a:rPr lang="en-US" sz="2400" dirty="0" smtClean="0"/>
              <a:t>	reschedule </a:t>
            </a:r>
            <a:r>
              <a:rPr lang="en-US" sz="2400" dirty="0"/>
              <a:t>a trip or due to a </a:t>
            </a:r>
            <a:r>
              <a:rPr lang="en-US" sz="2400" dirty="0" smtClean="0"/>
              <a:t>missing </a:t>
            </a:r>
            <a:r>
              <a:rPr lang="en-US" sz="2400" dirty="0"/>
              <a:t>a trip that </a:t>
            </a:r>
            <a:r>
              <a:rPr lang="en-US" sz="2400" dirty="0" smtClean="0"/>
              <a:t>	left 	you </a:t>
            </a:r>
            <a:r>
              <a:rPr lang="en-US" sz="2400" dirty="0"/>
              <a:t>stranded?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1</a:t>
            </a:r>
            <a:r>
              <a:rPr lang="en-US" sz="2400" dirty="0"/>
              <a:t>.	Yes (ASK Q.34)</a:t>
            </a:r>
          </a:p>
          <a:p>
            <a:pPr marL="0" indent="0">
              <a:buNone/>
            </a:pPr>
            <a:r>
              <a:rPr lang="en-US" sz="2400" dirty="0" smtClean="0"/>
              <a:t>	2</a:t>
            </a:r>
            <a:r>
              <a:rPr lang="en-US" sz="2400" dirty="0"/>
              <a:t>.	No (SKIP TO Q.37)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0556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dirty="0" smtClean="0"/>
              <a:t>Topic 10 – How long have you been an Access customer?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78077"/>
            <a:ext cx="8260826" cy="42352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1.	</a:t>
            </a:r>
            <a:r>
              <a:rPr lang="en-US" dirty="0"/>
              <a:t>Approximately how long have you been using </a:t>
            </a:r>
            <a:r>
              <a:rPr lang="en-US" dirty="0" smtClean="0"/>
              <a:t>	Access </a:t>
            </a:r>
            <a:r>
              <a:rPr lang="en-US" dirty="0"/>
              <a:t>Paratransit? (READ CHOICES)</a:t>
            </a:r>
          </a:p>
          <a:p>
            <a:pPr marL="0" indent="0">
              <a:buNone/>
            </a:pPr>
            <a:r>
              <a:rPr lang="en-US" dirty="0" smtClean="0"/>
              <a:t>	1</a:t>
            </a:r>
            <a:r>
              <a:rPr lang="en-US" dirty="0"/>
              <a:t>.	Less than one year (CONTINUE)</a:t>
            </a:r>
          </a:p>
          <a:p>
            <a:pPr marL="0" indent="0">
              <a:buNone/>
            </a:pPr>
            <a:r>
              <a:rPr lang="en-US" dirty="0" smtClean="0"/>
              <a:t>	3</a:t>
            </a:r>
            <a:r>
              <a:rPr lang="en-US" dirty="0"/>
              <a:t>.	One year to less than two years (CONTINUE)</a:t>
            </a:r>
          </a:p>
          <a:p>
            <a:pPr marL="0" indent="0">
              <a:buNone/>
            </a:pPr>
            <a:r>
              <a:rPr lang="en-US" dirty="0" smtClean="0"/>
              <a:t>	4</a:t>
            </a:r>
            <a:r>
              <a:rPr lang="en-US" dirty="0"/>
              <a:t>.	Two years to less than three years (CONTINUE)</a:t>
            </a:r>
          </a:p>
          <a:p>
            <a:pPr marL="0" indent="0">
              <a:buNone/>
            </a:pPr>
            <a:r>
              <a:rPr lang="en-US" dirty="0" smtClean="0"/>
              <a:t>	5</a:t>
            </a:r>
            <a:r>
              <a:rPr lang="en-US" dirty="0"/>
              <a:t>.	Three years to less than five years (</a:t>
            </a:r>
            <a:r>
              <a:rPr lang="en-US" dirty="0" smtClean="0"/>
              <a:t>CONTINUE)</a:t>
            </a:r>
          </a:p>
          <a:p>
            <a:pPr marL="0" indent="0">
              <a:buNone/>
            </a:pPr>
            <a:r>
              <a:rPr lang="en-US" dirty="0" smtClean="0"/>
              <a:t>	6</a:t>
            </a:r>
            <a:r>
              <a:rPr lang="en-US" dirty="0"/>
              <a:t>.	Five years to less than ten years (CONTINUE)</a:t>
            </a:r>
          </a:p>
          <a:p>
            <a:pPr marL="0" indent="0">
              <a:buNone/>
            </a:pPr>
            <a:r>
              <a:rPr lang="en-US" dirty="0" smtClean="0"/>
              <a:t>	7</a:t>
            </a:r>
            <a:r>
              <a:rPr lang="en-US" dirty="0"/>
              <a:t>.	Ten years to less than fifteen years (CONTINUE)</a:t>
            </a:r>
          </a:p>
          <a:p>
            <a:pPr marL="0" indent="0">
              <a:buNone/>
            </a:pPr>
            <a:r>
              <a:rPr lang="en-US" dirty="0" smtClean="0"/>
              <a:t>	8</a:t>
            </a:r>
            <a:r>
              <a:rPr lang="en-US" dirty="0"/>
              <a:t>.	Fifteen years or more (CONTINUE)</a:t>
            </a:r>
          </a:p>
          <a:p>
            <a:pPr marL="0" indent="0">
              <a:buNone/>
            </a:pPr>
            <a:r>
              <a:rPr lang="en-US" dirty="0" smtClean="0"/>
              <a:t>	97</a:t>
            </a:r>
            <a:r>
              <a:rPr lang="en-US" dirty="0"/>
              <a:t>.	Don’t use Access (THANK AND TERMINATE)</a:t>
            </a:r>
          </a:p>
          <a:p>
            <a:pPr marL="0" indent="0">
              <a:buNone/>
            </a:pPr>
            <a:r>
              <a:rPr lang="en-US" dirty="0" smtClean="0"/>
              <a:t>	99</a:t>
            </a:r>
            <a:r>
              <a:rPr lang="en-US" dirty="0"/>
              <a:t>.	Don’t know/Don’t Remember (CONTINUE)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548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Survey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4126"/>
            <a:ext cx="7886700" cy="423520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3571" y="1866506"/>
            <a:ext cx="775177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Discussion:</a:t>
            </a:r>
            <a:endParaRPr lang="en-US" sz="2800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972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5498" y="2017989"/>
            <a:ext cx="7582903" cy="231834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/>
            </a:r>
            <a:br>
              <a:rPr lang="en-US" sz="3600" b="1" dirty="0"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Thank you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57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Customer Satisfaction Survey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100" dirty="0" smtClean="0"/>
              <a:t>Topic 1 – Is the respondent Medicare Eligible?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78077"/>
            <a:ext cx="7886700" cy="4235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62b. </a:t>
            </a:r>
            <a:r>
              <a:rPr lang="en-US" sz="2400" dirty="0" smtClean="0"/>
              <a:t>	How </a:t>
            </a:r>
            <a:r>
              <a:rPr lang="en-US" sz="2400" dirty="0"/>
              <a:t>do you receive health care? Or what </a:t>
            </a:r>
            <a:r>
              <a:rPr lang="en-US" sz="2400" dirty="0" smtClean="0"/>
              <a:t>	type </a:t>
            </a:r>
            <a:r>
              <a:rPr lang="en-US" sz="2400" dirty="0"/>
              <a:t>of health insurance do you have?</a:t>
            </a:r>
          </a:p>
          <a:p>
            <a:pPr marL="0" lv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1.	Medicare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 smtClean="0"/>
              <a:t>	2.	</a:t>
            </a:r>
            <a:r>
              <a:rPr lang="en-US" sz="2400" dirty="0" err="1" smtClean="0"/>
              <a:t>Medi</a:t>
            </a:r>
            <a:r>
              <a:rPr lang="en-US" sz="2400" dirty="0"/>
              <a:t>-</a:t>
            </a:r>
            <a:r>
              <a:rPr lang="en-US" sz="2400" dirty="0" smtClean="0"/>
              <a:t>CAL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 smtClean="0"/>
              <a:t>	3.	Private </a:t>
            </a:r>
            <a:r>
              <a:rPr lang="en-US" sz="2400" dirty="0"/>
              <a:t>Health Insurance</a:t>
            </a:r>
          </a:p>
          <a:p>
            <a:pPr marL="0" lvl="0" indent="0">
              <a:buNone/>
            </a:pPr>
            <a:r>
              <a:rPr lang="en-US" sz="2400" dirty="0" smtClean="0"/>
              <a:t>	4.	None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 smtClean="0"/>
              <a:t>	5.	Other </a:t>
            </a:r>
            <a:r>
              <a:rPr lang="en-US" sz="2400" dirty="0"/>
              <a:t>(Write down customer’s </a:t>
            </a:r>
            <a:r>
              <a:rPr lang="en-US" sz="2400" dirty="0" smtClean="0"/>
              <a:t>			response</a:t>
            </a:r>
            <a:r>
              <a:rPr lang="en-US" sz="2400" dirty="0"/>
              <a:t>)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973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dirty="0" smtClean="0"/>
              <a:t>Topic 2 – Eligibility Appeals Process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78077"/>
            <a:ext cx="7886700" cy="423520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Eligibility has not been a topic of the Customer Satisfaction Survey</a:t>
            </a:r>
          </a:p>
          <a:p>
            <a:endParaRPr lang="en-US" sz="2400" dirty="0"/>
          </a:p>
          <a:p>
            <a:r>
              <a:rPr lang="en-US" sz="2400" dirty="0" smtClean="0"/>
              <a:t>Propose a separate Survey focused on Eligibility and Eligibility Appeals</a:t>
            </a: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778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dirty="0" smtClean="0"/>
              <a:t>Topic 3 – “Where’s My Ride” experience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78077"/>
            <a:ext cx="7886700" cy="423520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dirty="0"/>
              <a:t>51a. 	Have you used Access’ Mobile App, Where’s My Ride, </a:t>
            </a:r>
            <a:r>
              <a:rPr lang="en-US" sz="2900" dirty="0" smtClean="0"/>
              <a:t>	which </a:t>
            </a:r>
            <a:r>
              <a:rPr lang="en-US" sz="2900" dirty="0"/>
              <a:t>helps you determine how soon your van will arrive for </a:t>
            </a:r>
            <a:r>
              <a:rPr lang="en-US" sz="2900" dirty="0" smtClean="0"/>
              <a:t>	a scheduled </a:t>
            </a:r>
            <a:r>
              <a:rPr lang="en-US" sz="2900" dirty="0"/>
              <a:t>pick-up?</a:t>
            </a:r>
          </a:p>
          <a:p>
            <a:pPr marL="0" indent="0">
              <a:buNone/>
            </a:pPr>
            <a:r>
              <a:rPr lang="en-US" sz="2900" dirty="0"/>
              <a:t>		1.	Yes</a:t>
            </a:r>
          </a:p>
          <a:p>
            <a:pPr marL="0" indent="0">
              <a:buNone/>
            </a:pPr>
            <a:r>
              <a:rPr lang="en-US" sz="2900" dirty="0"/>
              <a:t>		2.	No</a:t>
            </a:r>
          </a:p>
          <a:p>
            <a:pPr marL="0" indent="0">
              <a:buNone/>
            </a:pPr>
            <a:r>
              <a:rPr lang="en-US" sz="2900" dirty="0" smtClean="0"/>
              <a:t>51a-1</a:t>
            </a:r>
            <a:r>
              <a:rPr lang="en-US" sz="2900" dirty="0"/>
              <a:t>.  Do you like or dislike the Where’s My Ride mobile app?</a:t>
            </a:r>
          </a:p>
          <a:p>
            <a:pPr marL="0" indent="0">
              <a:buNone/>
            </a:pPr>
            <a:r>
              <a:rPr lang="en-US" sz="2900" dirty="0"/>
              <a:t>		1.	Yes</a:t>
            </a:r>
          </a:p>
          <a:p>
            <a:pPr marL="0" indent="0">
              <a:buNone/>
            </a:pPr>
            <a:r>
              <a:rPr lang="en-US" sz="2900" dirty="0"/>
              <a:t>		2.	No</a:t>
            </a:r>
          </a:p>
          <a:p>
            <a:pPr marL="0" indent="0">
              <a:buNone/>
            </a:pPr>
            <a:r>
              <a:rPr lang="en-US" sz="2900" dirty="0" smtClean="0"/>
              <a:t>51a-2</a:t>
            </a:r>
            <a:r>
              <a:rPr lang="en-US" sz="2900" dirty="0"/>
              <a:t>. </a:t>
            </a:r>
            <a:r>
              <a:rPr lang="en-US" sz="2900" dirty="0" smtClean="0"/>
              <a:t>	Have </a:t>
            </a:r>
            <a:r>
              <a:rPr lang="en-US" sz="2900" dirty="0"/>
              <a:t>you had any issues with the Where’s My Ride App that </a:t>
            </a:r>
            <a:r>
              <a:rPr lang="en-US" sz="2900" dirty="0" smtClean="0"/>
              <a:t>	you </a:t>
            </a:r>
            <a:r>
              <a:rPr lang="en-US" sz="2900" dirty="0"/>
              <a:t>would like to share?</a:t>
            </a:r>
          </a:p>
          <a:p>
            <a:pPr marL="0" indent="0">
              <a:buNone/>
            </a:pPr>
            <a:r>
              <a:rPr lang="en-US" sz="2900" dirty="0"/>
              <a:t>		1.	No</a:t>
            </a:r>
          </a:p>
          <a:p>
            <a:pPr marL="0" indent="0">
              <a:buNone/>
            </a:pPr>
            <a:r>
              <a:rPr lang="en-US" sz="2900" dirty="0"/>
              <a:t>		2.	If Yes, type verbatim respondent’s issue:</a:t>
            </a:r>
          </a:p>
          <a:p>
            <a:pPr marL="0" indent="0">
              <a:buNone/>
            </a:pPr>
            <a:r>
              <a:rPr lang="en-US" sz="2900" dirty="0"/>
              <a:t>		99.	(Refused) (Do not read)</a:t>
            </a:r>
          </a:p>
          <a:p>
            <a:pPr>
              <a:lnSpc>
                <a:spcPct val="150000"/>
              </a:lnSpc>
            </a:pPr>
            <a:endParaRPr lang="en-US" sz="2900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67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dirty="0" smtClean="0"/>
              <a:t>Topic 4 – Comfort of the Vehicle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78077"/>
            <a:ext cx="8260826" cy="423520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dirty="0"/>
              <a:t>Please tell me whether you were … very satisfied … somewhat satisfied … neither satisfied nor dissatisfied … somewhat dissatisfied … or very dissatisfied with …? </a:t>
            </a:r>
            <a:r>
              <a:rPr lang="en-US" sz="2900" b="1" dirty="0"/>
              <a:t>(ROTATE AND READ QUESTIONS)</a:t>
            </a:r>
            <a:endParaRPr lang="en-US" sz="2900" dirty="0"/>
          </a:p>
          <a:p>
            <a:pPr marL="0" indent="0">
              <a:buNone/>
            </a:pPr>
            <a:r>
              <a:rPr lang="en-US" sz="2900" dirty="0" smtClean="0"/>
              <a:t>	</a:t>
            </a:r>
            <a:r>
              <a:rPr lang="en-US" sz="2900" dirty="0"/>
              <a:t>	</a:t>
            </a:r>
            <a:r>
              <a:rPr lang="en-US" sz="2900" dirty="0" smtClean="0"/>
              <a:t>	Very</a:t>
            </a:r>
            <a:r>
              <a:rPr lang="en-US" sz="2900" dirty="0"/>
              <a:t>	</a:t>
            </a:r>
            <a:r>
              <a:rPr lang="en-US" sz="2900" dirty="0" err="1"/>
              <a:t>Smwht</a:t>
            </a:r>
            <a:r>
              <a:rPr lang="en-US" sz="2900" dirty="0"/>
              <a:t>		</a:t>
            </a:r>
            <a:r>
              <a:rPr lang="en-US" sz="2900" dirty="0" err="1"/>
              <a:t>Smwht</a:t>
            </a:r>
            <a:r>
              <a:rPr lang="en-US" sz="2900" dirty="0"/>
              <a:t>	Very	(D.K/</a:t>
            </a:r>
          </a:p>
          <a:p>
            <a:pPr marL="0" indent="0">
              <a:buNone/>
            </a:pPr>
            <a:r>
              <a:rPr lang="en-US" sz="2900" dirty="0"/>
              <a:t>	</a:t>
            </a:r>
            <a:r>
              <a:rPr lang="en-US" sz="2900" dirty="0" smtClean="0"/>
              <a:t>		</a:t>
            </a:r>
            <a:r>
              <a:rPr lang="en-US" sz="2900" u="sng" dirty="0" smtClean="0"/>
              <a:t>Sat</a:t>
            </a:r>
            <a:r>
              <a:rPr lang="en-US" sz="2900" u="sng" dirty="0"/>
              <a:t>	Sat	Neither	</a:t>
            </a:r>
            <a:r>
              <a:rPr lang="en-US" sz="2900" u="sng" dirty="0" err="1"/>
              <a:t>Dissat</a:t>
            </a:r>
            <a:r>
              <a:rPr lang="en-US" sz="2900" u="sng" dirty="0"/>
              <a:t>	</a:t>
            </a:r>
            <a:r>
              <a:rPr lang="en-US" sz="2900" u="sng" dirty="0" err="1"/>
              <a:t>Dissat</a:t>
            </a:r>
            <a:r>
              <a:rPr lang="en-US" sz="2900" u="sng" dirty="0"/>
              <a:t>	Ref)</a:t>
            </a:r>
            <a:endParaRPr lang="en-US" sz="2900" dirty="0"/>
          </a:p>
          <a:p>
            <a:pPr marL="0" indent="0">
              <a:buNone/>
            </a:pPr>
            <a:r>
              <a:rPr lang="en-US" sz="2900" dirty="0" smtClean="0"/>
              <a:t>15. Appearance </a:t>
            </a:r>
            <a:r>
              <a:rPr lang="en-US" sz="2900" dirty="0"/>
              <a:t>of </a:t>
            </a:r>
            <a:r>
              <a:rPr lang="en-US" sz="2900" dirty="0" smtClean="0"/>
              <a:t>vehicle</a:t>
            </a:r>
            <a:r>
              <a:rPr lang="en-US" sz="2900" dirty="0"/>
              <a:t>	1	2	3	4	5	99</a:t>
            </a:r>
          </a:p>
          <a:p>
            <a:pPr marL="0" indent="0">
              <a:buNone/>
            </a:pPr>
            <a:r>
              <a:rPr lang="en-US" sz="2900" dirty="0"/>
              <a:t>16</a:t>
            </a:r>
            <a:r>
              <a:rPr lang="en-US" sz="2900" dirty="0" smtClean="0"/>
              <a:t>. Comfort </a:t>
            </a:r>
            <a:r>
              <a:rPr lang="en-US" sz="2900" dirty="0"/>
              <a:t>of </a:t>
            </a:r>
            <a:r>
              <a:rPr lang="en-US" sz="2900" dirty="0" smtClean="0"/>
              <a:t>the vehicle</a:t>
            </a:r>
            <a:r>
              <a:rPr lang="en-US" sz="2900" dirty="0"/>
              <a:t>	1	2	3	4	5	99</a:t>
            </a:r>
          </a:p>
          <a:p>
            <a:pPr marL="0" indent="0">
              <a:buNone/>
            </a:pPr>
            <a:r>
              <a:rPr lang="en-US" sz="2900" dirty="0" smtClean="0"/>
              <a:t>17. Cleanliness </a:t>
            </a:r>
            <a:r>
              <a:rPr lang="en-US" sz="2900" dirty="0"/>
              <a:t>of </a:t>
            </a:r>
            <a:r>
              <a:rPr lang="en-US" sz="2900" dirty="0" smtClean="0"/>
              <a:t>vehicle</a:t>
            </a:r>
            <a:r>
              <a:rPr lang="en-US" sz="2900" dirty="0"/>
              <a:t>	1	2	3	4	5	99</a:t>
            </a:r>
          </a:p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r>
              <a:rPr lang="en-US" sz="2900" dirty="0" smtClean="0"/>
              <a:t>18</a:t>
            </a:r>
            <a:r>
              <a:rPr lang="en-US" sz="2900" dirty="0"/>
              <a:t>.	Did you have any difficulty or problems getting into or out of the vehicle?</a:t>
            </a:r>
          </a:p>
          <a:p>
            <a:pPr marL="0" indent="0">
              <a:buNone/>
            </a:pPr>
            <a:r>
              <a:rPr lang="en-US" sz="2900" dirty="0" smtClean="0"/>
              <a:t>	1</a:t>
            </a:r>
            <a:r>
              <a:rPr lang="en-US" sz="2900" dirty="0"/>
              <a:t>.	Yes</a:t>
            </a:r>
          </a:p>
          <a:p>
            <a:pPr marL="0" indent="0">
              <a:buNone/>
            </a:pPr>
            <a:r>
              <a:rPr lang="en-US" sz="2900" dirty="0" smtClean="0"/>
              <a:t>	2</a:t>
            </a:r>
            <a:r>
              <a:rPr lang="en-US" sz="2900" dirty="0"/>
              <a:t>.	No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610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dirty="0" smtClean="0"/>
              <a:t>Topic 5 – Access Trip Length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78077"/>
            <a:ext cx="8260826" cy="4235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3.	</a:t>
            </a:r>
            <a:r>
              <a:rPr lang="en-US" sz="2400" dirty="0"/>
              <a:t>Compared to taking the bus, would you say the </a:t>
            </a:r>
            <a:r>
              <a:rPr lang="en-US" sz="2400" dirty="0" smtClean="0"/>
              <a:t>	travel </a:t>
            </a:r>
            <a:r>
              <a:rPr lang="en-US" sz="2400" dirty="0"/>
              <a:t>time for your </a:t>
            </a:r>
            <a:r>
              <a:rPr lang="en-US" sz="2400" dirty="0" smtClean="0"/>
              <a:t>	</a:t>
            </a:r>
            <a:r>
              <a:rPr lang="en-US" sz="2400" u="sng" dirty="0" smtClean="0"/>
              <a:t>most </a:t>
            </a:r>
            <a:r>
              <a:rPr lang="en-US" sz="2400" u="sng" dirty="0"/>
              <a:t>recent</a:t>
            </a:r>
            <a:r>
              <a:rPr lang="en-US" sz="2400" dirty="0"/>
              <a:t> trip with Access was </a:t>
            </a:r>
            <a:r>
              <a:rPr lang="en-US" sz="2400" dirty="0" smtClean="0"/>
              <a:t>	…? </a:t>
            </a:r>
            <a:r>
              <a:rPr lang="en-US" sz="2400" dirty="0"/>
              <a:t>(READ CHOICES)</a:t>
            </a:r>
          </a:p>
          <a:p>
            <a:pPr marL="0" indent="0">
              <a:buNone/>
            </a:pPr>
            <a:r>
              <a:rPr lang="en-US" sz="2400" dirty="0" smtClean="0"/>
              <a:t>		1</a:t>
            </a:r>
            <a:r>
              <a:rPr lang="en-US" sz="2400" dirty="0"/>
              <a:t>.	Shorter than taking the bus</a:t>
            </a:r>
          </a:p>
          <a:p>
            <a:pPr marL="0" indent="0">
              <a:buNone/>
            </a:pPr>
            <a:r>
              <a:rPr lang="en-US" sz="2400" dirty="0" smtClean="0"/>
              <a:t>		2</a:t>
            </a:r>
            <a:r>
              <a:rPr lang="en-US" sz="2400" dirty="0"/>
              <a:t>.	About the same as taking the bus</a:t>
            </a:r>
          </a:p>
          <a:p>
            <a:pPr marL="0" indent="0">
              <a:buNone/>
            </a:pPr>
            <a:r>
              <a:rPr lang="en-US" sz="2400" dirty="0" smtClean="0"/>
              <a:t>		3</a:t>
            </a:r>
            <a:r>
              <a:rPr lang="en-US" sz="2400" dirty="0"/>
              <a:t>.	Longer than taking the bus</a:t>
            </a:r>
          </a:p>
          <a:p>
            <a:pPr marL="0" indent="0">
              <a:buNone/>
            </a:pPr>
            <a:r>
              <a:rPr lang="en-US" sz="2400" dirty="0" smtClean="0"/>
              <a:t>		99</a:t>
            </a:r>
            <a:r>
              <a:rPr lang="en-US" sz="2400" dirty="0"/>
              <a:t>.	Don’t know/Don’t Remember (DO NOT </a:t>
            </a:r>
            <a:r>
              <a:rPr lang="en-US" sz="2400" dirty="0" smtClean="0"/>
              <a:t>			READ</a:t>
            </a:r>
            <a:r>
              <a:rPr lang="en-US" sz="2400" dirty="0"/>
              <a:t>)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493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dirty="0" smtClean="0"/>
              <a:t>Topic 6 – Seat Belt Extensions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78077"/>
            <a:ext cx="8260826" cy="42352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Seeking clarification on objective of this question.  Is this a question of “safety?”  Is this question specific to customers who may have specific safety concerns?</a:t>
            </a:r>
            <a:endParaRPr lang="en-US" sz="24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9962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dirty="0" smtClean="0"/>
              <a:t>Topic 7 – Questions About More Than One Access Trip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78077"/>
            <a:ext cx="8260826" cy="42352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The current (2017) survey has questions on the following: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“Last Trip” on Access, and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“</a:t>
            </a:r>
            <a:r>
              <a:rPr lang="en-US" sz="2400" dirty="0" smtClean="0"/>
              <a:t>Overall Opinion” on Access. 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Should this be asked a different way?</a:t>
            </a:r>
            <a:endParaRPr lang="en-US" sz="24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8480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dirty="0" smtClean="0"/>
              <a:t>Topic 8 – Demographic question on gender identity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78077"/>
            <a:ext cx="8260826" cy="4235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62.a</a:t>
            </a:r>
            <a:r>
              <a:rPr lang="en-US" sz="2400" dirty="0"/>
              <a:t>	Would you identify yourself as one of the following </a:t>
            </a:r>
            <a:r>
              <a:rPr lang="en-US" sz="2400" dirty="0" smtClean="0"/>
              <a:t>	categories 	(</a:t>
            </a:r>
            <a:r>
              <a:rPr lang="en-US" sz="2400" dirty="0"/>
              <a:t>READ CHOICES)</a:t>
            </a:r>
          </a:p>
          <a:p>
            <a:pPr marL="0" lvl="0" indent="0">
              <a:buNone/>
            </a:pPr>
            <a:r>
              <a:rPr lang="en-US" sz="2400" dirty="0" smtClean="0"/>
              <a:t>	1.	Gay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 smtClean="0"/>
              <a:t>	2.	Lesbian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 smtClean="0"/>
              <a:t>	3.	Transgender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98</a:t>
            </a:r>
            <a:r>
              <a:rPr lang="en-US" sz="2400" dirty="0"/>
              <a:t>. 	</a:t>
            </a:r>
            <a:r>
              <a:rPr lang="en-US" sz="2400" dirty="0" smtClean="0"/>
              <a:t>Other response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What </a:t>
            </a:r>
            <a:r>
              <a:rPr lang="en-US" sz="2400" dirty="0"/>
              <a:t>is the data sought from this question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0902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1689</TotalTime>
  <Words>766</Words>
  <Application>Microsoft Office PowerPoint</Application>
  <PresentationFormat>On-screen Show (4:3)</PresentationFormat>
  <Paragraphs>148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Avenir Next</vt:lpstr>
      <vt:lpstr>Calibri</vt:lpstr>
      <vt:lpstr>Office Theme</vt:lpstr>
      <vt:lpstr> Access Services Customer Satisfaction Survey  Summary of Recommended Topics  Community Advisory Committee July 9, 2019</vt:lpstr>
      <vt:lpstr>Customer Satisfaction Survey  Topic 1 – Is the respondent Medicare Eligible?</vt:lpstr>
      <vt:lpstr>Topic 2 – Eligibility Appeals Process</vt:lpstr>
      <vt:lpstr>Topic 3 – “Where’s My Ride” experience</vt:lpstr>
      <vt:lpstr>Topic 4 – Comfort of the Vehicle</vt:lpstr>
      <vt:lpstr>Topic 5 – Access Trip Length</vt:lpstr>
      <vt:lpstr>Topic 6 – Seat Belt Extensions</vt:lpstr>
      <vt:lpstr>Topic 7 – Questions About More Than One Access Trip</vt:lpstr>
      <vt:lpstr>Topic 8 – Demographic question on gender identity</vt:lpstr>
      <vt:lpstr>Topic 9 – Stranding Experiences</vt:lpstr>
      <vt:lpstr>Topic 10 – How long have you been an Access customer?</vt:lpstr>
      <vt:lpstr>Additional Survey Topics</vt:lpstr>
      <vt:lpstr> Thank you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Torales</dc:creator>
  <cp:lastModifiedBy>Eric Haack</cp:lastModifiedBy>
  <cp:revision>89</cp:revision>
  <cp:lastPrinted>2018-06-25T17:20:46Z</cp:lastPrinted>
  <dcterms:created xsi:type="dcterms:W3CDTF">2018-06-19T19:59:40Z</dcterms:created>
  <dcterms:modified xsi:type="dcterms:W3CDTF">2019-07-08T21:03:55Z</dcterms:modified>
</cp:coreProperties>
</file>