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85" r:id="rId3"/>
    <p:sldId id="294" r:id="rId4"/>
    <p:sldId id="292" r:id="rId5"/>
    <p:sldId id="290" r:id="rId6"/>
    <p:sldId id="284" r:id="rId7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552" userDrawn="1">
          <p15:clr>
            <a:srgbClr val="A4A3A4"/>
          </p15:clr>
        </p15:guide>
        <p15:guide id="3" orient="horz" pos="840" userDrawn="1">
          <p15:clr>
            <a:srgbClr val="A4A3A4"/>
          </p15:clr>
        </p15:guide>
        <p15:guide id="4" pos="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2E91"/>
    <a:srgbClr val="442C79"/>
    <a:srgbClr val="2E29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17"/>
    <p:restoredTop sz="90340" autoAdjust="0"/>
  </p:normalViewPr>
  <p:slideViewPr>
    <p:cSldViewPr snapToGrid="0" snapToObjects="1" showGuides="1">
      <p:cViewPr varScale="1">
        <p:scale>
          <a:sx n="64" d="100"/>
          <a:sy n="64" d="100"/>
        </p:scale>
        <p:origin x="1602" y="18"/>
      </p:cViewPr>
      <p:guideLst>
        <p:guide orient="horz" pos="1200"/>
        <p:guide pos="552"/>
        <p:guide orient="horz" pos="840"/>
        <p:guide pos="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C106A97-762C-4BF0-8BFB-39B252E57946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41D265D-2E08-49EF-82A8-2F8A06A0658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3896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65D-2E08-49EF-82A8-2F8A06A0658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0172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65D-2E08-49EF-82A8-2F8A06A0658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9471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1D265D-2E08-49EF-82A8-2F8A06A0658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657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65D-2E08-49EF-82A8-2F8A06A0658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91504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1D265D-2E08-49EF-82A8-2F8A06A0658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561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741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1341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9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232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4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92537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8550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757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5335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806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881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D9ED6-9D22-C944-8C26-10705BACC649}" type="datetimeFigureOut">
              <a:rPr lang="en-US" smtClean="0"/>
              <a:t>5/13/2019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D5467-AB48-4F4F-8131-8AA953A75A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289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" y="2630441"/>
            <a:ext cx="91439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Operations Update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Community Advisory Committee</a:t>
            </a:r>
          </a:p>
          <a:p>
            <a:pPr algn="ctr"/>
            <a:endParaRPr lang="en-US" sz="24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000" b="1">
                <a:latin typeface="Arial" panose="020B0604020202020204" pitchFamily="34" charset="0"/>
                <a:cs typeface="Arial" panose="020B0604020202020204" pitchFamily="34" charset="0"/>
              </a:rPr>
              <a:t>May 14, 2019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59626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8CBF8-0B2B-BF48-B86E-36AC57519166}"/>
              </a:ext>
            </a:extLst>
          </p:cNvPr>
          <p:cNvSpPr txBox="1"/>
          <p:nvPr/>
        </p:nvSpPr>
        <p:spPr>
          <a:xfrm>
            <a:off x="786210" y="577883"/>
            <a:ext cx="7673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venir Next LT Pro Demi" panose="020B0503020202020204" pitchFamily="34" charset="77"/>
                <a:cs typeface="Avenir Next Demi Bold"/>
              </a:rPr>
              <a:t>Statistics</a:t>
            </a:r>
            <a:endParaRPr lang="en-US" sz="3000" b="1" dirty="0">
              <a:latin typeface="Avenir Next LT Pro Demi" panose="020B0503020202020204" pitchFamily="34" charset="77"/>
              <a:cs typeface="Avenir Next Demi Bold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32" y="2252370"/>
            <a:ext cx="8016935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85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8CBF8-0B2B-BF48-B86E-36AC57519166}"/>
              </a:ext>
            </a:extLst>
          </p:cNvPr>
          <p:cNvSpPr txBox="1"/>
          <p:nvPr/>
        </p:nvSpPr>
        <p:spPr>
          <a:xfrm>
            <a:off x="786210" y="577883"/>
            <a:ext cx="7673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 Demi" panose="020B0503020202020204" pitchFamily="34" charset="77"/>
                <a:ea typeface="+mn-ea"/>
                <a:cs typeface="Avenir Next Demi Bold"/>
              </a:rPr>
              <a:t>Performance Report Card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 Demi" panose="020B0503020202020204" pitchFamily="34" charset="77"/>
              <a:ea typeface="+mn-ea"/>
              <a:cs typeface="Avenir Next Demi Bold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/>
          </p:nvPr>
        </p:nvGraphicFramePr>
        <p:xfrm>
          <a:off x="369454" y="1747519"/>
          <a:ext cx="8501413" cy="4196080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4532787">
                  <a:extLst>
                    <a:ext uri="{9D8B030D-6E8A-4147-A177-3AD203B41FA5}">
                      <a16:colId xmlns:a16="http://schemas.microsoft.com/office/drawing/2014/main" val="64290142"/>
                    </a:ext>
                  </a:extLst>
                </a:gridCol>
                <a:gridCol w="1493032">
                  <a:extLst>
                    <a:ext uri="{9D8B030D-6E8A-4147-A177-3AD203B41FA5}">
                      <a16:colId xmlns:a16="http://schemas.microsoft.com/office/drawing/2014/main" val="995110428"/>
                    </a:ext>
                  </a:extLst>
                </a:gridCol>
                <a:gridCol w="1237797">
                  <a:extLst>
                    <a:ext uri="{9D8B030D-6E8A-4147-A177-3AD203B41FA5}">
                      <a16:colId xmlns:a16="http://schemas.microsoft.com/office/drawing/2014/main" val="1906228907"/>
                    </a:ext>
                  </a:extLst>
                </a:gridCol>
                <a:gridCol w="1237797">
                  <a:extLst>
                    <a:ext uri="{9D8B030D-6E8A-4147-A177-3AD203B41FA5}">
                      <a16:colId xmlns:a16="http://schemas.microsoft.com/office/drawing/2014/main" val="1118561587"/>
                    </a:ext>
                  </a:extLst>
                </a:gridCol>
              </a:tblGrid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Key Performance Indicator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Standard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*Apr-19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u="none" strike="noStrike" dirty="0" smtClean="0">
                          <a:effectLst/>
                        </a:rPr>
                        <a:t>FY19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425600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≥ 91%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92.1%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976104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Late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0.10%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0.08%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78301832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Excessively Long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3.9%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6110008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Missed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0.75%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0.35%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0.55%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7414468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Denials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US" sz="1800" u="none" strike="noStrike" dirty="0" smtClean="0">
                          <a:solidFill>
                            <a:schemeClr val="tx1"/>
                          </a:solidFill>
                          <a:effectLst/>
                        </a:rPr>
                        <a:t>≤ 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937225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Access to Work On Time Performance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≥ 94%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97.2%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95.8%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8864581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Average Hold Time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120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78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82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6627506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(Reservations)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5%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4.3%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6628159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Calls On Hold &gt; 5 Min (ETA)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10%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2.8%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5.6%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295661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effectLst/>
                        </a:rPr>
                        <a:t>Complaints Per 1,000 Trips 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4.0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3.4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245751170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Incidents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0.25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0.25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0.21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332887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Preventable Collisions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≤ 0.50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0.84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0.69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99356554"/>
                  </a:ext>
                </a:extLst>
              </a:tr>
              <a:tr h="29972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 smtClean="0">
                          <a:effectLst/>
                        </a:rPr>
                        <a:t>Miles Between Road Calls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 ≥ 25,000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47,303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50000"/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09109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709685" y="5984180"/>
            <a:ext cx="416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457200" rtl="0" eaLnBrk="1" fontAlgn="b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*not yet final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27864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8CBF8-0B2B-BF48-B86E-36AC57519166}"/>
              </a:ext>
            </a:extLst>
          </p:cNvPr>
          <p:cNvSpPr txBox="1"/>
          <p:nvPr/>
        </p:nvSpPr>
        <p:spPr>
          <a:xfrm>
            <a:off x="786210" y="577883"/>
            <a:ext cx="7673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venir Next LT Pro Demi" panose="020B0503020202020204" pitchFamily="34" charset="77"/>
                <a:cs typeface="Avenir Next Demi Bold"/>
              </a:rPr>
              <a:t>Transfer Trip on Hold Message</a:t>
            </a:r>
            <a:endParaRPr lang="en-US" sz="3000" b="1" dirty="0">
              <a:latin typeface="Avenir Next LT Pro Demi" panose="020B0503020202020204" pitchFamily="34" charset="77"/>
              <a:cs typeface="Avenir Next Demi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09685" y="5984180"/>
            <a:ext cx="41611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"/>
            <a:r>
              <a:rPr lang="en-US" sz="1400" dirty="0" smtClean="0">
                <a:solidFill>
                  <a:srgbClr val="000000"/>
                </a:solidFill>
              </a:rPr>
              <a:t>*not yet final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2" name="Transfer-Trip_E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96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108CBF8-0B2B-BF48-B86E-36AC57519166}"/>
              </a:ext>
            </a:extLst>
          </p:cNvPr>
          <p:cNvSpPr txBox="1"/>
          <p:nvPr/>
        </p:nvSpPr>
        <p:spPr>
          <a:xfrm>
            <a:off x="786210" y="577883"/>
            <a:ext cx="767315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Avenir Next LT Pro Demi" panose="020B0503020202020204" pitchFamily="34" charset="77"/>
                <a:cs typeface="Avenir Next Demi Bold"/>
              </a:rPr>
              <a:t>April Highlights</a:t>
            </a:r>
            <a:endParaRPr lang="en-US" sz="3000" b="1" dirty="0">
              <a:latin typeface="Avenir Next LT Pro Demi" panose="020B0503020202020204" pitchFamily="34" charset="77"/>
              <a:cs typeface="Avenir Next Demi Bold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27" y="1803632"/>
            <a:ext cx="8699746" cy="4253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41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26781" y="2585857"/>
            <a:ext cx="59117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AvenirNext LT Pro Medium" panose="020B0503020202020204" pitchFamily="34" charset="77"/>
                <a:ea typeface="Avenir Next" charset="0"/>
                <a:cs typeface="Avenir Next" charset="0"/>
              </a:rPr>
              <a:t>Thank you </a:t>
            </a:r>
            <a:br>
              <a:rPr lang="en-US" sz="4000" b="1" dirty="0">
                <a:latin typeface="AvenirNext LT Pro Medium" panose="020B0503020202020204" pitchFamily="34" charset="77"/>
                <a:ea typeface="Avenir Next" charset="0"/>
                <a:cs typeface="Avenir Next" charset="0"/>
              </a:rPr>
            </a:br>
            <a:r>
              <a:rPr lang="en-US" sz="4000" b="1" dirty="0">
                <a:latin typeface="AvenirNext LT Pro Medium" panose="020B0503020202020204" pitchFamily="34" charset="77"/>
                <a:ea typeface="Avenir Next" charset="0"/>
                <a:cs typeface="Avenir Next" charset="0"/>
              </a:rPr>
              <a:t>for joining us.</a:t>
            </a:r>
          </a:p>
        </p:txBody>
      </p:sp>
    </p:spTree>
    <p:extLst>
      <p:ext uri="{BB962C8B-B14F-4D97-AF65-F5344CB8AC3E}">
        <p14:creationId xmlns:p14="http://schemas.microsoft.com/office/powerpoint/2010/main" val="211034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</TotalTime>
  <Words>182</Words>
  <Application>Microsoft Office PowerPoint</Application>
  <PresentationFormat>On-screen Show (4:3)</PresentationFormat>
  <Paragraphs>73</Paragraphs>
  <Slides>6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Avenir Next</vt:lpstr>
      <vt:lpstr>Avenir Next Demi Bold</vt:lpstr>
      <vt:lpstr>Avenir Next LT Pro Demi</vt:lpstr>
      <vt:lpstr>AvenirNext LT Pro Medium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Lisa Clark</dc:creator>
  <cp:lastModifiedBy>Megan Mumby</cp:lastModifiedBy>
  <cp:revision>169</cp:revision>
  <cp:lastPrinted>2017-05-11T16:12:03Z</cp:lastPrinted>
  <dcterms:created xsi:type="dcterms:W3CDTF">2017-05-10T22:41:12Z</dcterms:created>
  <dcterms:modified xsi:type="dcterms:W3CDTF">2019-05-14T00:50:02Z</dcterms:modified>
</cp:coreProperties>
</file>