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96" r:id="rId3"/>
    <p:sldId id="298" r:id="rId4"/>
    <p:sldId id="299" r:id="rId5"/>
    <p:sldId id="28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ntrance Slide Show" id="{6F77ABEC-995B-4B49-9474-9D89B8793817}">
          <p14:sldIdLst/>
        </p14:section>
        <p14:section name="Presentation" id="{643DD880-D9FE-3A44-9C75-5DE1E0E15B51}">
          <p14:sldIdLst>
            <p14:sldId id="256"/>
            <p14:sldId id="296"/>
            <p14:sldId id="298"/>
            <p14:sldId id="299"/>
            <p14:sldId id="287"/>
          </p14:sldIdLst>
        </p14:section>
        <p14:section name="Departing Slide Show" id="{C68588C8-A669-064A-8BAD-910D804BAAD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772">
          <p15:clr>
            <a:srgbClr val="A4A3A4"/>
          </p15:clr>
        </p15:guide>
        <p15:guide id="2" pos="2869">
          <p15:clr>
            <a:srgbClr val="A4A3A4"/>
          </p15:clr>
        </p15:guide>
        <p15:guide id="3" pos="2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folHlink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D5E5"/>
    <a:srgbClr val="4C1C9E"/>
    <a:srgbClr val="3E1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41" autoAdjust="0"/>
  </p:normalViewPr>
  <p:slideViewPr>
    <p:cSldViewPr snapToGrid="0" snapToObjects="1">
      <p:cViewPr varScale="1">
        <p:scale>
          <a:sx n="107" d="100"/>
          <a:sy n="107" d="100"/>
        </p:scale>
        <p:origin x="114" y="234"/>
      </p:cViewPr>
      <p:guideLst>
        <p:guide orient="horz" pos="1772"/>
        <p:guide pos="2869"/>
        <p:guide pos="2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7D473-19B9-4FBE-8224-BFDDAA4BACCB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B9244-8B93-4D02-BB88-424E11C9C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9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B9244-8B93-4D02-BB88-424E11C9C7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0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B9244-8B93-4D02-BB88-424E11C9C7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2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B9244-8B93-4D02-BB88-424E11C9C7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7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6092" y="770397"/>
            <a:ext cx="7671816" cy="585216"/>
          </a:xfrm>
        </p:spPr>
        <p:txBody>
          <a:bodyPr>
            <a:no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Clr>
                <a:srgbClr val="FAC090"/>
              </a:buClr>
              <a:buFont typeface="Calibri" panose="020F0502020204030204" pitchFamily="34" charset="0"/>
              <a:buChar char="&gt;"/>
              <a:defRPr sz="2000"/>
            </a:lvl1pPr>
            <a:lvl2pPr marL="742950" indent="-285750">
              <a:buClr>
                <a:srgbClr val="FAC090"/>
              </a:buClr>
              <a:buFont typeface="Courier New" panose="02070309020205020404" pitchFamily="49" charset="0"/>
              <a:buChar char="o"/>
              <a:defRPr sz="1800"/>
            </a:lvl2pPr>
            <a:lvl3pPr>
              <a:buClr>
                <a:srgbClr val="FAC090"/>
              </a:buCl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47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092" y="761241"/>
            <a:ext cx="7671816" cy="58521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buClr>
                <a:srgbClr val="FAC090"/>
              </a:buCl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buClr>
                <a:srgbClr val="FAC090"/>
              </a:buCl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54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092" y="761241"/>
            <a:ext cx="7671816" cy="58521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buClr>
                <a:srgbClr val="FAC090"/>
              </a:buCl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buClr>
                <a:srgbClr val="FAC090"/>
              </a:buCl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9744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21308" y="2130425"/>
            <a:ext cx="6501384" cy="1435608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Headline</a:t>
            </a:r>
            <a:b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4E2A-586D-1B40-884A-AA823CA80E57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C48C-46CD-A24C-A139-CB83689F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1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6092" y="761241"/>
            <a:ext cx="7671816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930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49" r:id="rId4"/>
    <p:sldLayoutId id="2147483667" r:id="rId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AC090"/>
        </a:buClr>
        <a:buFont typeface="Arial" panose="020B0604020202020204" pitchFamily="34" charset="0"/>
        <a:buChar char="&gt;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AC09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3732" y="2309446"/>
            <a:ext cx="6496536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Operations Update</a:t>
            </a:r>
          </a:p>
          <a:p>
            <a:pPr algn="ctr"/>
            <a:endParaRPr lang="en-US" sz="3200" b="1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Community Advisory Committee Meeting</a:t>
            </a:r>
          </a:p>
          <a:p>
            <a:pPr algn="ctr"/>
            <a:endParaRPr lang="en-US" sz="3200" b="1" dirty="0" smtClean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May 8, 2018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705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Report Card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908096"/>
              </p:ext>
            </p:extLst>
          </p:nvPr>
        </p:nvGraphicFramePr>
        <p:xfrm>
          <a:off x="579119" y="1747519"/>
          <a:ext cx="7985762" cy="4196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165601">
                  <a:extLst>
                    <a:ext uri="{9D8B030D-6E8A-4147-A177-3AD203B41FA5}">
                      <a16:colId xmlns:a16="http://schemas.microsoft.com/office/drawing/2014/main" val="64290142"/>
                    </a:ext>
                  </a:extLst>
                </a:gridCol>
                <a:gridCol w="1273387">
                  <a:extLst>
                    <a:ext uri="{9D8B030D-6E8A-4147-A177-3AD203B41FA5}">
                      <a16:colId xmlns:a16="http://schemas.microsoft.com/office/drawing/2014/main" val="995110428"/>
                    </a:ext>
                  </a:extLst>
                </a:gridCol>
                <a:gridCol w="1273387">
                  <a:extLst>
                    <a:ext uri="{9D8B030D-6E8A-4147-A177-3AD203B41FA5}">
                      <a16:colId xmlns:a16="http://schemas.microsoft.com/office/drawing/2014/main" val="2261653888"/>
                    </a:ext>
                  </a:extLst>
                </a:gridCol>
                <a:gridCol w="1273387">
                  <a:extLst>
                    <a:ext uri="{9D8B030D-6E8A-4147-A177-3AD203B41FA5}">
                      <a16:colId xmlns:a16="http://schemas.microsoft.com/office/drawing/2014/main" val="1118561587"/>
                    </a:ext>
                  </a:extLst>
                </a:gridCol>
              </a:tblGrid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Key Performance Indicator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Standard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Apr-18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FY18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256001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On Time Performance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≥ 91%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761048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Excessively Late Trips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0.10%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8301832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Excessively Long Trips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≤ 5%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10008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Missed Trips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≤ 0.75%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414468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*Denials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≤ 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372257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Access to Work On Time Performance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≥ 94%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864581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Average Hold Time (Reservations)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≤ 120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627506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Calls On Hold &gt; 5 Min (Reservations)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≤ 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6628159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Calls On Hold &gt; 5 Min (ETA)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≤ 10%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95661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Complaints Per 1,000 Trips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≤ 4.0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575117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*Preventable </a:t>
                      </a:r>
                      <a:r>
                        <a:rPr lang="en-US" sz="1800" u="none" strike="noStrike" dirty="0">
                          <a:effectLst/>
                        </a:rPr>
                        <a:t>Incidents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≤ 0.25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332887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*Preventable </a:t>
                      </a:r>
                      <a:r>
                        <a:rPr lang="en-US" sz="1800" u="none" strike="noStrike" dirty="0">
                          <a:effectLst/>
                        </a:rPr>
                        <a:t>Collisions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 ≤ 0.50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35655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*Miles </a:t>
                      </a:r>
                      <a:r>
                        <a:rPr lang="en-US" sz="1800" u="none" strike="noStrike" dirty="0">
                          <a:effectLst/>
                        </a:rPr>
                        <a:t>Between Road Calls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≥ 25,000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37,703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09109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77840" y="6035040"/>
            <a:ext cx="290576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*data not final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2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Highlights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Hosted the Federal </a:t>
            </a:r>
            <a:r>
              <a:rPr lang="en-US" dirty="0"/>
              <a:t>Transit Administration for their Triennial Review of </a:t>
            </a:r>
            <a:r>
              <a:rPr lang="en-US" dirty="0" smtClean="0"/>
              <a:t>Access</a:t>
            </a:r>
          </a:p>
          <a:p>
            <a:pPr marL="0" lvl="0" indent="0">
              <a:buNone/>
            </a:pP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4 staff </a:t>
            </a:r>
            <a:r>
              <a:rPr lang="en-US" dirty="0" smtClean="0"/>
              <a:t>members </a:t>
            </a:r>
            <a:r>
              <a:rPr lang="en-US" dirty="0"/>
              <a:t>participated in the San Gabriel/Pomona Regional Center 7th Annual Emergency Preparedness EXPO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37525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Highlights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Southern Region contractor implemented new service animal training for drivers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mtClean="0"/>
              <a:t>Staff attended </a:t>
            </a:r>
            <a:r>
              <a:rPr lang="en-US" dirty="0" smtClean="0"/>
              <a:t>Driver </a:t>
            </a:r>
            <a:r>
              <a:rPr lang="en-US" dirty="0"/>
              <a:t>Training at Eastern and Southern </a:t>
            </a:r>
            <a:r>
              <a:rPr lang="en-US" dirty="0" smtClean="0"/>
              <a:t>Regions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Northern </a:t>
            </a:r>
            <a:r>
              <a:rPr lang="en-US" dirty="0"/>
              <a:t>Region </a:t>
            </a:r>
            <a:r>
              <a:rPr lang="en-US" dirty="0" smtClean="0"/>
              <a:t>Contract </a:t>
            </a:r>
            <a:r>
              <a:rPr lang="en-US" dirty="0"/>
              <a:t>Awarded to </a:t>
            </a:r>
            <a:r>
              <a:rPr lang="en-US" dirty="0" smtClean="0"/>
              <a:t>MV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37381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64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2340</TotalTime>
  <Words>214</Words>
  <Application>Microsoft Office PowerPoint</Application>
  <PresentationFormat>On-screen Show (4:3)</PresentationFormat>
  <Paragraphs>78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Courier New</vt:lpstr>
      <vt:lpstr>Office Theme</vt:lpstr>
      <vt:lpstr>PowerPoint Presentation</vt:lpstr>
      <vt:lpstr>Performance Report Card</vt:lpstr>
      <vt:lpstr>April Highlights</vt:lpstr>
      <vt:lpstr>April Highlights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OliveSpark</dc:creator>
  <cp:lastModifiedBy>Rogelio Gomez</cp:lastModifiedBy>
  <cp:revision>242</cp:revision>
  <dcterms:created xsi:type="dcterms:W3CDTF">2016-11-17T20:50:20Z</dcterms:created>
  <dcterms:modified xsi:type="dcterms:W3CDTF">2018-05-02T21:01:54Z</dcterms:modified>
</cp:coreProperties>
</file>