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85" r:id="rId3"/>
    <p:sldId id="294" r:id="rId4"/>
    <p:sldId id="297" r:id="rId5"/>
    <p:sldId id="295" r:id="rId6"/>
    <p:sldId id="284" r:id="rId7"/>
  </p:sldIdLst>
  <p:sldSz cx="9144000" cy="6858000" type="screen4x3"/>
  <p:notesSz cx="6985000" cy="92837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 userDrawn="1">
          <p15:clr>
            <a:srgbClr val="A4A3A4"/>
          </p15:clr>
        </p15:guide>
        <p15:guide id="2" pos="552" userDrawn="1">
          <p15:clr>
            <a:srgbClr val="A4A3A4"/>
          </p15:clr>
        </p15:guide>
        <p15:guide id="3" orient="horz" pos="840" userDrawn="1">
          <p15:clr>
            <a:srgbClr val="A4A3A4"/>
          </p15:clr>
        </p15:guide>
        <p15:guide id="4" pos="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22E91"/>
    <a:srgbClr val="442C79"/>
    <a:srgbClr val="2E29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17"/>
    <p:restoredTop sz="90340" autoAdjust="0"/>
  </p:normalViewPr>
  <p:slideViewPr>
    <p:cSldViewPr snapToGrid="0" snapToObjects="1" showGuides="1">
      <p:cViewPr varScale="1">
        <p:scale>
          <a:sx n="89" d="100"/>
          <a:sy n="89" d="100"/>
        </p:scale>
        <p:origin x="1302" y="96"/>
      </p:cViewPr>
      <p:guideLst>
        <p:guide orient="horz" pos="1200"/>
        <p:guide pos="552"/>
        <p:guide orient="horz" pos="840"/>
        <p:guide pos="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5797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1" y="0"/>
            <a:ext cx="3026833" cy="465797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r">
              <a:defRPr sz="1200"/>
            </a:lvl1pPr>
          </a:lstStyle>
          <a:p>
            <a:fld id="{5C106A97-762C-4BF0-8BFB-39B252E57946}" type="datetimeFigureOut">
              <a:rPr lang="en-US" smtClean="0"/>
              <a:t>6/10/2019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04938" y="1160463"/>
            <a:ext cx="4175125" cy="31321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3" tIns="46477" rIns="92953" bIns="4647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67780"/>
            <a:ext cx="5588000" cy="3655457"/>
          </a:xfrm>
          <a:prstGeom prst="rect">
            <a:avLst/>
          </a:prstGeom>
        </p:spPr>
        <p:txBody>
          <a:bodyPr vert="horz" lIns="92953" tIns="46477" rIns="92953" bIns="46477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5"/>
            <a:ext cx="3026833" cy="465796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1" y="8817905"/>
            <a:ext cx="3026833" cy="465796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r">
              <a:defRPr sz="1200"/>
            </a:lvl1pPr>
          </a:lstStyle>
          <a:p>
            <a:fld id="{541D265D-2E08-49EF-82A8-2F8A06A065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3896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D265D-2E08-49EF-82A8-2F8A06A0658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1725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D265D-2E08-49EF-82A8-2F8A06A0658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9471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6103">
              <a:defRPr/>
            </a:pPr>
            <a:fld id="{541D265D-2E08-49EF-82A8-2F8A06A06588}" type="slidenum">
              <a:rPr lang="en-US">
                <a:solidFill>
                  <a:prstClr val="black"/>
                </a:solidFill>
                <a:latin typeface="Calibri"/>
              </a:rPr>
              <a:pPr defTabSz="456103">
                <a:defRPr/>
              </a:pPr>
              <a:t>3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846575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D265D-2E08-49EF-82A8-2F8A06A0658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2008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D265D-2E08-49EF-82A8-2F8A06A0658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51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D9ED6-9D22-C944-8C26-10705BACC649}" type="datetimeFigureOut">
              <a:rPr lang="en-US" smtClean="0"/>
              <a:t>6/10/2019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D5467-AB48-4F4F-8131-8AA953A75A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413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D9ED6-9D22-C944-8C26-10705BACC649}" type="datetimeFigureOut">
              <a:rPr lang="en-US" smtClean="0"/>
              <a:t>6/10/2019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D5467-AB48-4F4F-8131-8AA953A75A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134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D9ED6-9D22-C944-8C26-10705BACC649}" type="datetimeFigureOut">
              <a:rPr lang="en-US" smtClean="0"/>
              <a:t>6/10/2019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D5467-AB48-4F4F-8131-8AA953A75A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491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D9ED6-9D22-C944-8C26-10705BACC649}" type="datetimeFigureOut">
              <a:rPr lang="en-US" smtClean="0"/>
              <a:t>6/10/2019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D5467-AB48-4F4F-8131-8AA953A75A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232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D9ED6-9D22-C944-8C26-10705BACC649}" type="datetimeFigureOut">
              <a:rPr lang="en-US" smtClean="0"/>
              <a:t>6/10/2019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D5467-AB48-4F4F-8131-8AA953A75A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1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D9ED6-9D22-C944-8C26-10705BACC649}" type="datetimeFigureOut">
              <a:rPr lang="en-US" smtClean="0"/>
              <a:t>6/10/2019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D5467-AB48-4F4F-8131-8AA953A75A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253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D9ED6-9D22-C944-8C26-10705BACC649}" type="datetimeFigureOut">
              <a:rPr lang="en-US" smtClean="0"/>
              <a:t>6/10/2019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D5467-AB48-4F4F-8131-8AA953A75A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855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D9ED6-9D22-C944-8C26-10705BACC649}" type="datetimeFigureOut">
              <a:rPr lang="en-US" smtClean="0"/>
              <a:t>6/10/2019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D5467-AB48-4F4F-8131-8AA953A75A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757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D9ED6-9D22-C944-8C26-10705BACC649}" type="datetimeFigureOut">
              <a:rPr lang="en-US" smtClean="0"/>
              <a:t>6/10/2019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D5467-AB48-4F4F-8131-8AA953A75A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335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D9ED6-9D22-C944-8C26-10705BACC649}" type="datetimeFigureOut">
              <a:rPr lang="en-US" smtClean="0"/>
              <a:t>6/10/2019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D5467-AB48-4F4F-8131-8AA953A75A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806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D9ED6-9D22-C944-8C26-10705BACC649}" type="datetimeFigureOut">
              <a:rPr lang="en-US" smtClean="0"/>
              <a:t>6/10/2019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D5467-AB48-4F4F-8131-8AA953A75A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88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D9ED6-9D22-C944-8C26-10705BACC649}" type="datetimeFigureOut">
              <a:rPr lang="en-US" smtClean="0"/>
              <a:t>6/10/2019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9D5467-AB48-4F4F-8131-8AA953A75A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289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" y="2630441"/>
            <a:ext cx="914399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Operations Update</a:t>
            </a:r>
          </a:p>
          <a:p>
            <a:pPr algn="ctr"/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Community Advisory Committee</a:t>
            </a:r>
          </a:p>
          <a:p>
            <a:pPr algn="ctr"/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June 11,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5962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108CBF8-0B2B-BF48-B86E-36AC57519166}"/>
              </a:ext>
            </a:extLst>
          </p:cNvPr>
          <p:cNvSpPr txBox="1"/>
          <p:nvPr/>
        </p:nvSpPr>
        <p:spPr>
          <a:xfrm>
            <a:off x="786210" y="577883"/>
            <a:ext cx="767315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latin typeface="Avenir Next LT Pro Demi" panose="020B0503020202020204" pitchFamily="34" charset="77"/>
                <a:cs typeface="Avenir Next Demi Bold"/>
              </a:rPr>
              <a:t>Statistics</a:t>
            </a:r>
            <a:endParaRPr lang="en-US" sz="3000" b="1" dirty="0">
              <a:latin typeface="Avenir Next LT Pro Demi" panose="020B0503020202020204" pitchFamily="34" charset="77"/>
              <a:cs typeface="Avenir Next Demi Bold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2407134"/>
              </p:ext>
            </p:extLst>
          </p:nvPr>
        </p:nvGraphicFramePr>
        <p:xfrm>
          <a:off x="919942" y="2565100"/>
          <a:ext cx="7304116" cy="188595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338965">
                  <a:extLst>
                    <a:ext uri="{9D8B030D-6E8A-4147-A177-3AD203B41FA5}">
                      <a16:colId xmlns:a16="http://schemas.microsoft.com/office/drawing/2014/main" val="64290142"/>
                    </a:ext>
                  </a:extLst>
                </a:gridCol>
                <a:gridCol w="1488300">
                  <a:extLst>
                    <a:ext uri="{9D8B030D-6E8A-4147-A177-3AD203B41FA5}">
                      <a16:colId xmlns:a16="http://schemas.microsoft.com/office/drawing/2014/main" val="1071813533"/>
                    </a:ext>
                  </a:extLst>
                </a:gridCol>
                <a:gridCol w="1476851">
                  <a:extLst>
                    <a:ext uri="{9D8B030D-6E8A-4147-A177-3AD203B41FA5}">
                      <a16:colId xmlns:a16="http://schemas.microsoft.com/office/drawing/2014/main" val="1118561587"/>
                    </a:ext>
                  </a:extLst>
                </a:gridCol>
              </a:tblGrid>
              <a:tr h="29972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u="none" strike="noStrike" dirty="0" smtClean="0">
                          <a:effectLst/>
                        </a:rPr>
                        <a:t>*May-19</a:t>
                      </a:r>
                      <a:endParaRPr lang="en-US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FY19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42560010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</a:rPr>
                        <a:t>Vehicle Trips Completed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312,268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3,194,665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9761048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Passenger</a:t>
                      </a:r>
                      <a:r>
                        <a:rPr lang="en-US" sz="2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 Trips Completed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400,434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4,122,198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78301832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</a:rPr>
                        <a:t>Reservation Calls Answered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257,359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2,844,726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6110008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ETA</a:t>
                      </a:r>
                      <a:r>
                        <a:rPr lang="en-US" sz="2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 Calls Answered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48,367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567,902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74144684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WMR ETAs Requested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359,181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2,209,487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090383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062875" y="4486251"/>
            <a:ext cx="41611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b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*not yet final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0285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108CBF8-0B2B-BF48-B86E-36AC57519166}"/>
              </a:ext>
            </a:extLst>
          </p:cNvPr>
          <p:cNvSpPr txBox="1"/>
          <p:nvPr/>
        </p:nvSpPr>
        <p:spPr>
          <a:xfrm>
            <a:off x="786210" y="577883"/>
            <a:ext cx="767315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 Demi" panose="020B0503020202020204" pitchFamily="34" charset="77"/>
                <a:ea typeface="+mn-ea"/>
                <a:cs typeface="Avenir Next Demi Bold"/>
              </a:rPr>
              <a:t>Performance Report Card</a:t>
            </a: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 Demi" panose="020B0503020202020204" pitchFamily="34" charset="77"/>
              <a:ea typeface="+mn-ea"/>
              <a:cs typeface="Avenir Next Demi Bold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7765276"/>
              </p:ext>
            </p:extLst>
          </p:nvPr>
        </p:nvGraphicFramePr>
        <p:xfrm>
          <a:off x="369454" y="1747519"/>
          <a:ext cx="8501413" cy="419608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532787">
                  <a:extLst>
                    <a:ext uri="{9D8B030D-6E8A-4147-A177-3AD203B41FA5}">
                      <a16:colId xmlns:a16="http://schemas.microsoft.com/office/drawing/2014/main" val="64290142"/>
                    </a:ext>
                  </a:extLst>
                </a:gridCol>
                <a:gridCol w="1493032">
                  <a:extLst>
                    <a:ext uri="{9D8B030D-6E8A-4147-A177-3AD203B41FA5}">
                      <a16:colId xmlns:a16="http://schemas.microsoft.com/office/drawing/2014/main" val="995110428"/>
                    </a:ext>
                  </a:extLst>
                </a:gridCol>
                <a:gridCol w="1237797">
                  <a:extLst>
                    <a:ext uri="{9D8B030D-6E8A-4147-A177-3AD203B41FA5}">
                      <a16:colId xmlns:a16="http://schemas.microsoft.com/office/drawing/2014/main" val="1906228907"/>
                    </a:ext>
                  </a:extLst>
                </a:gridCol>
                <a:gridCol w="1237797">
                  <a:extLst>
                    <a:ext uri="{9D8B030D-6E8A-4147-A177-3AD203B41FA5}">
                      <a16:colId xmlns:a16="http://schemas.microsoft.com/office/drawing/2014/main" val="1118561587"/>
                    </a:ext>
                  </a:extLst>
                </a:gridCol>
              </a:tblGrid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Key Performance Indicator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Standard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*May-19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FY19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42560010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On Time Performance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≥ 91%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90.9%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92.0%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9761048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Excessively Late Trips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≤ 0.10%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0.08%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78301832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Excessively Long Trips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≤ 5%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3.2%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3.8%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6110008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Missed Trips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≤ 0.75%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0.54%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74144684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Denials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≤ 0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9372257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Access to Work On Time Performance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≥ 94%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95.6%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88645814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Average Hold Time (Reservations)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≤ 120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6627506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Calls On Hold &gt; 5 Min (Reservations)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≤ 5%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66628159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Calls On Hold &gt; 5 Min (ETA)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≤ 10%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3.6%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5.4%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956610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Complaints Per 1,000 Trips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≤ 4.0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45751170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Preventable Incidents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≤ 0.25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0.22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0332887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Preventable Collisions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≤ 0.50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99356554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Miles Between Road Calls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≥ 25,000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47,303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509109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709685" y="5984180"/>
            <a:ext cx="41611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b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*not yet final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2786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108CBF8-0B2B-BF48-B86E-36AC57519166}"/>
              </a:ext>
            </a:extLst>
          </p:cNvPr>
          <p:cNvSpPr txBox="1"/>
          <p:nvPr/>
        </p:nvSpPr>
        <p:spPr>
          <a:xfrm>
            <a:off x="786210" y="577883"/>
            <a:ext cx="767315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latin typeface="Avenir Next LT Pro Demi" panose="020B0503020202020204" pitchFamily="34" charset="77"/>
                <a:cs typeface="Avenir Next Demi Bold"/>
              </a:rPr>
              <a:t>April Highlights</a:t>
            </a:r>
            <a:endParaRPr lang="en-US" sz="3000" b="1" dirty="0">
              <a:latin typeface="Avenir Next LT Pro Demi" panose="020B0503020202020204" pitchFamily="34" charset="77"/>
              <a:cs typeface="Avenir Next Demi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2738" y="1607125"/>
            <a:ext cx="8480102" cy="44135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Bef>
                <a:spcPct val="20000"/>
              </a:spcBef>
              <a:buClr>
                <a:srgbClr val="FAC090"/>
              </a:buClr>
              <a:buFont typeface="Calibri" panose="020F0502020204030204" pitchFamily="34" charset="0"/>
              <a:buChar char="&gt;"/>
            </a:pP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Regional project administrator attended the Transition 2 Independence event in Lancaster, hosted by State Senator Scott Wilk and Assemblyman Tom Lackey. 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ct val="20000"/>
              </a:spcBef>
              <a:buClr>
                <a:srgbClr val="FAC090"/>
              </a:buClr>
              <a:buFont typeface="Calibri" panose="020F0502020204030204" pitchFamily="34" charset="0"/>
              <a:buChar char="&gt;"/>
            </a:pP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ct val="20000"/>
              </a:spcBef>
              <a:buClr>
                <a:srgbClr val="FAC090"/>
              </a:buClr>
              <a:buFont typeface="Calibri" panose="020F0502020204030204" pitchFamily="34" charset="0"/>
              <a:buChar char="&gt;"/>
            </a:pP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 partnered with AVTA to setup coupon sales at their Administrative Headquarters in Lancaster.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ct val="20000"/>
              </a:spcBef>
              <a:buClr>
                <a:srgbClr val="FAC090"/>
              </a:buClr>
              <a:buFont typeface="Calibri" panose="020F0502020204030204" pitchFamily="34" charset="0"/>
              <a:buChar char="&gt;"/>
            </a:pP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ct val="20000"/>
              </a:spcBef>
              <a:buClr>
                <a:srgbClr val="FAC090"/>
              </a:buClr>
              <a:buFont typeface="Calibri" panose="020F0502020204030204" pitchFamily="34" charset="0"/>
              <a:buChar char="&gt;"/>
            </a:pP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 collaborated with customers to shoot a mobility device training video.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ct val="20000"/>
              </a:spcBef>
              <a:buClr>
                <a:srgbClr val="FAC090"/>
              </a:buClr>
              <a:buFont typeface="Calibri" panose="020F0502020204030204" pitchFamily="34" charset="0"/>
              <a:buChar char="&gt;"/>
            </a:pPr>
            <a:endParaRPr lang="en-US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ct val="20000"/>
              </a:spcBef>
              <a:buClr>
                <a:srgbClr val="FAC090"/>
              </a:buClr>
              <a:buFont typeface="Calibri" panose="020F0502020204030204" pitchFamily="34" charset="0"/>
              <a:buChar char="&gt;"/>
            </a:pP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Operations staff and Board Member participated in a wheelchair-powered tour of Rancho Los Amigos in Downey. 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ct val="20000"/>
              </a:spcBef>
              <a:buClr>
                <a:srgbClr val="FAC090"/>
              </a:buClr>
              <a:buFont typeface="Calibri" panose="020F0502020204030204" pitchFamily="34" charset="0"/>
              <a:buChar char="&gt;"/>
            </a:pP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ct val="20000"/>
              </a:spcBef>
              <a:buClr>
                <a:srgbClr val="FAC090"/>
              </a:buClr>
              <a:buFont typeface="Calibri" panose="020F0502020204030204" pitchFamily="34" charset="0"/>
              <a:buChar char="&gt;"/>
            </a:pP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Site Safety and Security Assessment was conducted on the yards of CTI and GPI in collaboration with the Los Angeles Sherriff Department. </a:t>
            </a:r>
            <a:endParaRPr lang="en-US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42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108CBF8-0B2B-BF48-B86E-36AC57519166}"/>
              </a:ext>
            </a:extLst>
          </p:cNvPr>
          <p:cNvSpPr txBox="1"/>
          <p:nvPr/>
        </p:nvSpPr>
        <p:spPr>
          <a:xfrm>
            <a:off x="786210" y="577883"/>
            <a:ext cx="767315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latin typeface="Avenir Next LT Pro Demi" panose="020B0503020202020204" pitchFamily="34" charset="77"/>
                <a:cs typeface="Avenir Next Demi Bold"/>
              </a:rPr>
              <a:t>May Highlights</a:t>
            </a:r>
            <a:endParaRPr lang="en-US" sz="3000" b="1" dirty="0">
              <a:latin typeface="Avenir Next LT Pro Demi" panose="020B0503020202020204" pitchFamily="34" charset="77"/>
              <a:cs typeface="Avenir Next Demi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8691" y="2022762"/>
            <a:ext cx="8480102" cy="47274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Bef>
                <a:spcPct val="20000"/>
              </a:spcBef>
              <a:buClr>
                <a:srgbClr val="FAC090"/>
              </a:buClr>
              <a:buFont typeface="Calibri" panose="020F0502020204030204" pitchFamily="34" charset="0"/>
              <a:buChar char="&gt;"/>
            </a:pP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Where’s My Ride is now available in the Santa Clarita Region. </a:t>
            </a:r>
          </a:p>
          <a:p>
            <a:pPr marL="342900" lvl="0" indent="-342900">
              <a:spcBef>
                <a:spcPct val="20000"/>
              </a:spcBef>
              <a:buClr>
                <a:srgbClr val="FAC090"/>
              </a:buClr>
              <a:buFont typeface="Calibri" panose="020F0502020204030204" pitchFamily="34" charset="0"/>
              <a:buChar char="&gt;"/>
            </a:pPr>
            <a:endParaRPr lang="en-US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ct val="20000"/>
              </a:spcBef>
              <a:buClr>
                <a:srgbClr val="FAC090"/>
              </a:buClr>
              <a:buFont typeface="Calibri" panose="020F0502020204030204" pitchFamily="34" charset="0"/>
              <a:buChar char="&gt;"/>
            </a:pP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Board of Directors extended the Southern Region and 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Antelope Valley Region 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Contracts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lvl="0" indent="-342900">
              <a:spcBef>
                <a:spcPct val="20000"/>
              </a:spcBef>
              <a:buClr>
                <a:srgbClr val="FAC090"/>
              </a:buClr>
              <a:buFont typeface="Calibri" panose="020F0502020204030204" pitchFamily="34" charset="0"/>
              <a:buChar char="&gt;"/>
            </a:pPr>
            <a:endParaRPr lang="en-US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ct val="20000"/>
              </a:spcBef>
              <a:buClr>
                <a:srgbClr val="FAC090"/>
              </a:buClr>
              <a:buFont typeface="Calibri" panose="020F0502020204030204" pitchFamily="34" charset="0"/>
              <a:buChar char="&gt;"/>
            </a:pP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 Executive Management met with the California Public Utilities Commission to discuss development of on-demand wheelchair accessible services by Transportation Network Companies like Uber and Lyft.</a:t>
            </a:r>
          </a:p>
          <a:p>
            <a:pPr marL="342900" lvl="0" indent="-342900">
              <a:spcBef>
                <a:spcPct val="20000"/>
              </a:spcBef>
              <a:buClr>
                <a:srgbClr val="FAC090"/>
              </a:buClr>
              <a:buFont typeface="Calibri" panose="020F0502020204030204" pitchFamily="34" charset="0"/>
              <a:buChar char="&gt;"/>
            </a:pPr>
            <a:endParaRPr lang="en-US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ct val="20000"/>
              </a:spcBef>
              <a:buClr>
                <a:srgbClr val="FAC090"/>
              </a:buClr>
              <a:buFont typeface="Calibri" panose="020F0502020204030204" pitchFamily="34" charset="0"/>
              <a:buChar char="&gt;"/>
            </a:pP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Board of Directors approved the Rider360 Version 2.0 Contract.  </a:t>
            </a:r>
          </a:p>
          <a:p>
            <a:pPr marL="342900" lvl="0" indent="-342900">
              <a:spcBef>
                <a:spcPct val="20000"/>
              </a:spcBef>
              <a:buClr>
                <a:srgbClr val="FAC090"/>
              </a:buClr>
              <a:buFont typeface="Calibri" panose="020F0502020204030204" pitchFamily="34" charset="0"/>
              <a:buChar char="&gt;"/>
            </a:pPr>
            <a:endParaRPr lang="en-US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ct val="20000"/>
              </a:spcBef>
              <a:buClr>
                <a:srgbClr val="FAC090"/>
              </a:buClr>
              <a:buFont typeface="Calibri" panose="020F0502020204030204" pitchFamily="34" charset="0"/>
              <a:buChar char="&gt;"/>
            </a:pPr>
            <a:endParaRPr lang="en-US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 smtClean="0"/>
          </a:p>
          <a:p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440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26781" y="2585857"/>
            <a:ext cx="591170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AvenirNext LT Pro Medium" panose="020B0503020202020204" pitchFamily="34" charset="77"/>
                <a:ea typeface="Avenir Next" charset="0"/>
                <a:cs typeface="Avenir Next" charset="0"/>
              </a:rPr>
              <a:t>Thank you </a:t>
            </a:r>
            <a:br>
              <a:rPr lang="en-US" sz="4000" b="1" dirty="0">
                <a:latin typeface="AvenirNext LT Pro Medium" panose="020B0503020202020204" pitchFamily="34" charset="77"/>
                <a:ea typeface="Avenir Next" charset="0"/>
                <a:cs typeface="Avenir Next" charset="0"/>
              </a:rPr>
            </a:br>
            <a:r>
              <a:rPr lang="en-US" sz="4000" b="1" dirty="0">
                <a:latin typeface="AvenirNext LT Pro Medium" panose="020B0503020202020204" pitchFamily="34" charset="77"/>
                <a:ea typeface="Avenir Next" charset="0"/>
                <a:cs typeface="Avenir Next" charset="0"/>
              </a:rPr>
              <a:t>for joining us.</a:t>
            </a:r>
          </a:p>
        </p:txBody>
      </p:sp>
    </p:spTree>
    <p:extLst>
      <p:ext uri="{BB962C8B-B14F-4D97-AF65-F5344CB8AC3E}">
        <p14:creationId xmlns:p14="http://schemas.microsoft.com/office/powerpoint/2010/main" val="2110343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978</TotalTime>
  <Words>363</Words>
  <Application>Microsoft Office PowerPoint</Application>
  <PresentationFormat>On-screen Show (4:3)</PresentationFormat>
  <Paragraphs>111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Avenir Next</vt:lpstr>
      <vt:lpstr>Avenir Next Demi Bold</vt:lpstr>
      <vt:lpstr>Avenir Next LT Pro Demi</vt:lpstr>
      <vt:lpstr>AvenirNext LT Pro Medium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Clark</dc:creator>
  <cp:lastModifiedBy>Melissa Mungia</cp:lastModifiedBy>
  <cp:revision>177</cp:revision>
  <cp:lastPrinted>2019-05-14T15:11:11Z</cp:lastPrinted>
  <dcterms:created xsi:type="dcterms:W3CDTF">2017-05-10T22:41:12Z</dcterms:created>
  <dcterms:modified xsi:type="dcterms:W3CDTF">2019-06-10T15:14:05Z</dcterms:modified>
</cp:coreProperties>
</file>