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80"/>
            <p14:sldId id="281"/>
            <p14:sldId id="282"/>
            <p14:sldId id="283"/>
            <p14:sldId id="284"/>
          </p14:sldIdLst>
        </p14:section>
        <p14:section name="Departing Slide Show" id="{C68588C8-A669-064A-8BAD-910D804BAAD0}">
          <p14:sldIdLst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1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4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3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4E2A-586D-1B40-884A-AA823CA80E57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290" y="1137442"/>
            <a:ext cx="772997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venir Next Regular"/>
                <a:cs typeface="Avenir Next Regular"/>
              </a:rPr>
              <a:t>CAC Meeting</a:t>
            </a:r>
          </a:p>
          <a:p>
            <a:pPr algn="ctr"/>
            <a:r>
              <a:rPr lang="en-US" sz="6000" b="1" dirty="0" smtClean="0">
                <a:latin typeface="Avenir Next Regular"/>
                <a:cs typeface="Avenir Next Regular"/>
              </a:rPr>
              <a:t>August 8, 2017</a:t>
            </a:r>
          </a:p>
          <a:p>
            <a:pPr algn="ctr"/>
            <a:endParaRPr lang="en-US" sz="6000" b="1" dirty="0">
              <a:latin typeface="Avenir Next Regular"/>
              <a:cs typeface="Avenir Next Regular"/>
            </a:endParaRPr>
          </a:p>
          <a:p>
            <a:pPr algn="ctr"/>
            <a:r>
              <a:rPr lang="en-US" sz="2800" b="1" dirty="0" smtClean="0">
                <a:latin typeface="Avenir Next Regular"/>
                <a:cs typeface="Avenir Next Regular"/>
              </a:rPr>
              <a:t>Potential Changes to Access’ Key Performance Indicators</a:t>
            </a: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130" y="1790079"/>
            <a:ext cx="7647239" cy="385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Measure the effectiveness and efficiency of the service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Analyze how Access stacks up against past performance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Review how Access stacks up against the industry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Monitor how each contractor is doing versus standards in the contract</a:t>
            </a:r>
          </a:p>
          <a:p>
            <a:pPr marL="800100" lvl="1" indent="-342900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AvenirNext LT Pro Regular"/>
              <a:cs typeface="AvenirNext LT Pro Regula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Key Performance Indicators (KPIs)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41267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5036" y="1790079"/>
            <a:ext cx="7884334" cy="291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On-time performance – target = 91% or better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Late 4s (excessively late trips) – target = 0.10% or less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Average initial hold time (reservations) – target = 120 seconds or less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Calls on hold over five minutes (reservations) – target = 5% or less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Existing KPIs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45512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130" y="1790079"/>
            <a:ext cx="7647239" cy="197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Trip Denials – target = 1% or less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Complaint rate – target = 4 per 1,000 trips or less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Preventable collision rate – target = 0.5 per 100,000 miles or less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Semi-official KPIs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61460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130" y="1790079"/>
            <a:ext cx="7647239" cy="304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Calls on hold over five minutes – ETA and cancellation calls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Missed trips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Preventable incident rate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Miles between roadcalls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Excessive travel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Recommended KPIs (NEW)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301799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KPI Summary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112450"/>
              </p:ext>
            </p:extLst>
          </p:nvPr>
        </p:nvGraphicFramePr>
        <p:xfrm>
          <a:off x="509047" y="1715673"/>
          <a:ext cx="7871381" cy="4016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3526">
                  <a:extLst>
                    <a:ext uri="{9D8B030D-6E8A-4147-A177-3AD203B41FA5}">
                      <a16:colId xmlns:a16="http://schemas.microsoft.com/office/drawing/2014/main" val="863739956"/>
                    </a:ext>
                  </a:extLst>
                </a:gridCol>
                <a:gridCol w="1234912">
                  <a:extLst>
                    <a:ext uri="{9D8B030D-6E8A-4147-A177-3AD203B41FA5}">
                      <a16:colId xmlns:a16="http://schemas.microsoft.com/office/drawing/2014/main" val="227587383"/>
                    </a:ext>
                  </a:extLst>
                </a:gridCol>
                <a:gridCol w="1319752">
                  <a:extLst>
                    <a:ext uri="{9D8B030D-6E8A-4147-A177-3AD203B41FA5}">
                      <a16:colId xmlns:a16="http://schemas.microsoft.com/office/drawing/2014/main" val="2752869166"/>
                    </a:ext>
                  </a:extLst>
                </a:gridCol>
                <a:gridCol w="1263191">
                  <a:extLst>
                    <a:ext uri="{9D8B030D-6E8A-4147-A177-3AD203B41FA5}">
                      <a16:colId xmlns:a16="http://schemas.microsoft.com/office/drawing/2014/main" val="3912023530"/>
                    </a:ext>
                  </a:extLst>
                </a:gridCol>
              </a:tblGrid>
              <a:tr h="752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PERFORMANCE INDICATOR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CURRENT STANDARD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ACTUAL PERFORMANCE JUNE 2017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STANDARD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021714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On-time performance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91.0%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91.8%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91.0%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748368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Late 4 trips (excessively late trips)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0.10%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0.05%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01315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Missed trips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0.56%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76339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Complaint rate (per 1,000 trips)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4.3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75355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Calls on hold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&gt;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5 minutes –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reservations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5.0%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4.4%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77505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Calls on hold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&gt; 5 minutes –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ETAs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16.7%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42751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Calls on hold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&gt; 5 minutes –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cancellations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5.4%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30846"/>
                  </a:ext>
                </a:extLst>
              </a:tr>
              <a:tr h="2528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Average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initial hold time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– reservations – in seconds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79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508289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Excessive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  <a:effectLst/>
                        </a:rPr>
                        <a:t>travel 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3.8%</a:t>
                      </a: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968828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Denials - reservations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1.00%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</a:rPr>
                        <a:t>0.23%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0.00%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956274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Miles between roadcalls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32,465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583275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Preventable collision rate (per 100,000 miles)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0.50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0.76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32753"/>
                  </a:ext>
                </a:extLst>
              </a:tr>
              <a:tr h="2509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Preventable incident rate (per 100,000 miles)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0.22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94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19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6182" y="1790079"/>
            <a:ext cx="7903188" cy="375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Three KPIs and corresponding liquidated damages (LDs) are included in the current contracts:</a:t>
            </a:r>
          </a:p>
          <a:p>
            <a:pPr marL="800100" lvl="1" indent="-342900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AvenirNext LT Pro Regular"/>
                <a:cs typeface="AvenirNext LT Pro Regular"/>
              </a:rPr>
              <a:t>OTP, Late 4’s and Preventable Collision Rate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New West/Central contract includes nine KPIs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Remaining KPIs will be added to contracts over next few years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smtClean="0">
                <a:latin typeface="AvenirNext LT Pro Regular"/>
                <a:cs typeface="AvenirNext LT Pro Regular"/>
              </a:rPr>
              <a:t>LDs </a:t>
            </a:r>
            <a:r>
              <a:rPr lang="en-US" sz="2400" dirty="0" smtClean="0">
                <a:latin typeface="AvenirNext LT Pro Regular"/>
                <a:cs typeface="AvenirNext LT Pro Regular"/>
              </a:rPr>
              <a:t>calculated quarterly and fall into three tiers based on contractor’s performance versus standard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Impact to Contractors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41286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130" y="1790079"/>
            <a:ext cx="7647239" cy="332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TPAC in September 2017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Board of Directors in September/October 2017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Include in board box, internal reports, and regular updates at CAC and TPAC meetings</a:t>
            </a:r>
          </a:p>
          <a:p>
            <a:pPr marL="342900" indent="-342900">
              <a:lnSpc>
                <a:spcPct val="11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/>
                <a:cs typeface="AvenirNext LT Pro Regular"/>
              </a:rPr>
              <a:t>Add requirements &amp; associated liquidated damages to contracts as they are amended or issued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210" y="826823"/>
            <a:ext cx="7673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venir Next Demi Bold"/>
                <a:cs typeface="Avenir Next Demi Bold"/>
              </a:rPr>
              <a:t>Next Steps</a:t>
            </a:r>
            <a:endParaRPr lang="en-US" sz="3200" dirty="0">
              <a:latin typeface="Avenir Next Demi Bold"/>
              <a:cs typeface="Avenir Next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78791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413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Avenir Next Demi Bold</vt:lpstr>
      <vt:lpstr>Avenir Next Regular</vt:lpstr>
      <vt:lpstr>AvenirNext LT Pro Regular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Mike Greenwood</cp:lastModifiedBy>
  <cp:revision>166</cp:revision>
  <dcterms:created xsi:type="dcterms:W3CDTF">2016-11-17T20:50:20Z</dcterms:created>
  <dcterms:modified xsi:type="dcterms:W3CDTF">2017-08-03T17:21:37Z</dcterms:modified>
</cp:coreProperties>
</file>