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 id="2147483683" r:id="rId2"/>
  </p:sldMasterIdLst>
  <p:notesMasterIdLst>
    <p:notesMasterId r:id="rId12"/>
  </p:notesMasterIdLst>
  <p:handoutMasterIdLst>
    <p:handoutMasterId r:id="rId13"/>
  </p:handoutMasterIdLst>
  <p:sldIdLst>
    <p:sldId id="256" r:id="rId3"/>
    <p:sldId id="275" r:id="rId4"/>
    <p:sldId id="268" r:id="rId5"/>
    <p:sldId id="289" r:id="rId6"/>
    <p:sldId id="288" r:id="rId7"/>
    <p:sldId id="290" r:id="rId8"/>
    <p:sldId id="284" r:id="rId9"/>
    <p:sldId id="281" r:id="rId10"/>
    <p:sldId id="264"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674" autoAdjust="0"/>
  </p:normalViewPr>
  <p:slideViewPr>
    <p:cSldViewPr snapToGrid="0">
      <p:cViewPr varScale="1">
        <p:scale>
          <a:sx n="107" d="100"/>
          <a:sy n="107"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A35ED76-FAB2-44DA-9761-0480F766B0CF}" type="datetimeFigureOut">
              <a:rPr lang="en-US" smtClean="0"/>
              <a:t>7/5/2018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6682062-53B3-4EC3-BB19-AED053349ECA}" type="slidenum">
              <a:rPr lang="en-US" smtClean="0"/>
              <a:t>‹#›</a:t>
            </a:fld>
            <a:endParaRPr lang="en-US"/>
          </a:p>
        </p:txBody>
      </p:sp>
    </p:spTree>
    <p:extLst>
      <p:ext uri="{BB962C8B-B14F-4D97-AF65-F5344CB8AC3E}">
        <p14:creationId xmlns:p14="http://schemas.microsoft.com/office/powerpoint/2010/main" val="4263128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B16C8C-0058-4F71-91E8-39FF5FFA862A}" type="datetimeFigureOut">
              <a:rPr lang="en-US" smtClean="0"/>
              <a:t>7/5/2018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D5FDA8A-CBC4-45E8-9837-A9E7AB9D9A12}" type="slidenum">
              <a:rPr lang="en-US" smtClean="0"/>
              <a:t>‹#›</a:t>
            </a:fld>
            <a:endParaRPr lang="en-US"/>
          </a:p>
        </p:txBody>
      </p:sp>
    </p:spTree>
    <p:extLst>
      <p:ext uri="{BB962C8B-B14F-4D97-AF65-F5344CB8AC3E}">
        <p14:creationId xmlns:p14="http://schemas.microsoft.com/office/powerpoint/2010/main" val="378335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10E781-BE7B-4516-811B-FC6404DD6C9A}" type="slidenum">
              <a:rPr lang="en-US" smtClean="0"/>
              <a:pPr/>
              <a:t>5</a:t>
            </a:fld>
            <a:endParaRPr lang="en-US" dirty="0"/>
          </a:p>
        </p:txBody>
      </p:sp>
    </p:spTree>
    <p:extLst>
      <p:ext uri="{BB962C8B-B14F-4D97-AF65-F5344CB8AC3E}">
        <p14:creationId xmlns:p14="http://schemas.microsoft.com/office/powerpoint/2010/main" val="380102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28 C.F.R. §36.014. </a:t>
            </a:r>
          </a:p>
          <a:p>
            <a:r>
              <a:rPr lang="en-US" dirty="0" smtClean="0"/>
              <a:t>Work or tasks must be directly related to the individual’s disability. </a:t>
            </a:r>
          </a:p>
          <a:p>
            <a:r>
              <a:rPr lang="en-US" dirty="0" smtClean="0"/>
              <a:t>Tags and certificates may be convenient, but are neither necessary nor dispositive.</a:t>
            </a:r>
          </a:p>
          <a:p>
            <a:r>
              <a:rPr lang="en-US" dirty="0" smtClean="0"/>
              <a:t>Animal must be safe, in compliance with local laws, and under handler’s care &amp; control. </a:t>
            </a:r>
          </a:p>
          <a:p>
            <a:endParaRPr lang="en-US" dirty="0" smtClean="0"/>
          </a:p>
          <a:p>
            <a:r>
              <a:rPr lang="en-US" dirty="0" smtClean="0"/>
              <a:t>Psychiatric</a:t>
            </a:r>
            <a:r>
              <a:rPr lang="en-US" baseline="0" dirty="0" smtClean="0"/>
              <a:t> service animals </a:t>
            </a:r>
          </a:p>
          <a:p>
            <a:endParaRPr lang="en-US" baseline="0" dirty="0" smtClean="0"/>
          </a:p>
          <a:p>
            <a:pPr marL="0" indent="0">
              <a:buNone/>
            </a:pPr>
            <a:r>
              <a:rPr lang="en-US" sz="1200" dirty="0" smtClean="0"/>
              <a:t>-  Alert to panic attacks;</a:t>
            </a:r>
          </a:p>
          <a:p>
            <a:pPr>
              <a:buFontTx/>
              <a:buChar char="-"/>
            </a:pPr>
            <a:r>
              <a:rPr lang="en-US" sz="1200" dirty="0" smtClean="0"/>
              <a:t>Provide safety checks; </a:t>
            </a:r>
          </a:p>
          <a:p>
            <a:pPr>
              <a:buFontTx/>
              <a:buChar char="-"/>
            </a:pPr>
            <a:r>
              <a:rPr lang="en-US" sz="1200" dirty="0" smtClean="0"/>
              <a:t>Prevent or disrupt impulsive or destructive behaviors; </a:t>
            </a:r>
          </a:p>
          <a:p>
            <a:pPr>
              <a:buFontTx/>
              <a:buChar char="-"/>
            </a:pPr>
            <a:r>
              <a:rPr lang="en-US" sz="1200" dirty="0" smtClean="0"/>
              <a:t>Remove people who are disoriented from dangerous situations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0E781-BE7B-4516-811B-FC6404DD6C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24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10E781-BE7B-4516-811B-FC6404DD6C9A}" type="slidenum">
              <a:rPr lang="en-US" smtClean="0"/>
              <a:pPr/>
              <a:t>7</a:t>
            </a:fld>
            <a:endParaRPr lang="en-US" dirty="0"/>
          </a:p>
        </p:txBody>
      </p:sp>
    </p:spTree>
    <p:extLst>
      <p:ext uri="{BB962C8B-B14F-4D97-AF65-F5344CB8AC3E}">
        <p14:creationId xmlns:p14="http://schemas.microsoft.com/office/powerpoint/2010/main" val="232174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816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71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2050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60117" y="20177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60117" y="41513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p:txBody>
          <a:bodyPr/>
          <a:lstStyle>
            <a:lvl1pPr>
              <a:defRPr dirty="0"/>
            </a:lvl1pPr>
          </a:lstStyle>
          <a:p>
            <a:pPr>
              <a:defRPr/>
            </a:pPr>
            <a:endParaRPr lang="en-US"/>
          </a:p>
        </p:txBody>
      </p:sp>
      <p:sp>
        <p:nvSpPr>
          <p:cNvPr id="7" name="Rectangle 12"/>
          <p:cNvSpPr>
            <a:spLocks noGrp="1" noChangeArrowheads="1"/>
          </p:cNvSpPr>
          <p:nvPr>
            <p:ph type="ftr" sz="quarter" idx="11"/>
          </p:nvPr>
        </p:nvSpPr>
        <p:spPr/>
        <p:txBody>
          <a:bodyPr/>
          <a:lstStyle>
            <a:lvl1pPr>
              <a:defRPr dirty="0"/>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fld id="{525D1D20-D5CC-4A08-AAC2-E10FAB3779AB}" type="slidenum">
              <a:rPr lang="en-US" altLang="en-US"/>
              <a:pPr/>
              <a:t>‹#›</a:t>
            </a:fld>
            <a:endParaRPr lang="en-US" altLang="en-US"/>
          </a:p>
        </p:txBody>
      </p:sp>
    </p:spTree>
    <p:extLst>
      <p:ext uri="{BB962C8B-B14F-4D97-AF65-F5344CB8AC3E}">
        <p14:creationId xmlns:p14="http://schemas.microsoft.com/office/powerpoint/2010/main" val="24964873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0750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3095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5485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5888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0638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6631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603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514350" indent="-514350">
              <a:buFont typeface="+mj-lt"/>
              <a:buAutoNum type="arabicPeriod"/>
              <a:defRPr/>
            </a:lvl1pPr>
            <a:lvl2pPr marL="914400" indent="-457200">
              <a:buFont typeface="+mj-lt"/>
              <a:buAutoNum type="alphaUcPeriod"/>
              <a:defRPr/>
            </a:lvl2pPr>
            <a:lvl3pPr marL="1371600" indent="-457200">
              <a:buFont typeface="+mj-lt"/>
              <a:buAutoNum type="alphaLcPeriod"/>
              <a:defRPr/>
            </a:lvl3pPr>
            <a:lvl4pPr marL="1771650" indent="-400050">
              <a:buFont typeface="+mj-lt"/>
              <a:buAutoNum type="romanUcPeriod"/>
              <a:defRPr/>
            </a:lvl4pPr>
            <a:lvl5pPr marL="2228850" indent="-400050">
              <a:buFont typeface="+mj-lt"/>
              <a:buAutoNum type="romanLcPeriod"/>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5" name="Footer Placeholder 4"/>
          <p:cNvSpPr>
            <a:spLocks noGrp="1"/>
          </p:cNvSpPr>
          <p:nvPr>
            <p:ph type="ftr" sz="quarter" idx="11"/>
          </p:nvPr>
        </p:nvSpPr>
        <p:spPr/>
        <p:txBody>
          <a:bodyPr/>
          <a:lstStyle/>
          <a:p>
            <a:fld id="{638728C2-9A19-492D-B129-51FC08FA7A85}" type="slidenum">
              <a:rPr lang="en-US" smtClean="0"/>
              <a:pPr/>
              <a:t>‹#›</a:t>
            </a:fld>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93020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4103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25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9846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5570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60117" y="20177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60117" y="41513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p:txBody>
          <a:bodyPr/>
          <a:lstStyle>
            <a:lvl1pPr>
              <a:defRPr dirty="0"/>
            </a:lvl1pPr>
          </a:lstStyle>
          <a:p>
            <a:pPr>
              <a:defRPr/>
            </a:pPr>
            <a:endParaRPr lang="en-US"/>
          </a:p>
        </p:txBody>
      </p:sp>
      <p:sp>
        <p:nvSpPr>
          <p:cNvPr id="7" name="Rectangle 12"/>
          <p:cNvSpPr>
            <a:spLocks noGrp="1" noChangeArrowheads="1"/>
          </p:cNvSpPr>
          <p:nvPr>
            <p:ph type="ftr" sz="quarter" idx="11"/>
          </p:nvPr>
        </p:nvSpPr>
        <p:spPr/>
        <p:txBody>
          <a:bodyPr/>
          <a:lstStyle>
            <a:lvl1pPr>
              <a:defRPr dirty="0"/>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fld id="{525D1D20-D5CC-4A08-AAC2-E10FAB3779AB}" type="slidenum">
              <a:rPr lang="en-US" altLang="en-US"/>
              <a:pPr/>
              <a:t>‹#›</a:t>
            </a:fld>
            <a:endParaRPr lang="en-US" altLang="en-US"/>
          </a:p>
        </p:txBody>
      </p:sp>
    </p:spTree>
    <p:extLst>
      <p:ext uri="{BB962C8B-B14F-4D97-AF65-F5344CB8AC3E}">
        <p14:creationId xmlns:p14="http://schemas.microsoft.com/office/powerpoint/2010/main" val="310894063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553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564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046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422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901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864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074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7/5/2018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74908" y="5608597"/>
            <a:ext cx="2219136" cy="914479"/>
          </a:xfrm>
          <a:prstGeom prst="rect">
            <a:avLst/>
          </a:prstGeom>
        </p:spPr>
      </p:pic>
    </p:spTree>
    <p:extLst>
      <p:ext uri="{BB962C8B-B14F-4D97-AF65-F5344CB8AC3E}">
        <p14:creationId xmlns:p14="http://schemas.microsoft.com/office/powerpoint/2010/main" val="330489166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7/5/2018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74908" y="5608597"/>
            <a:ext cx="2219136" cy="914479"/>
          </a:xfrm>
          <a:prstGeom prst="rect">
            <a:avLst/>
          </a:prstGeom>
        </p:spPr>
      </p:pic>
    </p:spTree>
    <p:extLst>
      <p:ext uri="{BB962C8B-B14F-4D97-AF65-F5344CB8AC3E}">
        <p14:creationId xmlns:p14="http://schemas.microsoft.com/office/powerpoint/2010/main" val="356445306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redf.org/ADAtg/" TargetMode="External"/><Relationship Id="rId2" Type="http://schemas.openxmlformats.org/officeDocument/2006/relationships/hyperlink" Target="https://www.transit.dot.gov/regulations-and-guidance/fta-circulars/americans-disabilities-act-guidance-pdf"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feh.ca.gov/complaint-process/complaint-forms/" TargetMode="External"/><Relationship Id="rId2" Type="http://schemas.openxmlformats.org/officeDocument/2006/relationships/hyperlink" Target="http://www.ada.gov/t3compfm.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0842"/>
            <a:ext cx="9144000" cy="4014120"/>
          </a:xfrm>
        </p:spPr>
        <p:txBody>
          <a:bodyPr>
            <a:normAutofit/>
          </a:bodyPr>
          <a:lstStyle/>
          <a:p>
            <a:r>
              <a:rPr lang="en-US" dirty="0" smtClean="0"/>
              <a:t>Disability Rights California: Who Let the Dogs in? Service Dogs on Access</a:t>
            </a:r>
            <a:endParaRPr lang="en-US" dirty="0"/>
          </a:p>
        </p:txBody>
      </p:sp>
      <p:sp>
        <p:nvSpPr>
          <p:cNvPr id="3" name="Subtitle 2"/>
          <p:cNvSpPr>
            <a:spLocks noGrp="1"/>
          </p:cNvSpPr>
          <p:nvPr>
            <p:ph type="subTitle" idx="1"/>
          </p:nvPr>
        </p:nvSpPr>
        <p:spPr>
          <a:xfrm>
            <a:off x="1524000" y="4334962"/>
            <a:ext cx="9144000" cy="1921458"/>
          </a:xfrm>
        </p:spPr>
        <p:txBody>
          <a:bodyPr>
            <a:normAutofit/>
          </a:bodyPr>
          <a:lstStyle/>
          <a:p>
            <a:endParaRPr lang="en-US" dirty="0" smtClean="0"/>
          </a:p>
          <a:p>
            <a:r>
              <a:rPr lang="en-US" dirty="0" smtClean="0"/>
              <a:t>Andrew Berk</a:t>
            </a:r>
          </a:p>
          <a:p>
            <a:r>
              <a:rPr lang="en-US" dirty="0" smtClean="0"/>
              <a:t>Attorney</a:t>
            </a:r>
            <a:endParaRPr lang="en-US" dirty="0"/>
          </a:p>
        </p:txBody>
      </p:sp>
      <p:pic>
        <p:nvPicPr>
          <p:cNvPr id="5" name="Baha Men - Who Let The Dogs Out (Original version)  Full HD  1080p">
            <a:hlinkClick r:id="" action="ppaction://media"/>
          </p:cNvPr>
          <p:cNvPicPr>
            <a:picLocks noChangeAspect="1"/>
          </p:cNvPicPr>
          <p:nvPr>
            <a:audioFile r:link="rId1"/>
            <p:extLst>
              <p:ext uri="{DAA4B4D4-6D71-4841-9C94-3DE7FCFB9230}">
                <p14:media xmlns:p14="http://schemas.microsoft.com/office/powerpoint/2010/main" r:embed="rId2">
                  <p14:trim st="18400" end="191535.25"/>
                </p14:media>
              </p:ext>
            </p:extLst>
          </p:nvPr>
        </p:nvPicPr>
        <p:blipFill>
          <a:blip r:embed="rId4"/>
          <a:stretch>
            <a:fillRect/>
          </a:stretch>
        </p:blipFill>
        <p:spPr>
          <a:xfrm>
            <a:off x="810827" y="478654"/>
            <a:ext cx="609600" cy="609600"/>
          </a:xfrm>
          <a:prstGeom prst="rect">
            <a:avLst/>
          </a:prstGeom>
        </p:spPr>
      </p:pic>
      <p:sp>
        <p:nvSpPr>
          <p:cNvPr id="6" name="TextBox 5"/>
          <p:cNvSpPr txBox="1"/>
          <p:nvPr/>
        </p:nvSpPr>
        <p:spPr>
          <a:xfrm>
            <a:off x="130629" y="6083559"/>
            <a:ext cx="1800808" cy="492443"/>
          </a:xfrm>
          <a:prstGeom prst="rect">
            <a:avLst/>
          </a:prstGeom>
          <a:noFill/>
        </p:spPr>
        <p:txBody>
          <a:bodyPr wrap="square" rtlCol="0">
            <a:spAutoFit/>
          </a:bodyPr>
          <a:lstStyle/>
          <a:p>
            <a:r>
              <a:rPr lang="en-US" sz="2600" dirty="0" smtClean="0"/>
              <a:t>1</a:t>
            </a:r>
            <a:endParaRPr lang="en-US" sz="2600" dirty="0"/>
          </a:p>
        </p:txBody>
      </p:sp>
    </p:spTree>
    <p:extLst>
      <p:ext uri="{BB962C8B-B14F-4D97-AF65-F5344CB8AC3E}">
        <p14:creationId xmlns:p14="http://schemas.microsoft.com/office/powerpoint/2010/main" val="13136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7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3000"/>
                                        <p:tgtEl>
                                          <p:spTgt spid="3">
                                            <p:txEl>
                                              <p:pRg st="1" end="1"/>
                                            </p:txEl>
                                          </p:spTgt>
                                        </p:tgtEl>
                                      </p:cBhvr>
                                    </p:animEffect>
                                    <p:anim calcmode="lin" valueType="num">
                                      <p:cBhvr>
                                        <p:cTn id="8"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3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7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3000"/>
                                        <p:tgtEl>
                                          <p:spTgt spid="3">
                                            <p:txEl>
                                              <p:pRg st="2" end="2"/>
                                            </p:txEl>
                                          </p:spTgt>
                                        </p:tgtEl>
                                      </p:cBhvr>
                                    </p:animEffect>
                                    <p:anim calcmode="lin" valueType="num">
                                      <p:cBhvr>
                                        <p:cTn id="13"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3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7000"/>
                                        <p:tgtEl>
                                          <p:spTgt spid="2"/>
                                        </p:tgtEl>
                                      </p:cBhvr>
                                    </p:animEffect>
                                    <p:anim calcmode="lin" valueType="num">
                                      <p:cBhvr>
                                        <p:cTn id="18" dur="17000" fill="hold"/>
                                        <p:tgtEl>
                                          <p:spTgt spid="2"/>
                                        </p:tgtEl>
                                        <p:attrNameLst>
                                          <p:attrName>ppt_x</p:attrName>
                                        </p:attrNameLst>
                                      </p:cBhvr>
                                      <p:tavLst>
                                        <p:tav tm="0">
                                          <p:val>
                                            <p:strVal val="#ppt_x"/>
                                          </p:val>
                                        </p:tav>
                                        <p:tav tm="100000">
                                          <p:val>
                                            <p:strVal val="#ppt_x"/>
                                          </p:val>
                                        </p:tav>
                                      </p:tavLst>
                                    </p:anim>
                                    <p:anim calcmode="lin" valueType="num">
                                      <p:cBhvr>
                                        <p:cTn id="19" dur="17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7090"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55812" y="313765"/>
            <a:ext cx="11170023" cy="6407710"/>
          </a:xfrm>
        </p:spPr>
        <p:txBody>
          <a:bodyPr>
            <a:normAutofit fontScale="90000"/>
          </a:bodyPr>
          <a:lstStyle/>
          <a:p>
            <a:r>
              <a:rPr lang="en-US" sz="4400" b="1" dirty="0" smtClean="0">
                <a:solidFill>
                  <a:schemeClr val="tx1">
                    <a:lumMod val="95000"/>
                    <a:lumOff val="5000"/>
                  </a:schemeClr>
                </a:solidFill>
                <a:latin typeface="Arial" panose="020B0604020202020204" pitchFamily="34" charset="0"/>
                <a:cs typeface="Arial" panose="020B0604020202020204" pitchFamily="34" charset="0"/>
              </a:rPr>
              <a:t/>
            </a:r>
            <a:br>
              <a:rPr lang="en-US" sz="4400" b="1" dirty="0" smtClean="0">
                <a:solidFill>
                  <a:schemeClr val="tx1">
                    <a:lumMod val="95000"/>
                    <a:lumOff val="5000"/>
                  </a:schemeClr>
                </a:solidFill>
                <a:latin typeface="Arial" panose="020B0604020202020204" pitchFamily="34" charset="0"/>
                <a:cs typeface="Arial" panose="020B0604020202020204" pitchFamily="34" charset="0"/>
              </a:rPr>
            </a:br>
            <a:r>
              <a:rPr lang="en-US" sz="4400" b="1" dirty="0" smtClean="0">
                <a:solidFill>
                  <a:schemeClr val="tx1">
                    <a:lumMod val="95000"/>
                    <a:lumOff val="5000"/>
                  </a:schemeClr>
                </a:solidFill>
                <a:latin typeface="Arial" panose="020B0604020202020204" pitchFamily="34" charset="0"/>
                <a:cs typeface="Arial" panose="020B0604020202020204" pitchFamily="34" charset="0"/>
              </a:rPr>
              <a:t>Disclaimer</a:t>
            </a:r>
            <a:r>
              <a:rPr lang="en-US" sz="4400" b="1" dirty="0">
                <a:solidFill>
                  <a:schemeClr val="tx1">
                    <a:lumMod val="95000"/>
                    <a:lumOff val="5000"/>
                  </a:schemeClr>
                </a:solidFill>
                <a:latin typeface="Arial" panose="020B0604020202020204" pitchFamily="34" charset="0"/>
                <a:cs typeface="Arial" panose="020B0604020202020204" pitchFamily="34" charset="0"/>
              </a:rPr>
              <a:t/>
            </a:r>
            <a:br>
              <a:rPr lang="en-US" sz="4400" b="1" dirty="0">
                <a:solidFill>
                  <a:schemeClr val="tx1">
                    <a:lumMod val="95000"/>
                    <a:lumOff val="5000"/>
                  </a:schemeClr>
                </a:solidFill>
                <a:latin typeface="Arial" panose="020B0604020202020204" pitchFamily="34" charset="0"/>
                <a:cs typeface="Arial" panose="020B0604020202020204" pitchFamily="34" charset="0"/>
              </a:rPr>
            </a:br>
            <a:r>
              <a:rPr lang="en-US" sz="4400" b="1" dirty="0" smtClean="0">
                <a:solidFill>
                  <a:schemeClr val="tx1">
                    <a:lumMod val="95000"/>
                    <a:lumOff val="5000"/>
                  </a:schemeClr>
                </a:solidFill>
                <a:latin typeface="Arial" panose="020B0604020202020204" pitchFamily="34" charset="0"/>
                <a:cs typeface="Arial" panose="020B0604020202020204" pitchFamily="34" charset="0"/>
              </a:rPr>
              <a:t>This training is not legal advice. Disability Rights California has not agreed to represent anyone at this training. Nothing said during this training is private. We cannot answer questions asking for advice on individual legal issues.  If you have a legal issue that you would like to discuss with Disability Rights California, please call our intake line at 800-776-5746.</a:t>
            </a:r>
            <a:r>
              <a:rPr lang="en-US" b="1" dirty="0" smtClean="0">
                <a:solidFill>
                  <a:schemeClr val="accent1">
                    <a:lumMod val="40000"/>
                    <a:lumOff val="60000"/>
                  </a:schemeClr>
                </a:solidFill>
              </a:rPr>
              <a:t/>
            </a:r>
            <a:br>
              <a:rPr lang="en-US" b="1" dirty="0" smtClean="0">
                <a:solidFill>
                  <a:schemeClr val="accent1">
                    <a:lumMod val="40000"/>
                    <a:lumOff val="60000"/>
                  </a:schemeClr>
                </a:solidFill>
              </a:rPr>
            </a:br>
            <a:endParaRPr lang="en-US" b="1" dirty="0">
              <a:solidFill>
                <a:schemeClr val="accent1">
                  <a:lumMod val="40000"/>
                  <a:lumOff val="60000"/>
                </a:schemeClr>
              </a:solidFill>
            </a:endParaRPr>
          </a:p>
        </p:txBody>
      </p:sp>
      <p:sp>
        <p:nvSpPr>
          <p:cNvPr id="6" name="TextBox 5"/>
          <p:cNvSpPr txBox="1"/>
          <p:nvPr/>
        </p:nvSpPr>
        <p:spPr>
          <a:xfrm>
            <a:off x="130629" y="6083559"/>
            <a:ext cx="1800808" cy="492443"/>
          </a:xfrm>
          <a:prstGeom prst="rect">
            <a:avLst/>
          </a:prstGeom>
          <a:noFill/>
        </p:spPr>
        <p:txBody>
          <a:bodyPr wrap="square" rtlCol="0">
            <a:spAutoFit/>
          </a:bodyPr>
          <a:lstStyle/>
          <a:p>
            <a:r>
              <a:rPr lang="en-US" sz="2600" dirty="0" smtClean="0"/>
              <a:t>2</a:t>
            </a:r>
            <a:endParaRPr lang="en-US" sz="2600" dirty="0"/>
          </a:p>
        </p:txBody>
      </p:sp>
    </p:spTree>
    <p:extLst>
      <p:ext uri="{BB962C8B-B14F-4D97-AF65-F5344CB8AC3E}">
        <p14:creationId xmlns:p14="http://schemas.microsoft.com/office/powerpoint/2010/main" val="2630120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Disability Rights California</a:t>
            </a:r>
            <a:endParaRPr lang="en-US" dirty="0"/>
          </a:p>
        </p:txBody>
      </p:sp>
      <p:sp>
        <p:nvSpPr>
          <p:cNvPr id="8" name="Content Placeholder 7"/>
          <p:cNvSpPr>
            <a:spLocks noGrp="1"/>
          </p:cNvSpPr>
          <p:nvPr>
            <p:ph idx="1"/>
          </p:nvPr>
        </p:nvSpPr>
        <p:spPr>
          <a:xfrm>
            <a:off x="838200" y="1909011"/>
            <a:ext cx="10515600" cy="4267952"/>
          </a:xfrm>
        </p:spPr>
        <p:txBody>
          <a:bodyPr>
            <a:normAutofit lnSpcReduction="10000"/>
          </a:bodyPr>
          <a:lstStyle/>
          <a:p>
            <a:pPr marL="742950" indent="-742950">
              <a:buFont typeface="+mj-lt"/>
              <a:buAutoNum type="arabicPeriod"/>
            </a:pPr>
            <a:r>
              <a:rPr lang="en-US" sz="4400" dirty="0" smtClean="0"/>
              <a:t>Law covering Access</a:t>
            </a:r>
          </a:p>
          <a:p>
            <a:pPr marL="742950" indent="-742950">
              <a:buFont typeface="+mj-lt"/>
              <a:buAutoNum type="arabicPeriod"/>
            </a:pPr>
            <a:r>
              <a:rPr lang="en-US" sz="4400" dirty="0" smtClean="0"/>
              <a:t>Legal Definition of Disability </a:t>
            </a:r>
          </a:p>
          <a:p>
            <a:pPr marL="742950" indent="-742950">
              <a:buFont typeface="+mj-lt"/>
              <a:buAutoNum type="arabicPeriod"/>
            </a:pPr>
            <a:r>
              <a:rPr lang="en-US" sz="4400" dirty="0" smtClean="0"/>
              <a:t>What is a service animal?</a:t>
            </a:r>
          </a:p>
          <a:p>
            <a:pPr marL="742950" indent="-742950">
              <a:buFont typeface="+mj-lt"/>
              <a:buAutoNum type="arabicPeriod"/>
            </a:pPr>
            <a:r>
              <a:rPr lang="en-US" sz="4400" dirty="0" smtClean="0"/>
              <a:t>What is an emotional support animal? </a:t>
            </a:r>
          </a:p>
          <a:p>
            <a:pPr marL="742950" indent="-742950">
              <a:buFont typeface="+mj-lt"/>
              <a:buAutoNum type="arabicPeriod"/>
            </a:pPr>
            <a:r>
              <a:rPr lang="en-US" sz="4400" dirty="0" smtClean="0"/>
              <a:t>Service Animal Verification</a:t>
            </a:r>
          </a:p>
          <a:p>
            <a:pPr marL="742950" indent="-742950">
              <a:buFont typeface="+mj-lt"/>
              <a:buAutoNum type="arabicPeriod"/>
            </a:pPr>
            <a:r>
              <a:rPr lang="en-US" sz="4400" dirty="0" smtClean="0"/>
              <a:t>Legal options</a:t>
            </a:r>
          </a:p>
        </p:txBody>
      </p:sp>
      <p:sp>
        <p:nvSpPr>
          <p:cNvPr id="5" name="TextBox 4"/>
          <p:cNvSpPr txBox="1"/>
          <p:nvPr/>
        </p:nvSpPr>
        <p:spPr>
          <a:xfrm>
            <a:off x="130629" y="6083559"/>
            <a:ext cx="1800808" cy="492443"/>
          </a:xfrm>
          <a:prstGeom prst="rect">
            <a:avLst/>
          </a:prstGeom>
          <a:noFill/>
        </p:spPr>
        <p:txBody>
          <a:bodyPr wrap="square" rtlCol="0">
            <a:spAutoFit/>
          </a:bodyPr>
          <a:lstStyle/>
          <a:p>
            <a:r>
              <a:rPr lang="en-US" sz="2600" dirty="0" smtClean="0"/>
              <a:t>3</a:t>
            </a:r>
            <a:endParaRPr lang="en-US" sz="2600" dirty="0"/>
          </a:p>
        </p:txBody>
      </p:sp>
    </p:spTree>
    <p:extLst>
      <p:ext uri="{BB962C8B-B14F-4D97-AF65-F5344CB8AC3E}">
        <p14:creationId xmlns:p14="http://schemas.microsoft.com/office/powerpoint/2010/main" val="571824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717"/>
            <a:ext cx="10515600" cy="882316"/>
          </a:xfrm>
        </p:spPr>
        <p:txBody>
          <a:bodyPr>
            <a:normAutofit/>
          </a:bodyPr>
          <a:lstStyle/>
          <a:p>
            <a:pPr algn="ctr"/>
            <a:r>
              <a:rPr lang="en-US" sz="4800" dirty="0" smtClean="0"/>
              <a:t>Laws for Access</a:t>
            </a:r>
            <a:endParaRPr lang="en-US" sz="4800" dirty="0"/>
          </a:p>
        </p:txBody>
      </p:sp>
      <p:sp>
        <p:nvSpPr>
          <p:cNvPr id="3" name="Content Placeholder 2"/>
          <p:cNvSpPr>
            <a:spLocks noGrp="1"/>
          </p:cNvSpPr>
          <p:nvPr>
            <p:ph idx="1"/>
          </p:nvPr>
        </p:nvSpPr>
        <p:spPr>
          <a:xfrm>
            <a:off x="529389" y="1155032"/>
            <a:ext cx="11197390" cy="5021931"/>
          </a:xfrm>
        </p:spPr>
        <p:txBody>
          <a:bodyPr>
            <a:normAutofit fontScale="92500"/>
          </a:bodyPr>
          <a:lstStyle/>
          <a:p>
            <a:pPr marL="514350" indent="-514350">
              <a:buFont typeface="+mj-lt"/>
              <a:buAutoNum type="arabicPeriod"/>
            </a:pPr>
            <a:r>
              <a:rPr lang="en-US" b="1" dirty="0" smtClean="0"/>
              <a:t>Title II of the ADA: </a:t>
            </a:r>
            <a:r>
              <a:rPr lang="en-US" dirty="0" smtClean="0"/>
              <a:t>Prevents discrimination in state and local government services, programs and activities</a:t>
            </a:r>
          </a:p>
          <a:p>
            <a:pPr marL="971550" lvl="1" indent="-514350">
              <a:buFont typeface="+mj-lt"/>
              <a:buAutoNum type="alphaUcPeriod"/>
            </a:pPr>
            <a:r>
              <a:rPr lang="en-US" dirty="0" smtClean="0"/>
              <a:t>FTA Circular 4710.1</a:t>
            </a:r>
            <a:r>
              <a:rPr lang="en-US" dirty="0"/>
              <a:t>: </a:t>
            </a:r>
            <a:r>
              <a:rPr lang="en-US" dirty="0">
                <a:hlinkClick r:id="rId2"/>
              </a:rPr>
              <a:t>https://</a:t>
            </a:r>
            <a:r>
              <a:rPr lang="en-US" dirty="0" smtClean="0">
                <a:hlinkClick r:id="rId2"/>
              </a:rPr>
              <a:t>www.transit.dot.gov/regulations-and-guidance/fta-circulars/americans-disabilities-act-guidance-pdf</a:t>
            </a:r>
            <a:endParaRPr lang="en-US" dirty="0" smtClean="0"/>
          </a:p>
          <a:p>
            <a:pPr marL="971550" lvl="1" indent="-514350">
              <a:buFont typeface="+mj-lt"/>
              <a:buAutoNum type="alphaUcPeriod"/>
            </a:pPr>
            <a:r>
              <a:rPr lang="en-US" dirty="0" smtClean="0"/>
              <a:t>Disability Rights Education Defense Fund Transportation Topic Guide: </a:t>
            </a:r>
            <a:r>
              <a:rPr lang="en-US" dirty="0" smtClean="0">
                <a:hlinkClick r:id="rId3"/>
              </a:rPr>
              <a:t>https</a:t>
            </a:r>
            <a:r>
              <a:rPr lang="en-US" dirty="0">
                <a:hlinkClick r:id="rId3"/>
              </a:rPr>
              <a:t>://dredf.org/ADAtg</a:t>
            </a:r>
            <a:r>
              <a:rPr lang="en-US" dirty="0" smtClean="0">
                <a:hlinkClick r:id="rId3"/>
              </a:rPr>
              <a:t>/</a:t>
            </a:r>
            <a:r>
              <a:rPr lang="en-US" dirty="0" smtClean="0"/>
              <a:t> </a:t>
            </a:r>
          </a:p>
          <a:p>
            <a:pPr marL="514350" indent="-514350">
              <a:buFont typeface="+mj-lt"/>
              <a:buAutoNum type="arabicPeriod"/>
            </a:pPr>
            <a:r>
              <a:rPr lang="en-US" b="1" dirty="0" smtClean="0"/>
              <a:t>Section 504 of the Rehabilitation Act:</a:t>
            </a:r>
            <a:r>
              <a:rPr lang="en-US" dirty="0" smtClean="0"/>
              <a:t> Prevents discrimination in federal government and programs or activities receiving federal funding</a:t>
            </a:r>
          </a:p>
          <a:p>
            <a:pPr marL="514350" indent="-514350">
              <a:buFont typeface="+mj-lt"/>
              <a:buAutoNum type="arabicPeriod"/>
            </a:pPr>
            <a:r>
              <a:rPr lang="en-US" b="1" dirty="0" smtClean="0"/>
              <a:t>California Government Code 11135:</a:t>
            </a:r>
            <a:r>
              <a:rPr lang="en-US" dirty="0" smtClean="0"/>
              <a:t> Prevents discrimination in California government and programs or activities receiving California funding</a:t>
            </a:r>
            <a:endParaRPr lang="en-US" b="1" dirty="0" smtClean="0"/>
          </a:p>
          <a:p>
            <a:pPr marL="514350" indent="-514350">
              <a:buFont typeface="+mj-lt"/>
              <a:buAutoNum type="arabicPeriod"/>
            </a:pPr>
            <a:r>
              <a:rPr lang="en-US" b="1" dirty="0" smtClean="0"/>
              <a:t>California Disabled Persons Act:</a:t>
            </a:r>
            <a:r>
              <a:rPr lang="en-US" dirty="0" smtClean="0"/>
              <a:t> People with disabilities or medical conditions have the same right as general public to public facilities</a:t>
            </a:r>
            <a:endParaRPr lang="en-US" b="1" dirty="0"/>
          </a:p>
        </p:txBody>
      </p:sp>
      <p:sp>
        <p:nvSpPr>
          <p:cNvPr id="4" name="Slide Number Placeholder 4"/>
          <p:cNvSpPr>
            <a:spLocks noGrp="1"/>
          </p:cNvSpPr>
          <p:nvPr>
            <p:ph type="sldNum" sz="quarter" idx="12"/>
          </p:nvPr>
        </p:nvSpPr>
        <p:spPr>
          <a:xfrm>
            <a:off x="281356" y="6268427"/>
            <a:ext cx="34583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4</a:t>
            </a:r>
          </a:p>
        </p:txBody>
      </p:sp>
    </p:spTree>
    <p:extLst>
      <p:ext uri="{BB962C8B-B14F-4D97-AF65-F5344CB8AC3E}">
        <p14:creationId xmlns:p14="http://schemas.microsoft.com/office/powerpoint/2010/main" val="3152222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Person </a:t>
            </a:r>
            <a:r>
              <a:rPr lang="en-US" dirty="0"/>
              <a:t>with a </a:t>
            </a:r>
            <a:r>
              <a:rPr lang="en-US" dirty="0" smtClean="0"/>
              <a:t>Disability</a:t>
            </a:r>
            <a:endParaRPr lang="en-US" dirty="0"/>
          </a:p>
        </p:txBody>
      </p:sp>
      <p:sp>
        <p:nvSpPr>
          <p:cNvPr id="3" name="Content Placeholder 2"/>
          <p:cNvSpPr>
            <a:spLocks noGrp="1"/>
          </p:cNvSpPr>
          <p:nvPr>
            <p:ph idx="1"/>
          </p:nvPr>
        </p:nvSpPr>
        <p:spPr/>
        <p:txBody>
          <a:bodyPr>
            <a:normAutofit/>
          </a:bodyPr>
          <a:lstStyle/>
          <a:p>
            <a:pPr marL="0" indent="0">
              <a:buNone/>
            </a:pPr>
            <a:r>
              <a:rPr lang="en-US" dirty="0"/>
              <a:t>Individuals are protected from disability-based discrimination if they: </a:t>
            </a:r>
          </a:p>
          <a:p>
            <a:pPr marL="514350" indent="-514350">
              <a:buAutoNum type="arabicPeriod"/>
            </a:pPr>
            <a:r>
              <a:rPr lang="en-US" dirty="0"/>
              <a:t>Have a physical or mental impairment that limits one or more major life activities; </a:t>
            </a:r>
          </a:p>
          <a:p>
            <a:pPr marL="514350" indent="-514350">
              <a:buAutoNum type="arabicPeriod"/>
            </a:pPr>
            <a:r>
              <a:rPr lang="en-US" dirty="0"/>
              <a:t>Have a record of such an impairment; or</a:t>
            </a:r>
          </a:p>
          <a:p>
            <a:pPr marL="514350" indent="-514350">
              <a:buAutoNum type="arabicPeriod"/>
            </a:pPr>
            <a:r>
              <a:rPr lang="en-US" dirty="0"/>
              <a:t>Are regarded as having such an impairment.</a:t>
            </a:r>
          </a:p>
          <a:p>
            <a:pPr marL="514350" indent="-514350">
              <a:buAutoNum type="arabicPeriod"/>
            </a:pPr>
            <a:endParaRPr lang="en-US" dirty="0"/>
          </a:p>
          <a:p>
            <a:pPr marL="0" indent="0">
              <a:buNone/>
            </a:pPr>
            <a:r>
              <a:rPr lang="en-US" dirty="0"/>
              <a:t>Individuals are also protected from discrimination based on association with a covered individual. </a:t>
            </a:r>
          </a:p>
        </p:txBody>
      </p:sp>
      <p:sp>
        <p:nvSpPr>
          <p:cNvPr id="5" name="TextBox 4"/>
          <p:cNvSpPr txBox="1"/>
          <p:nvPr/>
        </p:nvSpPr>
        <p:spPr>
          <a:xfrm>
            <a:off x="130629" y="6083559"/>
            <a:ext cx="1800808" cy="492443"/>
          </a:xfrm>
          <a:prstGeom prst="rect">
            <a:avLst/>
          </a:prstGeom>
          <a:noFill/>
        </p:spPr>
        <p:txBody>
          <a:bodyPr wrap="square" rtlCol="0">
            <a:spAutoFit/>
          </a:bodyPr>
          <a:lstStyle/>
          <a:p>
            <a:r>
              <a:rPr lang="en-US" sz="2600" dirty="0" smtClean="0"/>
              <a:t>5</a:t>
            </a:r>
            <a:endParaRPr lang="en-US" sz="2600" dirty="0"/>
          </a:p>
        </p:txBody>
      </p:sp>
    </p:spTree>
    <p:extLst>
      <p:ext uri="{BB962C8B-B14F-4D97-AF65-F5344CB8AC3E}">
        <p14:creationId xmlns:p14="http://schemas.microsoft.com/office/powerpoint/2010/main" val="3708677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What's My Animal?</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b="1" dirty="0"/>
              <a:t>S</a:t>
            </a:r>
            <a:r>
              <a:rPr lang="en-US" b="1" dirty="0" smtClean="0"/>
              <a:t>ervice animal:</a:t>
            </a:r>
            <a:r>
              <a:rPr lang="en-US" dirty="0" smtClean="0"/>
              <a:t> Any animal that </a:t>
            </a:r>
            <a:r>
              <a:rPr lang="en-US" dirty="0"/>
              <a:t>is </a:t>
            </a:r>
            <a:r>
              <a:rPr lang="en-US" b="1" dirty="0"/>
              <a:t>individually trained </a:t>
            </a:r>
            <a:r>
              <a:rPr lang="en-US" dirty="0"/>
              <a:t>to perform </a:t>
            </a:r>
            <a:r>
              <a:rPr lang="en-US" b="1" dirty="0"/>
              <a:t>work or tasks </a:t>
            </a:r>
            <a:r>
              <a:rPr lang="en-US" dirty="0"/>
              <a:t>for a person with a disability</a:t>
            </a:r>
            <a:r>
              <a:rPr lang="en-US" dirty="0" smtClean="0"/>
              <a:t>.</a:t>
            </a:r>
          </a:p>
          <a:p>
            <a:pPr marL="971550" lvl="1" indent="-514350">
              <a:buFont typeface="+mj-lt"/>
              <a:buAutoNum type="alphaUcPeriod"/>
            </a:pPr>
            <a:r>
              <a:rPr lang="en-US" dirty="0" smtClean="0"/>
              <a:t>Key question: What does the service animal </a:t>
            </a:r>
            <a:r>
              <a:rPr lang="en-US" b="1" dirty="0" smtClean="0"/>
              <a:t>do</a:t>
            </a:r>
            <a:r>
              <a:rPr lang="en-US" dirty="0" smtClean="0"/>
              <a:t> </a:t>
            </a:r>
            <a:r>
              <a:rPr lang="en-US" b="1" dirty="0" smtClean="0"/>
              <a:t>for you?</a:t>
            </a:r>
          </a:p>
          <a:p>
            <a:pPr marL="971550" lvl="1" indent="-514350">
              <a:buFont typeface="+mj-lt"/>
              <a:buAutoNum type="alphaUcPeriod"/>
            </a:pPr>
            <a:r>
              <a:rPr lang="en-US" dirty="0" smtClean="0"/>
              <a:t>Outside the bus, only dogs and miniature horses are service animals</a:t>
            </a:r>
          </a:p>
          <a:p>
            <a:pPr marL="971550" lvl="1" indent="-514350">
              <a:buFont typeface="+mj-lt"/>
              <a:buAutoNum type="alphaUcPeriod"/>
            </a:pPr>
            <a:r>
              <a:rPr lang="en-US" dirty="0"/>
              <a:t>Service animal </a:t>
            </a:r>
            <a:r>
              <a:rPr lang="en-US" dirty="0" smtClean="0"/>
              <a:t>in training must wear county issued tags</a:t>
            </a:r>
          </a:p>
          <a:p>
            <a:pPr marL="971550" lvl="1" indent="-514350">
              <a:buFont typeface="+mj-lt"/>
              <a:buAutoNum type="alphaUcPeriod"/>
            </a:pPr>
            <a:r>
              <a:rPr lang="en-US" dirty="0" smtClean="0"/>
              <a:t>Includes psychiatric service animals</a:t>
            </a:r>
          </a:p>
          <a:p>
            <a:pPr marL="514350" indent="-514350">
              <a:buFont typeface="+mj-lt"/>
              <a:buAutoNum type="arabicPeriod"/>
            </a:pPr>
            <a:r>
              <a:rPr lang="en-US" b="1" dirty="0"/>
              <a:t>E</a:t>
            </a:r>
            <a:r>
              <a:rPr lang="en-US" b="1" dirty="0" smtClean="0"/>
              <a:t>motional support animal: </a:t>
            </a:r>
            <a:r>
              <a:rPr lang="en-US" b="1" dirty="0"/>
              <a:t>A</a:t>
            </a:r>
            <a:r>
              <a:rPr lang="en-US" b="1" dirty="0" smtClean="0"/>
              <a:t>ny animal </a:t>
            </a:r>
            <a:r>
              <a:rPr lang="en-US" dirty="0"/>
              <a:t>that provides </a:t>
            </a:r>
            <a:r>
              <a:rPr lang="en-US" b="1" dirty="0"/>
              <a:t>emotional support</a:t>
            </a:r>
            <a:r>
              <a:rPr lang="en-US" dirty="0"/>
              <a:t> to a person with </a:t>
            </a:r>
            <a:r>
              <a:rPr lang="en-US" dirty="0" smtClean="0"/>
              <a:t>a disability.</a:t>
            </a:r>
          </a:p>
          <a:p>
            <a:pPr marL="971550" lvl="1" indent="-514350">
              <a:buFont typeface="+mj-lt"/>
              <a:buAutoNum type="alphaUcPeriod"/>
            </a:pPr>
            <a:r>
              <a:rPr lang="en-US" dirty="0" smtClean="0"/>
              <a:t>Key question: How does the emotional support animal </a:t>
            </a:r>
            <a:r>
              <a:rPr lang="en-US" b="1" dirty="0" smtClean="0"/>
              <a:t>change your feelings?</a:t>
            </a:r>
            <a:endParaRPr lang="en-US" b="1" dirty="0"/>
          </a:p>
          <a:p>
            <a:pPr marL="0" indent="0">
              <a:buNone/>
            </a:pPr>
            <a:endParaRPr lang="en-US" dirty="0" smtClean="0"/>
          </a:p>
        </p:txBody>
      </p:sp>
      <p:sp>
        <p:nvSpPr>
          <p:cNvPr id="5" name="TextBox 4"/>
          <p:cNvSpPr txBox="1"/>
          <p:nvPr/>
        </p:nvSpPr>
        <p:spPr>
          <a:xfrm>
            <a:off x="130629" y="6083559"/>
            <a:ext cx="180080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Arial" panose="020B0604020202020204"/>
                <a:ea typeface="+mn-ea"/>
                <a:cs typeface="+mn-cs"/>
              </a:rPr>
              <a:t>6</a:t>
            </a: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6169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Can </a:t>
            </a:r>
            <a:r>
              <a:rPr lang="en-US" sz="3600" dirty="0"/>
              <a:t>T</a:t>
            </a:r>
            <a:r>
              <a:rPr lang="en-US" sz="3600" dirty="0" smtClean="0"/>
              <a:t>hey </a:t>
            </a:r>
            <a:r>
              <a:rPr lang="en-US" sz="3600" dirty="0"/>
              <a:t>A</a:t>
            </a:r>
            <a:r>
              <a:rPr lang="en-US" sz="3600" dirty="0" smtClean="0"/>
              <a:t>sk </a:t>
            </a:r>
            <a:r>
              <a:rPr lang="en-US" sz="3600" dirty="0"/>
              <a:t>A</a:t>
            </a:r>
            <a:r>
              <a:rPr lang="en-US" sz="3600" dirty="0" smtClean="0"/>
              <a:t>bout </a:t>
            </a:r>
            <a:r>
              <a:rPr lang="en-US" sz="3600" dirty="0"/>
              <a:t>Y</a:t>
            </a:r>
            <a:r>
              <a:rPr lang="en-US" sz="3600" dirty="0" smtClean="0"/>
              <a:t>our </a:t>
            </a:r>
            <a:r>
              <a:rPr lang="en-US" sz="3600" dirty="0"/>
              <a:t>S</a:t>
            </a:r>
            <a:r>
              <a:rPr lang="en-US" sz="3600" dirty="0" smtClean="0"/>
              <a:t>ervice Animal?</a:t>
            </a:r>
            <a:r>
              <a:rPr lang="en-US" sz="3600" u="sng" dirty="0"/>
              <a:t/>
            </a:r>
            <a:br>
              <a:rPr lang="en-US" sz="3600" u="sng" dirty="0"/>
            </a:br>
            <a:endParaRPr lang="en-US" sz="3600" u="sng" dirty="0"/>
          </a:p>
        </p:txBody>
      </p:sp>
      <p:sp>
        <p:nvSpPr>
          <p:cNvPr id="3" name="Content Placeholder 2"/>
          <p:cNvSpPr>
            <a:spLocks noGrp="1"/>
          </p:cNvSpPr>
          <p:nvPr>
            <p:ph idx="1"/>
          </p:nvPr>
        </p:nvSpPr>
        <p:spPr>
          <a:xfrm>
            <a:off x="838200" y="1737362"/>
            <a:ext cx="10515600" cy="4131733"/>
          </a:xfrm>
        </p:spPr>
        <p:txBody>
          <a:bodyPr>
            <a:normAutofit lnSpcReduction="10000"/>
          </a:bodyPr>
          <a:lstStyle/>
          <a:p>
            <a:pPr marL="201168" lvl="1" indent="0">
              <a:buNone/>
            </a:pPr>
            <a:endParaRPr lang="en-US" sz="2600" dirty="0"/>
          </a:p>
          <a:p>
            <a:pPr marL="715518" lvl="1" indent="-514350">
              <a:buFont typeface="+mj-lt"/>
              <a:buAutoNum type="arabicPeriod"/>
            </a:pPr>
            <a:r>
              <a:rPr lang="en-US" sz="2600" dirty="0"/>
              <a:t>Right to Service Animal – Limited Inquiry</a:t>
            </a:r>
          </a:p>
          <a:p>
            <a:pPr marL="1172718" lvl="2" indent="-514350">
              <a:buFont typeface="+mj-lt"/>
              <a:buAutoNum type="alphaUcPeriod"/>
            </a:pPr>
            <a:r>
              <a:rPr lang="en-US" sz="2200" dirty="0"/>
              <a:t>Can ask if the person has a disability-related need for the animal, and what service the animal provides; </a:t>
            </a:r>
          </a:p>
          <a:p>
            <a:pPr marL="1172718" lvl="2" indent="-514350">
              <a:buFont typeface="+mj-lt"/>
              <a:buAutoNum type="alphaUcPeriod"/>
            </a:pPr>
            <a:r>
              <a:rPr lang="en-US" sz="2200" dirty="0"/>
              <a:t>Cannot ask about the nature of a person’s disability or for medical records; </a:t>
            </a:r>
          </a:p>
          <a:p>
            <a:pPr marL="1172718" lvl="2" indent="-514350">
              <a:buFont typeface="+mj-lt"/>
              <a:buAutoNum type="alphaUcPeriod"/>
            </a:pPr>
            <a:r>
              <a:rPr lang="en-US" sz="2200" dirty="0"/>
              <a:t>Cannot require documentation, such as proof that the animal has been certified, trained, or licensed as a service animal</a:t>
            </a:r>
          </a:p>
          <a:p>
            <a:pPr marL="201168" lvl="1" indent="0">
              <a:buNone/>
            </a:pPr>
            <a:endParaRPr lang="en-US" sz="2600" dirty="0"/>
          </a:p>
          <a:p>
            <a:pPr marL="715518" lvl="1" indent="-514350">
              <a:buFont typeface="+mj-lt"/>
              <a:buAutoNum type="arabicPeriod" startAt="2"/>
            </a:pPr>
            <a:r>
              <a:rPr lang="en-US" sz="2600" dirty="0"/>
              <a:t>Right to Service Animal in Training – County-Issued Tags</a:t>
            </a:r>
          </a:p>
          <a:p>
            <a:pPr marL="201168" lvl="1" indent="0">
              <a:buNone/>
            </a:pPr>
            <a:endParaRPr lang="en-US" sz="2600" dirty="0"/>
          </a:p>
          <a:p>
            <a:pPr marL="715518" lvl="1" indent="-514350">
              <a:buFont typeface="+mj-lt"/>
              <a:buAutoNum type="arabicPeriod" startAt="3"/>
            </a:pPr>
            <a:r>
              <a:rPr lang="en-US" sz="2600" dirty="0"/>
              <a:t>No Right to ESA</a:t>
            </a:r>
          </a:p>
        </p:txBody>
      </p:sp>
      <p:sp>
        <p:nvSpPr>
          <p:cNvPr id="5" name="TextBox 4"/>
          <p:cNvSpPr txBox="1"/>
          <p:nvPr/>
        </p:nvSpPr>
        <p:spPr>
          <a:xfrm>
            <a:off x="130629" y="6083559"/>
            <a:ext cx="1800808" cy="492443"/>
          </a:xfrm>
          <a:prstGeom prst="rect">
            <a:avLst/>
          </a:prstGeom>
          <a:noFill/>
        </p:spPr>
        <p:txBody>
          <a:bodyPr wrap="square" rtlCol="0">
            <a:spAutoFit/>
          </a:bodyPr>
          <a:lstStyle/>
          <a:p>
            <a:r>
              <a:rPr lang="en-US" sz="2600" dirty="0" smtClean="0"/>
              <a:t>12</a:t>
            </a:r>
            <a:endParaRPr lang="en-US" sz="2600" dirty="0"/>
          </a:p>
        </p:txBody>
      </p:sp>
    </p:spTree>
    <p:extLst>
      <p:ext uri="{BB962C8B-B14F-4D97-AF65-F5344CB8AC3E}">
        <p14:creationId xmlns:p14="http://schemas.microsoft.com/office/powerpoint/2010/main" val="2337406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0094"/>
          </a:xfrm>
        </p:spPr>
        <p:txBody>
          <a:bodyPr/>
          <a:lstStyle/>
          <a:p>
            <a:pPr algn="ctr"/>
            <a:r>
              <a:rPr lang="en-US" dirty="0" smtClean="0"/>
              <a:t>Legal Options</a:t>
            </a:r>
            <a:endParaRPr lang="en-US" dirty="0"/>
          </a:p>
        </p:txBody>
      </p:sp>
      <p:sp>
        <p:nvSpPr>
          <p:cNvPr id="3" name="Content Placeholder 2"/>
          <p:cNvSpPr>
            <a:spLocks noGrp="1"/>
          </p:cNvSpPr>
          <p:nvPr>
            <p:ph idx="1"/>
          </p:nvPr>
        </p:nvSpPr>
        <p:spPr>
          <a:xfrm>
            <a:off x="838200" y="1242874"/>
            <a:ext cx="10515600" cy="5131293"/>
          </a:xfrm>
        </p:spPr>
        <p:txBody>
          <a:bodyPr>
            <a:normAutofit fontScale="92500" lnSpcReduction="10000"/>
          </a:bodyPr>
          <a:lstStyle/>
          <a:p>
            <a:pPr marL="514350" indent="-514350">
              <a:buFont typeface="+mj-lt"/>
              <a:buAutoNum type="arabicPeriod"/>
            </a:pPr>
            <a:r>
              <a:rPr lang="en-US" dirty="0" smtClean="0"/>
              <a:t>File </a:t>
            </a:r>
            <a:r>
              <a:rPr lang="en-US" dirty="0"/>
              <a:t>a complaint with the United States Department of Justice (</a:t>
            </a:r>
            <a:r>
              <a:rPr lang="en-US" dirty="0">
                <a:hlinkClick r:id="rId2"/>
              </a:rPr>
              <a:t>http://</a:t>
            </a:r>
            <a:r>
              <a:rPr lang="en-US" dirty="0" smtClean="0">
                <a:hlinkClick r:id="rId2"/>
              </a:rPr>
              <a:t>www.ada.gov/t3compfm.htm</a:t>
            </a:r>
            <a:r>
              <a:rPr lang="en-US" dirty="0" smtClean="0"/>
              <a:t> or </a:t>
            </a:r>
            <a:r>
              <a:rPr lang="en-US" dirty="0"/>
              <a:t>by calling the department at (800) 514-0301)</a:t>
            </a:r>
          </a:p>
          <a:p>
            <a:pPr marL="971550" lvl="1" indent="-514350">
              <a:buFont typeface="+mj-lt"/>
              <a:buAutoNum type="alphaUcPeriod"/>
            </a:pPr>
            <a:r>
              <a:rPr lang="en-US" dirty="0" smtClean="0"/>
              <a:t>Must </a:t>
            </a:r>
            <a:r>
              <a:rPr lang="en-US" dirty="0"/>
              <a:t>file within 180 days of the date that the discriminatory conduct occurred </a:t>
            </a:r>
          </a:p>
          <a:p>
            <a:pPr marL="971550" lvl="1" indent="-514350">
              <a:buFont typeface="+mj-lt"/>
              <a:buAutoNum type="alphaUcPeriod"/>
            </a:pPr>
            <a:r>
              <a:rPr lang="en-US" dirty="0" smtClean="0"/>
              <a:t>Not </a:t>
            </a:r>
            <a:r>
              <a:rPr lang="en-US" dirty="0"/>
              <a:t>required to file a lawsuit</a:t>
            </a:r>
          </a:p>
          <a:p>
            <a:pPr marL="514350" indent="-514350">
              <a:buFont typeface="+mj-lt"/>
              <a:buAutoNum type="arabicPeriod"/>
            </a:pPr>
            <a:r>
              <a:rPr lang="en-US" dirty="0" smtClean="0"/>
              <a:t>File a complaint with the California Department of Fair Employment and </a:t>
            </a:r>
            <a:r>
              <a:rPr lang="en-US" dirty="0"/>
              <a:t>Housing (</a:t>
            </a:r>
            <a:r>
              <a:rPr lang="en-US" dirty="0">
                <a:hlinkClick r:id="rId3"/>
              </a:rPr>
              <a:t>https://www.dfeh.ca.gov/complaint-process/complaint-forms</a:t>
            </a:r>
            <a:r>
              <a:rPr lang="en-US" dirty="0" smtClean="0">
                <a:hlinkClick r:id="rId3"/>
              </a:rPr>
              <a:t>/</a:t>
            </a:r>
            <a:r>
              <a:rPr lang="en-US" dirty="0" smtClean="0"/>
              <a:t>)</a:t>
            </a:r>
          </a:p>
          <a:p>
            <a:pPr marL="971550" lvl="1" indent="-514350">
              <a:buFont typeface="+mj-lt"/>
              <a:buAutoNum type="alphaUcPeriod"/>
            </a:pPr>
            <a:r>
              <a:rPr lang="en-US" dirty="0" smtClean="0"/>
              <a:t>Must file within one year of the date that discriminatory conduct occurred</a:t>
            </a:r>
          </a:p>
          <a:p>
            <a:pPr marL="971550" lvl="1" indent="-514350">
              <a:buFont typeface="+mj-lt"/>
              <a:buAutoNum type="alphaUcPeriod"/>
            </a:pPr>
            <a:r>
              <a:rPr lang="en-US" dirty="0" smtClean="0"/>
              <a:t>Not required to file a lawsuit</a:t>
            </a:r>
          </a:p>
          <a:p>
            <a:pPr marL="514350" indent="-514350">
              <a:buFont typeface="+mj-lt"/>
              <a:buAutoNum type="arabicPeriod"/>
            </a:pPr>
            <a:r>
              <a:rPr lang="en-US" dirty="0" smtClean="0"/>
              <a:t>File </a:t>
            </a:r>
            <a:r>
              <a:rPr lang="en-US" dirty="0"/>
              <a:t>a lawsuit in state or federal court. TO BE </a:t>
            </a:r>
            <a:r>
              <a:rPr lang="en-US" dirty="0" smtClean="0"/>
              <a:t>SAFE, </a:t>
            </a:r>
            <a:r>
              <a:rPr lang="en-US" dirty="0"/>
              <a:t>FILE SUIT WITHIN 2 YEARS OF THE DATE THAT THE DISCRIMINATION OCCURRED</a:t>
            </a:r>
          </a:p>
          <a:p>
            <a:pPr marL="514350" indent="-514350">
              <a:buFont typeface="+mj-lt"/>
              <a:buAutoNum type="arabicPeriod"/>
            </a:pPr>
            <a:endParaRPr lang="en-US" dirty="0"/>
          </a:p>
        </p:txBody>
      </p:sp>
      <p:sp>
        <p:nvSpPr>
          <p:cNvPr id="5" name="TextBox 4"/>
          <p:cNvSpPr txBox="1"/>
          <p:nvPr/>
        </p:nvSpPr>
        <p:spPr>
          <a:xfrm>
            <a:off x="130629" y="6083559"/>
            <a:ext cx="1800808" cy="492443"/>
          </a:xfrm>
          <a:prstGeom prst="rect">
            <a:avLst/>
          </a:prstGeom>
          <a:noFill/>
        </p:spPr>
        <p:txBody>
          <a:bodyPr wrap="square" rtlCol="0">
            <a:spAutoFit/>
          </a:bodyPr>
          <a:lstStyle/>
          <a:p>
            <a:r>
              <a:rPr lang="en-US" sz="2600" dirty="0" smtClean="0"/>
              <a:t>14</a:t>
            </a:r>
            <a:endParaRPr lang="en-US" sz="2600" dirty="0"/>
          </a:p>
        </p:txBody>
      </p:sp>
    </p:spTree>
    <p:extLst>
      <p:ext uri="{BB962C8B-B14F-4D97-AF65-F5344CB8AC3E}">
        <p14:creationId xmlns:p14="http://schemas.microsoft.com/office/powerpoint/2010/main" val="3206430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4" name="Content Placeholder 3"/>
          <p:cNvSpPr>
            <a:spLocks noGrp="1"/>
          </p:cNvSpPr>
          <p:nvPr>
            <p:ph idx="1"/>
          </p:nvPr>
        </p:nvSpPr>
        <p:spPr/>
        <p:txBody>
          <a:bodyPr>
            <a:normAutofit/>
          </a:bodyPr>
          <a:lstStyle/>
          <a:p>
            <a:pPr marL="0" indent="0" algn="ctr">
              <a:buNone/>
            </a:pPr>
            <a:r>
              <a:rPr lang="en-US" sz="3200" dirty="0" smtClean="0"/>
              <a:t>For legal assistance, call </a:t>
            </a:r>
            <a:r>
              <a:rPr lang="en-US" sz="3200" dirty="0" smtClean="0">
                <a:solidFill>
                  <a:schemeClr val="tx2">
                    <a:lumMod val="50000"/>
                  </a:schemeClr>
                </a:solidFill>
              </a:rPr>
              <a:t>800-776-5746</a:t>
            </a:r>
          </a:p>
          <a:p>
            <a:pPr marL="0" indent="0" algn="ctr">
              <a:buNone/>
            </a:pPr>
            <a:r>
              <a:rPr lang="en-US" sz="3200" dirty="0" smtClean="0"/>
              <a:t>TTY </a:t>
            </a:r>
            <a:r>
              <a:rPr lang="en-US" sz="3200" dirty="0" smtClean="0">
                <a:solidFill>
                  <a:schemeClr val="tx2">
                    <a:lumMod val="50000"/>
                  </a:schemeClr>
                </a:solidFill>
              </a:rPr>
              <a:t>800 719 5798</a:t>
            </a:r>
          </a:p>
          <a:p>
            <a:pPr marL="0" indent="0" algn="ctr">
              <a:buNone/>
            </a:pPr>
            <a:r>
              <a:rPr lang="en-US" sz="3200" dirty="0"/>
              <a:t>Our website</a:t>
            </a:r>
            <a:r>
              <a:rPr lang="en-US" sz="3200"/>
              <a:t>: </a:t>
            </a:r>
            <a:r>
              <a:rPr lang="en-US" sz="3200" smtClean="0"/>
              <a:t>wwww.disabilityrightsca.org</a:t>
            </a:r>
            <a:endParaRPr lang="en-US" sz="3200" dirty="0" smtClean="0"/>
          </a:p>
        </p:txBody>
      </p:sp>
      <p:sp>
        <p:nvSpPr>
          <p:cNvPr id="5" name="TextBox 4"/>
          <p:cNvSpPr txBox="1"/>
          <p:nvPr/>
        </p:nvSpPr>
        <p:spPr>
          <a:xfrm>
            <a:off x="130629" y="6083559"/>
            <a:ext cx="1800808" cy="492443"/>
          </a:xfrm>
          <a:prstGeom prst="rect">
            <a:avLst/>
          </a:prstGeom>
          <a:noFill/>
        </p:spPr>
        <p:txBody>
          <a:bodyPr wrap="square" rtlCol="0">
            <a:spAutoFit/>
          </a:bodyPr>
          <a:lstStyle/>
          <a:p>
            <a:r>
              <a:rPr lang="en-US" sz="2600" dirty="0" smtClean="0"/>
              <a:t>15</a:t>
            </a:r>
            <a:endParaRPr lang="en-US" sz="2600" dirty="0"/>
          </a:p>
        </p:txBody>
      </p:sp>
    </p:spTree>
    <p:extLst>
      <p:ext uri="{BB962C8B-B14F-4D97-AF65-F5344CB8AC3E}">
        <p14:creationId xmlns:p14="http://schemas.microsoft.com/office/powerpoint/2010/main" val="1613030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3579</TotalTime>
  <Words>592</Words>
  <Application>Microsoft Office PowerPoint</Application>
  <PresentationFormat>Widescreen</PresentationFormat>
  <Paragraphs>79</Paragraphs>
  <Slides>9</Slides>
  <Notes>3</Notes>
  <HiddenSlides>0</HiddenSlides>
  <MMClips>1</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Office Theme</vt:lpstr>
      <vt:lpstr>1_Office Theme</vt:lpstr>
      <vt:lpstr>Disability Rights California: Who Let the Dogs in? Service Dogs on Access</vt:lpstr>
      <vt:lpstr> Disclaimer This training is not legal advice. Disability Rights California has not agreed to represent anyone at this training. Nothing said during this training is private. We cannot answer questions asking for advice on individual legal issues.  If you have a legal issue that you would like to discuss with Disability Rights California, please call our intake line at 800-776-5746. </vt:lpstr>
      <vt:lpstr>Disability Rights California</vt:lpstr>
      <vt:lpstr>Laws for Access</vt:lpstr>
      <vt:lpstr>Person with a Disability</vt:lpstr>
      <vt:lpstr>What's My Animal?</vt:lpstr>
      <vt:lpstr>What Can They Ask About Your Service Animal? </vt:lpstr>
      <vt:lpstr>Legal Options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Agency &amp; Issue spotting</dc:title>
  <dc:creator>Callie Frye</dc:creator>
  <cp:lastModifiedBy>Art Chacon</cp:lastModifiedBy>
  <cp:revision>202</cp:revision>
  <cp:lastPrinted>2018-03-01T22:49:35Z</cp:lastPrinted>
  <dcterms:created xsi:type="dcterms:W3CDTF">2016-05-24T23:06:53Z</dcterms:created>
  <dcterms:modified xsi:type="dcterms:W3CDTF">2018-07-05T17:52:57Z</dcterms:modified>
</cp:coreProperties>
</file>