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98" r:id="rId2"/>
    <p:sldId id="299" r:id="rId3"/>
    <p:sldId id="305" r:id="rId4"/>
    <p:sldId id="306" r:id="rId5"/>
    <p:sldId id="307" r:id="rId6"/>
    <p:sldId id="308" r:id="rId7"/>
    <p:sldId id="300" r:id="rId8"/>
    <p:sldId id="310" r:id="rId9"/>
    <p:sldId id="311" r:id="rId10"/>
    <p:sldId id="309" r:id="rId11"/>
  </p:sldIdLst>
  <p:sldSz cx="9144000" cy="6858000" type="screen4x3"/>
  <p:notesSz cx="7010400" cy="92964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96" userDrawn="1">
          <p15:clr>
            <a:srgbClr val="A4A3A4"/>
          </p15:clr>
        </p15:guide>
        <p15:guide id="2" orient="horz" pos="984" userDrawn="1">
          <p15:clr>
            <a:srgbClr val="A4A3A4"/>
          </p15:clr>
        </p15:guide>
        <p15:guide id="3" pos="5208" userDrawn="1">
          <p15:clr>
            <a:srgbClr val="A4A3A4"/>
          </p15:clr>
        </p15:guide>
        <p15:guide id="4" orient="horz" pos="744" userDrawn="1">
          <p15:clr>
            <a:srgbClr val="A4A3A4"/>
          </p15:clr>
        </p15:guide>
        <p15:guide id="5" pos="48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D86"/>
    <a:srgbClr val="E26E2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5"/>
    <p:restoredTop sz="94674"/>
  </p:normalViewPr>
  <p:slideViewPr>
    <p:cSldViewPr snapToGrid="0" snapToObjects="1" showGuides="1">
      <p:cViewPr varScale="1">
        <p:scale>
          <a:sx n="105" d="100"/>
          <a:sy n="105" d="100"/>
        </p:scale>
        <p:origin x="1416" y="114"/>
      </p:cViewPr>
      <p:guideLst>
        <p:guide pos="696"/>
        <p:guide orient="horz" pos="984"/>
        <p:guide pos="5208"/>
        <p:guide orient="horz" pos="744"/>
        <p:guide pos="4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ostus\archuser\David\Customer%20Service%20Working%20Group\2019.02.06%20-%20David%20-%20Phone%20Sta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ostus\archuser\David\Customer%20Service%20Working%20Group\2019.02.06%20-%20David%20-%20Phone%20Sta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>
                <a:latin typeface="AvenirNext LT Pro Bold" panose="020B0803020202020204" pitchFamily="34" charset="0"/>
              </a:rPr>
              <a:t>Ratio </a:t>
            </a:r>
            <a:r>
              <a:rPr lang="en-US" sz="1800" dirty="0">
                <a:latin typeface="AvenirNext LT Pro Bold" panose="020B0803020202020204" pitchFamily="34" charset="0"/>
              </a:rPr>
              <a:t>of Trips</a:t>
            </a:r>
            <a:r>
              <a:rPr lang="en-US" sz="1800" baseline="0" dirty="0">
                <a:latin typeface="AvenirNext LT Pro Bold" panose="020B0803020202020204" pitchFamily="34" charset="0"/>
              </a:rPr>
              <a:t> to ETA Calls</a:t>
            </a:r>
            <a:endParaRPr lang="en-US" sz="1800" dirty="0">
              <a:latin typeface="AvenirNext LT Pro Bold" panose="020B0803020202020204" pitchFamily="34" charset="0"/>
            </a:endParaRPr>
          </a:p>
        </c:rich>
      </c:tx>
      <c:layout>
        <c:manualLayout>
          <c:xMode val="edge"/>
          <c:yMode val="edge"/>
          <c:x val="0.35059703743928555"/>
          <c:y val="4.0080160320641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4664490388103012E-2"/>
                  <c:y val="2.816901408450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B2-4190-B015-56F6319F9A4F}"/>
                </c:ext>
              </c:extLst>
            </c:dLbl>
            <c:dLbl>
              <c:idx val="1"/>
              <c:layout>
                <c:manualLayout>
                  <c:x val="-3.3369604642727632E-2"/>
                  <c:y val="2.816901408450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B2-4190-B015-56F6319F9A4F}"/>
                </c:ext>
              </c:extLst>
            </c:dLbl>
            <c:dLbl>
              <c:idx val="2"/>
              <c:layout>
                <c:manualLayout>
                  <c:x val="-3.1918752266956785E-2"/>
                  <c:y val="3.1298904538341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B2-4190-B015-56F6319F9A4F}"/>
                </c:ext>
              </c:extLst>
            </c:dLbl>
            <c:dLbl>
              <c:idx val="3"/>
              <c:layout>
                <c:manualLayout>
                  <c:x val="-2.031193326079082E-2"/>
                  <c:y val="4.0688575899843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B2-4190-B015-56F6319F9A4F}"/>
                </c:ext>
              </c:extLst>
            </c:dLbl>
            <c:dLbl>
              <c:idx val="4"/>
              <c:layout>
                <c:manualLayout>
                  <c:x val="-2.6115342763873776E-2"/>
                  <c:y val="3.44287949921752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B2-4190-B015-56F6319F9A4F}"/>
                </c:ext>
              </c:extLst>
            </c:dLbl>
            <c:dLbl>
              <c:idx val="5"/>
              <c:layout>
                <c:manualLayout>
                  <c:x val="-2.3213638012332352E-2"/>
                  <c:y val="3.7558685446009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B2-4190-B015-56F6319F9A4F}"/>
                </c:ext>
              </c:extLst>
            </c:dLbl>
            <c:dLbl>
              <c:idx val="6"/>
              <c:layout>
                <c:manualLayout>
                  <c:x val="-3.0467899891186177E-2"/>
                  <c:y val="-5.320813771517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B2-4190-B015-56F6319F9A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Next LT Pro Bold" panose="020B08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Sheet1!$B$1:$H$2</c:f>
              <c:strCache>
                <c:ptCount val="7"/>
                <c:pt idx="0">
                  <c:v>Jul-18</c:v>
                </c:pt>
                <c:pt idx="1">
                  <c:v>Aug-18</c:v>
                </c:pt>
                <c:pt idx="2">
                  <c:v>Sep-18</c:v>
                </c:pt>
                <c:pt idx="3">
                  <c:v>Oct-18</c:v>
                </c:pt>
                <c:pt idx="4">
                  <c:v>Nov-18</c:v>
                </c:pt>
                <c:pt idx="5">
                  <c:v>Dec-18</c:v>
                </c:pt>
                <c:pt idx="6">
                  <c:v>Jan-19</c:v>
                </c:pt>
              </c:strCache>
            </c:strRef>
          </c:cat>
          <c:val>
            <c:numRef>
              <c:f>Sheet1!$B$3:$H$3</c:f>
              <c:numCache>
                <c:formatCode>0.0</c:formatCode>
                <c:ptCount val="7"/>
                <c:pt idx="0">
                  <c:v>6.6256059687926072</c:v>
                </c:pt>
                <c:pt idx="1">
                  <c:v>6.2273446744425494</c:v>
                </c:pt>
                <c:pt idx="2">
                  <c:v>6.1618536040475718</c:v>
                </c:pt>
                <c:pt idx="3">
                  <c:v>5.9746791884722921</c:v>
                </c:pt>
                <c:pt idx="4">
                  <c:v>5.8857826470217853</c:v>
                </c:pt>
                <c:pt idx="5">
                  <c:v>6.2869882173433922</c:v>
                </c:pt>
                <c:pt idx="6">
                  <c:v>7.5617854773888951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CB2-4190-B015-56F6319F9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8726528"/>
        <c:axId val="428725544"/>
      </c:lineChart>
      <c:catAx>
        <c:axId val="42872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Bold" panose="020B0803020202020204" pitchFamily="34" charset="0"/>
                <a:ea typeface="+mn-ea"/>
                <a:cs typeface="+mn-cs"/>
              </a:defRPr>
            </a:pPr>
            <a:endParaRPr lang="en-US"/>
          </a:p>
        </c:txPr>
        <c:crossAx val="428725544"/>
        <c:crosses val="autoZero"/>
        <c:auto val="1"/>
        <c:lblAlgn val="ctr"/>
        <c:lblOffset val="100"/>
        <c:noMultiLvlLbl val="1"/>
      </c:catAx>
      <c:valAx>
        <c:axId val="428725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Bold" panose="020B0803020202020204" pitchFamily="34" charset="0"/>
                <a:ea typeface="+mn-ea"/>
                <a:cs typeface="+mn-cs"/>
              </a:defRPr>
            </a:pPr>
            <a:endParaRPr lang="en-US"/>
          </a:p>
        </c:txPr>
        <c:crossAx val="42872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15875" cap="flat" cmpd="sng" algn="ctr">
      <a:solidFill>
        <a:schemeClr val="accent1">
          <a:alpha val="99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>
                <a:latin typeface="AvenirNext LT Pro Bold" panose="020B0803020202020204" pitchFamily="34" charset="0"/>
              </a:rPr>
              <a:t>Number of ETA Calls Logged at ALTA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7562266481395715E-2"/>
          <c:y val="0.14536632274413974"/>
          <c:w val="0.88890832175389844"/>
          <c:h val="0.7730772015567020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Sheet3!$B$2:$H$2</c:f>
              <c:numCache>
                <c:formatCode>mmm\-yy</c:formatCode>
                <c:ptCount val="7"/>
                <c:pt idx="0">
                  <c:v>43282</c:v>
                </c:pt>
                <c:pt idx="1">
                  <c:v>43313</c:v>
                </c:pt>
                <c:pt idx="2">
                  <c:v>43344</c:v>
                </c:pt>
                <c:pt idx="3">
                  <c:v>43374</c:v>
                </c:pt>
                <c:pt idx="4">
                  <c:v>43405</c:v>
                </c:pt>
                <c:pt idx="5">
                  <c:v>43435</c:v>
                </c:pt>
                <c:pt idx="6">
                  <c:v>43466</c:v>
                </c:pt>
              </c:numCache>
            </c:numRef>
          </c:cat>
          <c:val>
            <c:numRef>
              <c:f>Sheet3!$B$3:$H$3</c:f>
              <c:numCache>
                <c:formatCode>#,##0</c:formatCode>
                <c:ptCount val="7"/>
                <c:pt idx="0">
                  <c:v>5614</c:v>
                </c:pt>
                <c:pt idx="1">
                  <c:v>6929</c:v>
                </c:pt>
                <c:pt idx="2">
                  <c:v>6177</c:v>
                </c:pt>
                <c:pt idx="3">
                  <c:v>7329</c:v>
                </c:pt>
                <c:pt idx="4">
                  <c:v>6416</c:v>
                </c:pt>
                <c:pt idx="5">
                  <c:v>4952</c:v>
                </c:pt>
                <c:pt idx="6">
                  <c:v>5022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07-4525-9E62-420D9D182A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5258936"/>
        <c:axId val="535261560"/>
      </c:lineChart>
      <c:dateAx>
        <c:axId val="53525893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Bold" panose="020B0803020202020204" pitchFamily="34" charset="0"/>
                <a:ea typeface="+mn-ea"/>
                <a:cs typeface="+mn-cs"/>
              </a:defRPr>
            </a:pPr>
            <a:endParaRPr lang="en-US"/>
          </a:p>
        </c:txPr>
        <c:crossAx val="535261560"/>
        <c:crosses val="autoZero"/>
        <c:auto val="1"/>
        <c:lblOffset val="100"/>
        <c:baseTimeUnit val="months"/>
      </c:dateAx>
      <c:valAx>
        <c:axId val="53526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Bold" panose="020B0803020202020204" pitchFamily="34" charset="0"/>
                <a:ea typeface="+mn-ea"/>
                <a:cs typeface="+mn-cs"/>
              </a:defRPr>
            </a:pPr>
            <a:endParaRPr lang="en-US"/>
          </a:p>
        </c:txPr>
        <c:crossAx val="535258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1587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46368-133A-4178-BCDB-6475A0D5084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B9E42-FCDF-4105-BAE1-CFA147C2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03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0D66F-1BFF-43AC-800A-A9DBDEA2948D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03C1C-EC9B-45D9-9B35-826C7743F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5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0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46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29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56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203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55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56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Strategic</a:t>
            </a:r>
            <a:r>
              <a:rPr lang="en-US" baseline="0" dirty="0"/>
              <a:t> Plan aims to lay out the agency’s goals for the next five years</a:t>
            </a:r>
          </a:p>
          <a:p>
            <a:endParaRPr lang="en-US" baseline="0" dirty="0"/>
          </a:p>
          <a:p>
            <a:r>
              <a:rPr lang="en-US" baseline="0" dirty="0"/>
              <a:t>Beginning in FY 2019 through 2023</a:t>
            </a:r>
          </a:p>
          <a:p>
            <a:endParaRPr lang="en-US" baseline="0" dirty="0"/>
          </a:p>
          <a:p>
            <a:r>
              <a:rPr lang="en-US" baseline="0" dirty="0"/>
              <a:t>By being transparent with the Board and other stakeholders, we hope the process to be collaborative process.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78BE2-1705-F44F-961E-514EFB0B6D3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50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38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1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667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0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46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96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80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37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52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460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10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10D1-220E-1749-BBB5-9A72F884BFE9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C783-385C-6F4C-8B27-98FF5F613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500" y="2736508"/>
            <a:ext cx="6991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5B3997"/>
                </a:solidFill>
                <a:latin typeface="Avenir Next" charset="0"/>
                <a:ea typeface="Avenir Next" charset="0"/>
                <a:cs typeface="Avenir Next" charset="0"/>
              </a:rPr>
              <a:t>Customer Service Call Center Update</a:t>
            </a:r>
            <a:endParaRPr lang="en-US" sz="3600" b="1" dirty="0">
              <a:solidFill>
                <a:srgbClr val="5B3997"/>
              </a:solidFill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40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-78352" y="2782774"/>
            <a:ext cx="8848242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Questions?</a:t>
            </a:r>
            <a:endParaRPr lang="en-US" sz="66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092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337289" y="224212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1137" y="1189687"/>
            <a:ext cx="76828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June 2015 - Comprehensive Operational Review of Customer Service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October 2016 – Consolidation of all customer service functions to single call center – ALTA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Average cost per call dropped from $5.24 to $3.63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$1,000,000 savings annually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Spring 2018 – 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Board recommends formation of Customer Service Working group 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Access retains consultant to assess current Customer Service Call Center model</a:t>
            </a:r>
            <a:endParaRPr lang="en-US" sz="2000" dirty="0">
              <a:latin typeface="AvenirNext LT Pro Medium" panose="020B060302020202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1216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703385" y="158279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Customer Service Working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434" y="1796807"/>
            <a:ext cx="81781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Board request to form working group to evaluate effectiveness of customer service </a:t>
            </a:r>
            <a:r>
              <a:rPr lang="en-US" sz="2000" dirty="0" smtClean="0">
                <a:latin typeface="AvenirNext LT Pro Medium" panose="020B0603020202020204" pitchFamily="34" charset="0"/>
              </a:rPr>
              <a:t>function</a:t>
            </a:r>
            <a:endParaRPr lang="en-US" sz="2000" dirty="0">
              <a:latin typeface="AvenirNext LT Pro Medium" panose="020B06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Retained Delta Services Group to evaluate and elicit feedback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Site visits to ALTA and service provider sites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Met with Working Group in July and </a:t>
            </a:r>
            <a:r>
              <a:rPr lang="en-US" sz="2000" dirty="0" smtClean="0">
                <a:latin typeface="AvenirNext LT Pro Medium" panose="020B0603020202020204" pitchFamily="34" charset="0"/>
              </a:rPr>
              <a:t>October</a:t>
            </a:r>
            <a:endParaRPr lang="en-US" sz="2000" dirty="0">
              <a:latin typeface="AvenirNext LT Pro Medium" panose="020B06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Medium" panose="020B0603020202020204" pitchFamily="34" charset="0"/>
              </a:rPr>
              <a:t>Initial Findings 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Too </a:t>
            </a:r>
            <a:r>
              <a:rPr lang="en-US" sz="2000" dirty="0">
                <a:latin typeface="AvenirNext LT Pro Medium" panose="020B0603020202020204" pitchFamily="34" charset="0"/>
              </a:rPr>
              <a:t>many passengers call OMC for ETAs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Medium" panose="020B0603020202020204" pitchFamily="34" charset="0"/>
              </a:rPr>
              <a:t>OMC </a:t>
            </a:r>
            <a:r>
              <a:rPr lang="en-US" sz="2000" dirty="0">
                <a:latin typeface="AvenirNext LT Pro Medium" panose="020B0603020202020204" pitchFamily="34" charset="0"/>
              </a:rPr>
              <a:t>is courteous but needs authority to resolve problems</a:t>
            </a:r>
            <a:endParaRPr lang="en-US" sz="2000" b="1" dirty="0">
              <a:latin typeface="AvenirNext LT Pro Medium" panose="020B060302020202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52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536331" y="123092"/>
            <a:ext cx="8355873" cy="15604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Recommendations from Delta Group </a:t>
            </a:r>
          </a:p>
          <a:p>
            <a:pPr algn="ctr"/>
            <a:r>
              <a:rPr lang="en-US" sz="28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Short </a:t>
            </a:r>
            <a:r>
              <a:rPr lang="en-US" sz="2800" b="1" dirty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Term (1-6 months)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435" y="1882871"/>
            <a:ext cx="7682852" cy="344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Regular" panose="020B0503020202020204" pitchFamily="34" charset="0"/>
              </a:rPr>
              <a:t>Enhance Access monitoring of Alta/OMC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venirNext LT Pro Regular" panose="020B0503020202020204" pitchFamily="34" charset="0"/>
              </a:rPr>
              <a:t>Station </a:t>
            </a:r>
            <a:r>
              <a:rPr lang="en-US" sz="2000" dirty="0">
                <a:latin typeface="AvenirNext LT Pro Regular" panose="020B0503020202020204" pitchFamily="34" charset="0"/>
              </a:rPr>
              <a:t>Access Staff @ </a:t>
            </a:r>
            <a:r>
              <a:rPr lang="en-US" sz="2000" dirty="0" smtClean="0">
                <a:latin typeface="AvenirNext LT Pro Regular" panose="020B0503020202020204" pitchFamily="34" charset="0"/>
              </a:rPr>
              <a:t>Alta*</a:t>
            </a:r>
            <a:endParaRPr lang="en-US" sz="2000" dirty="0">
              <a:latin typeface="AvenirNext LT Pro Regular" panose="020B05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Regular" panose="020B0503020202020204" pitchFamily="34" charset="0"/>
              </a:rPr>
              <a:t>Standardize Provider ETA response/accountability*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Regular" panose="020B0503020202020204" pitchFamily="34" charset="0"/>
              </a:rPr>
              <a:t>Reinforce “first call resolution” from customer with Providers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Regular" panose="020B0503020202020204" pitchFamily="34" charset="0"/>
              </a:rPr>
              <a:t>Develop OMC/ETA monitoring, reporting and KPI*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Regular" panose="020B0503020202020204" pitchFamily="34" charset="0"/>
              </a:rPr>
              <a:t>Revise call center scripts and train staff*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Next LT Pro Regular" panose="020B0503020202020204" pitchFamily="34" charset="0"/>
              </a:rPr>
              <a:t>Provide additional training to OMC staff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venirNext LT Pro Medium" panose="020B0603020202020204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1800" b="1" i="1" dirty="0">
                <a:latin typeface="AvenirNext LT Pro Medium" panose="020B0603020202020204" pitchFamily="34" charset="0"/>
              </a:rPr>
              <a:t>* </a:t>
            </a:r>
            <a:r>
              <a:rPr lang="en-US" sz="1800" b="1" i="1" dirty="0">
                <a:latin typeface="AvenirNext LT Pro Medium" panose="020B0603020202020204" pitchFamily="34" charset="0"/>
              </a:rPr>
              <a:t>A</a:t>
            </a:r>
            <a:r>
              <a:rPr lang="en-US" sz="1800" b="1" i="1" dirty="0" smtClean="0">
                <a:latin typeface="AvenirNext LT Pro Medium" panose="020B0603020202020204" pitchFamily="34" charset="0"/>
              </a:rPr>
              <a:t>lready in progress</a:t>
            </a:r>
            <a:endParaRPr lang="en-US" sz="1800" b="1" i="1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614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4740" y="400059"/>
            <a:ext cx="8848242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Recommendations from Delta Group </a:t>
            </a:r>
          </a:p>
          <a:p>
            <a:pPr algn="ctr"/>
            <a:r>
              <a:rPr lang="en-US" sz="28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Medium </a:t>
            </a:r>
            <a:r>
              <a:rPr lang="en-US" sz="2800" b="1" dirty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Term </a:t>
            </a:r>
            <a:r>
              <a:rPr lang="en-US" sz="28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(6-12 </a:t>
            </a:r>
            <a:r>
              <a:rPr lang="en-US" sz="2800" b="1" dirty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months)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435" y="1901773"/>
            <a:ext cx="7682852" cy="398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Customer Campaign: Call providers for </a:t>
            </a:r>
            <a:r>
              <a:rPr lang="en-US" sz="2400" dirty="0" smtClean="0">
                <a:latin typeface="AvenirNext LT Pro Regular" panose="020B0503020202020204" pitchFamily="34" charset="0"/>
              </a:rPr>
              <a:t>ETA</a:t>
            </a:r>
            <a:endParaRPr lang="en-US" sz="2400" dirty="0">
              <a:latin typeface="AvenirNext LT Pro Regular" panose="020B0503020202020204" pitchFamily="34" charset="0"/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Reinforce OMC culture of “problem solving”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Study OMC structural options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OMC needs enhanced authority and control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OMC pinnacle operating authority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venirNext LT Pro Regular" panose="020B0503020202020204" pitchFamily="34" charset="0"/>
              </a:rPr>
              <a:t>Present periodic updates to CAC, TPAC and </a:t>
            </a:r>
            <a:r>
              <a:rPr lang="en-US" sz="2400" dirty="0" smtClean="0">
                <a:latin typeface="AvenirNext LT Pro Regular" panose="020B0503020202020204" pitchFamily="34" charset="0"/>
              </a:rPr>
              <a:t>Board</a:t>
            </a:r>
            <a:endParaRPr lang="en-US" sz="2400" dirty="0">
              <a:latin typeface="AvenirNext LT Pro Regular" panose="020B0503020202020204" pitchFamily="34" charset="0"/>
            </a:endParaRPr>
          </a:p>
          <a:p>
            <a:pPr marL="285750" indent="-285750" algn="just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Amend </a:t>
            </a:r>
            <a:r>
              <a:rPr lang="en-US" sz="2400" dirty="0">
                <a:latin typeface="AvenirNext LT Pro Regular" panose="020B0503020202020204" pitchFamily="34" charset="0"/>
              </a:rPr>
              <a:t>scope of work requirements and/or develop new request for proposals in 2019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 smtClean="0">
              <a:latin typeface="AvenirNext LT Pro Medium" panose="020B060302020202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000" b="1" dirty="0">
              <a:latin typeface="AvenirNext LT Pro Medium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736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693788" y="9967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solidFill>
                  <a:srgbClr val="5B3997"/>
                </a:solidFill>
                <a:latin typeface="AvenirNext LT Pro Bold" panose="020B0803020202020204" pitchFamily="34" charset="0"/>
                <a:ea typeface="Avenir Next Demi Bold" charset="0"/>
                <a:cs typeface="Avenir Next Demi Bold" charset="0"/>
              </a:rPr>
              <a:t>Specific Changes Implemented Related to Immediate Service Issues</a:t>
            </a:r>
            <a:endParaRPr lang="en-US" sz="2800" b="1" dirty="0">
              <a:solidFill>
                <a:srgbClr val="5B3997"/>
              </a:solidFill>
              <a:latin typeface="AvenirNext LT Pro Bold" panose="020B0803020202020204" pitchFamily="34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4190" y="1105615"/>
            <a:ext cx="7682852" cy="464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Service Providers</a:t>
            </a:r>
          </a:p>
          <a:p>
            <a:pPr marL="10858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Revised ETA process</a:t>
            </a:r>
          </a:p>
          <a:p>
            <a:pPr marL="1428750" lvl="3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ETAs </a:t>
            </a:r>
            <a:r>
              <a:rPr lang="en-US" sz="1800" dirty="0">
                <a:latin typeface="AvenirNext LT Pro Regular" panose="020B0503020202020204" pitchFamily="34" charset="0"/>
              </a:rPr>
              <a:t>provided within 20 minute window</a:t>
            </a:r>
          </a:p>
          <a:p>
            <a:pPr marL="1428750" lvl="3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Customers not placed on hold calling for ETAs</a:t>
            </a:r>
          </a:p>
          <a:p>
            <a:pPr marL="1428750" lvl="3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20 ETA calls per region monitored each month</a:t>
            </a:r>
          </a:p>
          <a:p>
            <a:pPr marL="1143000" lvl="3">
              <a:lnSpc>
                <a:spcPct val="110000"/>
              </a:lnSpc>
            </a:pPr>
            <a:endParaRPr lang="en-US" sz="1800" dirty="0" smtClean="0">
              <a:latin typeface="AvenirNext LT Pro Regular" panose="020B0503020202020204" pitchFamily="34" charset="0"/>
            </a:endParaRP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venirNext LT Pro Regular" panose="020B0503020202020204" pitchFamily="34" charset="0"/>
              </a:rPr>
              <a:t>ALTA OMC</a:t>
            </a:r>
          </a:p>
          <a:p>
            <a:pPr marL="10858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ETAs </a:t>
            </a:r>
            <a:r>
              <a:rPr lang="en-US" sz="1800" dirty="0">
                <a:latin typeface="AvenirNext LT Pro Regular" panose="020B0503020202020204" pitchFamily="34" charset="0"/>
              </a:rPr>
              <a:t>provided within 20 minute window</a:t>
            </a:r>
          </a:p>
          <a:p>
            <a:pPr marL="10858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First ETA is provided through WMR reducing time on hold for ETA</a:t>
            </a:r>
          </a:p>
          <a:p>
            <a:pPr marL="10858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Back </a:t>
            </a:r>
            <a:r>
              <a:rPr lang="en-US" sz="1800" dirty="0">
                <a:latin typeface="AvenirNext LT Pro Regular" panose="020B0503020202020204" pitchFamily="34" charset="0"/>
              </a:rPr>
              <a:t>Up </a:t>
            </a:r>
            <a:r>
              <a:rPr lang="en-US" sz="1800" dirty="0" smtClean="0">
                <a:latin typeface="AvenirNext LT Pro Regular" panose="020B0503020202020204" pitchFamily="34" charset="0"/>
              </a:rPr>
              <a:t>Trips</a:t>
            </a:r>
            <a:endParaRPr lang="en-US" sz="1800" dirty="0">
              <a:latin typeface="AvenirNext LT Pro Regular" panose="020B0503020202020204" pitchFamily="34" charset="0"/>
            </a:endParaRPr>
          </a:p>
          <a:p>
            <a:pPr marL="1428750" lvl="3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venirNext LT Pro Regular" panose="020B0503020202020204" pitchFamily="34" charset="0"/>
              </a:rPr>
              <a:t>Revised </a:t>
            </a:r>
            <a:r>
              <a:rPr lang="en-US" sz="1800" dirty="0" smtClean="0">
                <a:latin typeface="AvenirNext LT Pro Regular" panose="020B0503020202020204" pitchFamily="34" charset="0"/>
              </a:rPr>
              <a:t>SOP to empower OMC staff</a:t>
            </a:r>
            <a:endParaRPr lang="en-US" sz="1800" dirty="0">
              <a:latin typeface="AvenirNext LT Pro Regular" panose="020B0503020202020204" pitchFamily="34" charset="0"/>
            </a:endParaRPr>
          </a:p>
          <a:p>
            <a:pPr marL="1428750" lvl="3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Encourage staff to use judgement vs. procedures </a:t>
            </a:r>
            <a:endParaRPr lang="en-US" sz="1800" dirty="0">
              <a:latin typeface="AvenirNext LT Pro Regular" panose="020B0503020202020204" pitchFamily="34" charset="0"/>
            </a:endParaRPr>
          </a:p>
          <a:p>
            <a:pPr marL="10858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AvenirNext LT Pro Regular" panose="020B0503020202020204" pitchFamily="34" charset="0"/>
              </a:rPr>
              <a:t>Revised call review process with revised rating system and ALTA follow up</a:t>
            </a:r>
          </a:p>
        </p:txBody>
      </p:sp>
    </p:spTree>
    <p:extLst>
      <p:ext uri="{BB962C8B-B14F-4D97-AF65-F5344CB8AC3E}">
        <p14:creationId xmlns:p14="http://schemas.microsoft.com/office/powerpoint/2010/main" val="1915478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932332"/>
              </p:ext>
            </p:extLst>
          </p:nvPr>
        </p:nvGraphicFramePr>
        <p:xfrm>
          <a:off x="96715" y="1521069"/>
          <a:ext cx="8911004" cy="425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itle 2"/>
          <p:cNvSpPr txBox="1">
            <a:spLocks/>
          </p:cNvSpPr>
          <p:nvPr/>
        </p:nvSpPr>
        <p:spPr>
          <a:xfrm>
            <a:off x="768112" y="303343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5B3997"/>
                </a:solidFill>
                <a:latin typeface="Avenir Next Demi Bold" charset="0"/>
                <a:ea typeface="Avenir Next Demi Bold" charset="0"/>
                <a:cs typeface="Avenir Next Demi Bold" charset="0"/>
              </a:rPr>
              <a:t>ETA Trending with Service Providers</a:t>
            </a:r>
            <a:endParaRPr lang="en-US" sz="3200" b="1" dirty="0">
              <a:solidFill>
                <a:srgbClr val="5B3997"/>
              </a:solidFill>
              <a:latin typeface="Avenir Next Demi Bold" charset="0"/>
              <a:ea typeface="Avenir Next Demi Bold" charset="0"/>
              <a:cs typeface="Avenir Next Dem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955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 txBox="1">
            <a:spLocks/>
          </p:cNvSpPr>
          <p:nvPr/>
        </p:nvSpPr>
        <p:spPr>
          <a:xfrm>
            <a:off x="591211" y="102737"/>
            <a:ext cx="7886700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5B3997"/>
                </a:solidFill>
                <a:latin typeface="AvenirNext LT Pro Bold" panose="020B0803020202020204" pitchFamily="34" charset="0"/>
                <a:ea typeface="Avenir Next Demi Bold" charset="0"/>
                <a:cs typeface="Avenir Next Demi Bold" charset="0"/>
              </a:rPr>
              <a:t>ETA Trending with ALTA OMC to Service Providers</a:t>
            </a:r>
            <a:endParaRPr lang="en-US" sz="3200" b="1" dirty="0">
              <a:solidFill>
                <a:srgbClr val="5B3997"/>
              </a:solidFill>
              <a:latin typeface="AvenirNext LT Pro Bold" panose="020B0803020202020204" pitchFamily="34" charset="0"/>
              <a:ea typeface="Avenir Next Demi Bold" charset="0"/>
              <a:cs typeface="Avenir Next Demi Bold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295688"/>
              </p:ext>
            </p:extLst>
          </p:nvPr>
        </p:nvGraphicFramePr>
        <p:xfrm>
          <a:off x="523875" y="1219200"/>
          <a:ext cx="809625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50833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44740" y="400059"/>
            <a:ext cx="8848242" cy="1116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5B3997"/>
                </a:solidFill>
                <a:latin typeface="AvenirNext LT Pro Bold" panose="020B0803020202020204" pitchFamily="34" charset="0"/>
                <a:ea typeface="Avenir Next Demi Bold" charset="0"/>
                <a:cs typeface="Avenir Next Demi Bold" charset="0"/>
              </a:rPr>
              <a:t>Next Steps</a:t>
            </a:r>
            <a:endParaRPr lang="en-US" sz="3200" b="1" dirty="0">
              <a:solidFill>
                <a:srgbClr val="5B3997"/>
              </a:solidFill>
              <a:latin typeface="AvenirNext LT Pro Bold" panose="020B0803020202020204" pitchFamily="34" charset="0"/>
              <a:ea typeface="Avenir Next Demi Bold" charset="0"/>
              <a:cs typeface="Avenir Next Demi Bol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499" y="1516522"/>
            <a:ext cx="786032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Access staff person on site at ALTA/OMC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Receive final report from Delta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Use recommendations from final report and working group to develop RFP for Customer Service Call Center &amp; OMC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Continue monitoring: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KPIs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Trending from changes to ETA process with service providers and ALTA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AvenirNext LT Pro Regular" panose="020B0503020202020204" pitchFamily="34" charset="0"/>
            </a:endParaRPr>
          </a:p>
          <a:p>
            <a:pPr marL="0" lvl="1" indent="284163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venirNext LT Pro Regular" panose="020B0503020202020204" pitchFamily="34" charset="0"/>
              </a:rPr>
              <a:t>Continue to present periodic updates to CAC, TPAC and Board </a:t>
            </a:r>
          </a:p>
          <a:p>
            <a:endParaRPr lang="en-US" sz="2400" dirty="0" smtClean="0">
              <a:latin typeface="AvenirNext LT Pro Regular" panose="020B05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AvenirNext LT Pro Regular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128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774</TotalTime>
  <Words>789</Words>
  <Application>Microsoft Office PowerPoint</Application>
  <PresentationFormat>On-screen Show (4:3)</PresentationFormat>
  <Paragraphs>119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Avenir Next</vt:lpstr>
      <vt:lpstr>Avenir Next Demi Bold</vt:lpstr>
      <vt:lpstr>AvenirNext LT Pro Bold</vt:lpstr>
      <vt:lpstr>AvenirNext LT Pro Medium</vt:lpstr>
      <vt:lpstr>AvenirNext LT Pro Regular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Clark</dc:creator>
  <cp:lastModifiedBy>David Foster</cp:lastModifiedBy>
  <cp:revision>238</cp:revision>
  <cp:lastPrinted>2018-10-29T22:22:43Z</cp:lastPrinted>
  <dcterms:created xsi:type="dcterms:W3CDTF">2018-10-19T16:45:14Z</dcterms:created>
  <dcterms:modified xsi:type="dcterms:W3CDTF">2019-02-20T16:57:53Z</dcterms:modified>
</cp:coreProperties>
</file>