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3" r:id="rId3"/>
    <p:sldId id="258" r:id="rId4"/>
    <p:sldId id="293" r:id="rId5"/>
    <p:sldId id="303" r:id="rId6"/>
    <p:sldId id="284" r:id="rId7"/>
    <p:sldId id="305" r:id="rId8"/>
    <p:sldId id="299" r:id="rId9"/>
    <p:sldId id="300" r:id="rId10"/>
    <p:sldId id="306" r:id="rId11"/>
    <p:sldId id="304" r:id="rId12"/>
    <p:sldId id="298" r:id="rId13"/>
    <p:sldId id="301" r:id="rId14"/>
    <p:sldId id="302" r:id="rId15"/>
    <p:sldId id="259" r:id="rId16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ntrance Slide Show" id="{6F77ABEC-995B-4B49-9474-9D89B8793817}">
          <p14:sldIdLst/>
        </p14:section>
        <p14:section name="Presentation" id="{643DD880-D9FE-3A44-9C75-5DE1E0E15B51}">
          <p14:sldIdLst>
            <p14:sldId id="256"/>
            <p14:sldId id="283"/>
            <p14:sldId id="258"/>
            <p14:sldId id="293"/>
            <p14:sldId id="303"/>
            <p14:sldId id="284"/>
            <p14:sldId id="305"/>
            <p14:sldId id="299"/>
            <p14:sldId id="300"/>
            <p14:sldId id="306"/>
            <p14:sldId id="304"/>
            <p14:sldId id="298"/>
            <p14:sldId id="301"/>
            <p14:sldId id="302"/>
            <p14:sldId id="259"/>
          </p14:sldIdLst>
        </p14:section>
        <p14:section name="Departing Slide Show" id="{C68588C8-A669-064A-8BAD-910D804BAA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772">
          <p15:clr>
            <a:srgbClr val="A4A3A4"/>
          </p15:clr>
        </p15:guide>
        <p15:guide id="2" pos="2869">
          <p15:clr>
            <a:srgbClr val="A4A3A4"/>
          </p15:clr>
        </p15:guide>
        <p15:guide id="3" pos="2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30" end="3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5E5"/>
    <a:srgbClr val="4C1C9E"/>
    <a:srgbClr val="3E1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43" autoAdjust="0"/>
  </p:normalViewPr>
  <p:slideViewPr>
    <p:cSldViewPr snapToGrid="0" snapToObjects="1">
      <p:cViewPr varScale="1">
        <p:scale>
          <a:sx n="84" d="100"/>
          <a:sy n="84" d="100"/>
        </p:scale>
        <p:origin x="96" y="288"/>
      </p:cViewPr>
      <p:guideLst>
        <p:guide orient="horz" pos="1772"/>
        <p:guide pos="2869"/>
        <p:guide pos="2863"/>
      </p:guideLst>
    </p:cSldViewPr>
  </p:slideViewPr>
  <p:outlineViewPr>
    <p:cViewPr>
      <p:scale>
        <a:sx n="33" d="100"/>
        <a:sy n="33" d="100"/>
      </p:scale>
      <p:origin x="0" y="-61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0149E-67CD-4A67-B623-11FB8B532ADC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FED9-F022-4718-9B50-DE26205574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8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High winds snapped power lines and downed trees across the San Gabriel Valley;</a:t>
            </a:r>
            <a:r>
              <a:rPr lang="en-US" sz="1200" baseline="0" dirty="0" smtClean="0"/>
              <a:t> some streets were blocked for days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FED9-F022-4718-9B50-DE262055749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1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1,952 acres</a:t>
            </a:r>
            <a:r>
              <a:rPr lang="en-US" baseline="0" dirty="0" smtClean="0"/>
              <a:t> burned in the cities of Azusa and Glendora, east of DTLA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FED9-F022-4718-9B50-DE262055749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1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LA’s Antelope</a:t>
            </a:r>
            <a:r>
              <a:rPr lang="en-US" baseline="0" dirty="0" smtClean="0"/>
              <a:t> Valley region was inundated by rain and mudslides in October 15.  Paratransit vehicles had to stage at a makeshift yard due to flooded streets.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FED9-F022-4718-9B50-DE262055749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8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 developed a severe weather plan</a:t>
            </a:r>
            <a:r>
              <a:rPr lang="en-US" baseline="0" dirty="0" smtClean="0"/>
              <a:t> in anticipation of the infamous El Nino storms that never occurred.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FED9-F022-4718-9B50-DE262055749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22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41,432 acres</a:t>
            </a:r>
            <a:r>
              <a:rPr lang="en-US" baseline="0" dirty="0" smtClean="0"/>
              <a:t> burned in a mostly rural and uninhabited areas; but some neighborhoods were evacuated and transit was unable to run in selected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FED9-F022-4718-9B50-DE262055749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87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41,432 acres</a:t>
            </a:r>
            <a:r>
              <a:rPr lang="en-US" baseline="0" dirty="0" smtClean="0"/>
              <a:t> burned in a mostly rural and uninhabited areas; but some neighborhoods were evacuated and transit was unable to run in selected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FED9-F022-4718-9B50-DE262055749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2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4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1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8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4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4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4E2A-586D-1B40-884A-AA823CA80E57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5C48C-46CD-A24C-A139-CB83689F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0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462" y="534127"/>
            <a:ext cx="79656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latin typeface="AvenirNext LT Pro It" panose="020B0503020202090204" pitchFamily="34" charset="0"/>
                <a:cs typeface="Avenir Medium"/>
              </a:rPr>
              <a:t>Extreme Conditions</a:t>
            </a:r>
          </a:p>
          <a:p>
            <a:pPr algn="ctr"/>
            <a:r>
              <a:rPr lang="en-US" sz="3400" b="1" dirty="0" smtClean="0">
                <a:latin typeface="AvenirNext LT Pro It" panose="020B0503020202090204" pitchFamily="34" charset="0"/>
                <a:cs typeface="Avenir Next Regular"/>
              </a:rPr>
              <a:t>Paratransit and Emergency Response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70" y="1965304"/>
            <a:ext cx="5989097" cy="37496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70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venirNext LT Pro It" panose="020B0503020202090204" pitchFamily="34" charset="0"/>
              </a:rPr>
              <a:t>Driver Training</a:t>
            </a:r>
            <a:endParaRPr lang="en-US" sz="3600" b="1" dirty="0">
              <a:latin typeface="AvenirNext LT Pro It" panose="020B050302020209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venirNext LT Pro Regular" panose="020B0503020202020204" pitchFamily="34" charset="0"/>
              </a:rPr>
              <a:t>New driver training includes 2-4 hours of emergency preparedness/management</a:t>
            </a:r>
          </a:p>
          <a:p>
            <a:r>
              <a:rPr lang="en-US" dirty="0" smtClean="0">
                <a:latin typeface="AvenirNext LT Pro Regular" panose="020B0503020202020204" pitchFamily="34" charset="0"/>
              </a:rPr>
              <a:t>ICS terminology</a:t>
            </a:r>
          </a:p>
          <a:p>
            <a:r>
              <a:rPr lang="en-US" dirty="0" smtClean="0">
                <a:latin typeface="AvenirNext LT Pro Regular" panose="020B0503020202020204" pitchFamily="34" charset="0"/>
              </a:rPr>
              <a:t>Calling dispatch vs. calling 911</a:t>
            </a:r>
          </a:p>
          <a:p>
            <a:r>
              <a:rPr lang="en-US" dirty="0" smtClean="0">
                <a:latin typeface="AvenirNext LT Pro Regular" panose="020B0503020202020204" pitchFamily="34" charset="0"/>
              </a:rPr>
              <a:t>Emergency priorities</a:t>
            </a:r>
          </a:p>
          <a:p>
            <a:r>
              <a:rPr lang="en-US" dirty="0" smtClean="0">
                <a:latin typeface="AvenirNext LT Pro Regular" panose="020B0503020202020204" pitchFamily="34" charset="0"/>
              </a:rPr>
              <a:t>6 steps of crisis management</a:t>
            </a:r>
          </a:p>
          <a:p>
            <a:r>
              <a:rPr lang="en-US" smtClean="0">
                <a:latin typeface="AvenirNext LT Pro Regular" panose="020B0503020202020204" pitchFamily="34" charset="0"/>
              </a:rPr>
              <a:t>Personal preparedness</a:t>
            </a:r>
            <a:endParaRPr lang="en-US" dirty="0" smtClean="0">
              <a:latin typeface="AvenirNext LT Pro Regular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29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venirNext LT Pro It" panose="020B0503020202090204" pitchFamily="34" charset="0"/>
              </a:rPr>
              <a:t>Lessons Learned</a:t>
            </a:r>
            <a:endParaRPr lang="en-US" sz="3600" b="1" dirty="0">
              <a:latin typeface="AvenirNext LT Pro It" panose="020B050302020209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venirNext LT Pro Regular" panose="020B0503020202020204" pitchFamily="34" charset="0"/>
              </a:rPr>
              <a:t>In the past three years, EOC activated for:</a:t>
            </a:r>
          </a:p>
          <a:p>
            <a:pPr lvl="1"/>
            <a:r>
              <a:rPr lang="en-US" dirty="0" smtClean="0">
                <a:latin typeface="AvenirNext LT Pro Regular" panose="020B0503020202020204" pitchFamily="34" charset="0"/>
              </a:rPr>
              <a:t>3 wildfires</a:t>
            </a:r>
          </a:p>
          <a:p>
            <a:pPr lvl="1"/>
            <a:r>
              <a:rPr lang="en-US" dirty="0" smtClean="0">
                <a:latin typeface="AvenirNext LT Pro Regular" panose="020B0503020202020204" pitchFamily="34" charset="0"/>
              </a:rPr>
              <a:t>1 yard fire</a:t>
            </a:r>
          </a:p>
          <a:p>
            <a:pPr lvl="1"/>
            <a:r>
              <a:rPr lang="en-US" dirty="0" smtClean="0">
                <a:latin typeface="AvenirNext LT Pro Regular" panose="020B0503020202020204" pitchFamily="34" charset="0"/>
              </a:rPr>
              <a:t>2 technology failures</a:t>
            </a:r>
          </a:p>
          <a:p>
            <a:r>
              <a:rPr lang="en-US" dirty="0" smtClean="0">
                <a:latin typeface="AvenirNext LT Pro Regular" panose="020B0503020202020204" pitchFamily="34" charset="0"/>
              </a:rPr>
              <a:t>Almost activated for:</a:t>
            </a:r>
          </a:p>
          <a:p>
            <a:pPr lvl="1"/>
            <a:r>
              <a:rPr lang="en-US" dirty="0" smtClean="0">
                <a:latin typeface="AvenirNext LT Pro Regular" panose="020B0503020202020204" pitchFamily="34" charset="0"/>
              </a:rPr>
              <a:t>El Niño</a:t>
            </a:r>
          </a:p>
          <a:p>
            <a:pPr lvl="1"/>
            <a:r>
              <a:rPr lang="en-US" dirty="0" smtClean="0">
                <a:latin typeface="AvenirNext LT Pro Regular" panose="020B0503020202020204" pitchFamily="34" charset="0"/>
              </a:rPr>
              <a:t>Civil unrest</a:t>
            </a:r>
          </a:p>
          <a:p>
            <a:pPr lvl="1"/>
            <a:r>
              <a:rPr lang="en-US" dirty="0" smtClean="0">
                <a:latin typeface="AvenirNext LT Pro Regular" panose="020B0503020202020204" pitchFamily="34" charset="0"/>
              </a:rPr>
              <a:t>Active shooter at UCLA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59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venirNext LT Pro It" panose="020B0503020202090204" pitchFamily="34" charset="0"/>
              </a:rPr>
              <a:t>Lessons Learned</a:t>
            </a:r>
            <a:endParaRPr lang="en-US" sz="3600" b="1" dirty="0">
              <a:latin typeface="AvenirNext LT Pro It" panose="020B050302020209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AvenirNext LT Pro Regular" panose="020B0503020202020204" pitchFamily="34" charset="0"/>
              </a:rPr>
              <a:t>Every incident presents new challenges</a:t>
            </a:r>
            <a:endParaRPr lang="en-US" sz="3000" dirty="0" smtClean="0">
              <a:latin typeface="AvenirNext LT Pro Regular" panose="020B0503020202020204" pitchFamily="34" charset="0"/>
            </a:endParaRPr>
          </a:p>
          <a:p>
            <a:r>
              <a:rPr lang="en-US" sz="3000" dirty="0" smtClean="0">
                <a:latin typeface="AvenirNext LT Pro Regular" panose="020B0503020202020204" pitchFamily="34" charset="0"/>
              </a:rPr>
              <a:t>Practice needed</a:t>
            </a:r>
          </a:p>
          <a:p>
            <a:r>
              <a:rPr lang="en-US" sz="3000" dirty="0" smtClean="0">
                <a:latin typeface="AvenirNext LT Pro Regular" panose="020B0503020202020204" pitchFamily="34" charset="0"/>
              </a:rPr>
              <a:t>Communication has been our biggest weakness</a:t>
            </a:r>
          </a:p>
          <a:p>
            <a:r>
              <a:rPr lang="en-US" sz="3000" dirty="0" smtClean="0">
                <a:latin typeface="AvenirNext LT Pro Regular" panose="020B0503020202020204" pitchFamily="34" charset="0"/>
              </a:rPr>
              <a:t>Everbridge </a:t>
            </a:r>
            <a:r>
              <a:rPr lang="en-US" sz="3000" dirty="0" smtClean="0">
                <a:latin typeface="AvenirNext LT Pro Regular" panose="020B0503020202020204" pitchFamily="34" charset="0"/>
              </a:rPr>
              <a:t>software works well for communication and setting up conference calls</a:t>
            </a:r>
            <a:endParaRPr lang="en-US" sz="3000" dirty="0" smtClean="0">
              <a:latin typeface="AvenirNext LT Pro Regular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71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venirNext LT Pro It" panose="020B0503020202090204" pitchFamily="34" charset="0"/>
              </a:rPr>
              <a:t>Lessons Learned</a:t>
            </a:r>
            <a:endParaRPr lang="en-US" sz="3600" b="1" dirty="0">
              <a:latin typeface="AvenirNext LT Pro It" panose="020B050302020209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venirNext LT Pro Regular" panose="020B0503020202020204" pitchFamily="34" charset="0"/>
              </a:rPr>
              <a:t>Bus yards need at least two entrances/exits</a:t>
            </a:r>
          </a:p>
          <a:p>
            <a:r>
              <a:rPr lang="en-US" dirty="0" smtClean="0">
                <a:latin typeface="AvenirNext LT Pro Regular" panose="020B0503020202020204" pitchFamily="34" charset="0"/>
              </a:rPr>
              <a:t>Paratransit systems with multiple contractors need back-up arrangements</a:t>
            </a:r>
          </a:p>
          <a:p>
            <a:r>
              <a:rPr lang="en-US" dirty="0" smtClean="0">
                <a:latin typeface="AvenirNext LT Pro Regular" panose="020B0503020202020204" pitchFamily="34" charset="0"/>
              </a:rPr>
              <a:t>Need access to rider trip info</a:t>
            </a:r>
          </a:p>
          <a:p>
            <a:r>
              <a:rPr lang="en-US" dirty="0" smtClean="0">
                <a:latin typeface="AvenirNext LT Pro Regular" panose="020B0503020202020204" pitchFamily="34" charset="0"/>
              </a:rPr>
              <a:t>IT needs to be actively involved in supporting operations</a:t>
            </a:r>
          </a:p>
          <a:p>
            <a:r>
              <a:rPr lang="en-US" dirty="0" smtClean="0">
                <a:latin typeface="AvenirNext LT Pro Regular" panose="020B0503020202020204" pitchFamily="34" charset="0"/>
              </a:rPr>
              <a:t>Keep </a:t>
            </a:r>
            <a:r>
              <a:rPr lang="en-US" dirty="0" smtClean="0">
                <a:latin typeface="AvenirNext LT Pro Regular" panose="020B0503020202020204" pitchFamily="34" charset="0"/>
              </a:rPr>
              <a:t>staff </a:t>
            </a:r>
            <a:r>
              <a:rPr lang="en-US" dirty="0" smtClean="0">
                <a:latin typeface="AvenirNext LT Pro Regular" panose="020B0503020202020204" pitchFamily="34" charset="0"/>
              </a:rPr>
              <a:t>contact information updated; need secondary contact method</a:t>
            </a:r>
            <a:endParaRPr lang="en-US" dirty="0">
              <a:latin typeface="AvenirNext LT Pro Regular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0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venirNext LT Pro It" panose="020B0503020202090204" pitchFamily="34" charset="0"/>
              </a:rPr>
              <a:t>Lessons Learned</a:t>
            </a:r>
            <a:endParaRPr lang="en-US" sz="3600" b="1" dirty="0">
              <a:latin typeface="AvenirNext LT Pro It" panose="020B050302020209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venirNext LT Pro Regular" panose="020B0503020202020204" pitchFamily="34" charset="0"/>
              </a:rPr>
              <a:t>Keep customer service in the loop as the emergency grows; they will be getting the calls</a:t>
            </a:r>
          </a:p>
          <a:p>
            <a:r>
              <a:rPr lang="en-US" dirty="0" smtClean="0">
                <a:latin typeface="AvenirNext LT Pro Regular" panose="020B0503020202020204" pitchFamily="34" charset="0"/>
              </a:rPr>
              <a:t>Send staff to contractors to act as liaison</a:t>
            </a:r>
          </a:p>
          <a:p>
            <a:r>
              <a:rPr lang="en-US" dirty="0" smtClean="0">
                <a:latin typeface="AvenirNext LT Pro Regular" panose="020B0503020202020204" pitchFamily="34" charset="0"/>
              </a:rPr>
              <a:t>If commuter rail (Metrolink) is not running, impact to our service is significant</a:t>
            </a:r>
          </a:p>
          <a:p>
            <a:r>
              <a:rPr lang="en-US" dirty="0" smtClean="0">
                <a:latin typeface="AvenirNext LT Pro Regular" panose="020B0503020202020204" pitchFamily="34" charset="0"/>
              </a:rPr>
              <a:t>Monitor weather on a daily basis</a:t>
            </a:r>
            <a:endParaRPr lang="en-US" dirty="0">
              <a:latin typeface="AvenirNext LT Pro Regular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4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047" y="483246"/>
            <a:ext cx="81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venirNext LT Pro It" panose="020B0503020202090204" pitchFamily="34" charset="0"/>
                <a:cs typeface="Avenir Next Demi Bold"/>
              </a:rPr>
              <a:t>December 2011 – Pasadena, CA</a:t>
            </a:r>
            <a:endParaRPr lang="en-US" sz="3600" b="1" dirty="0">
              <a:latin typeface="AvenirNext LT Pro It" panose="020B0503020202090204" pitchFamily="34" charset="0"/>
              <a:cs typeface="Avenir Next Demi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018" t="26605" r="56840" b="17387"/>
          <a:stretch/>
        </p:blipFill>
        <p:spPr>
          <a:xfrm>
            <a:off x="4000500" y="3684306"/>
            <a:ext cx="4975918" cy="30013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6139" t="25015" r="56408" b="19275"/>
          <a:stretch/>
        </p:blipFill>
        <p:spPr>
          <a:xfrm>
            <a:off x="227793" y="1760002"/>
            <a:ext cx="4841450" cy="28805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77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6208" y="282975"/>
            <a:ext cx="7673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venirNext LT Pro It" panose="020B0503020202090204" pitchFamily="34" charset="0"/>
                <a:cs typeface="Avenir Next Demi Bold"/>
              </a:rPr>
              <a:t>Colby Fire – San Gabriel Foothills – January 2014 </a:t>
            </a:r>
            <a:endParaRPr lang="en-US" sz="3600" b="1" dirty="0">
              <a:latin typeface="AvenirNext LT Pro It" panose="020B0503020202090204" pitchFamily="34" charset="0"/>
              <a:cs typeface="Avenir Next Demi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0" t="19628" r="65070" b="32587"/>
          <a:stretch/>
        </p:blipFill>
        <p:spPr>
          <a:xfrm>
            <a:off x="1047073" y="1711867"/>
            <a:ext cx="7151431" cy="39495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848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047" y="578337"/>
            <a:ext cx="81355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venirNext LT Pro It" panose="020B0503020202090204" pitchFamily="34" charset="0"/>
                <a:cs typeface="Avenir Next Demi Bold"/>
              </a:rPr>
              <a:t>Mud Slides and Flooding – October 2015</a:t>
            </a:r>
            <a:endParaRPr lang="en-US" sz="3000" b="1" dirty="0">
              <a:latin typeface="AvenirNext LT Pro It" panose="020B0503020202090204" pitchFamily="34" charset="0"/>
              <a:cs typeface="Avenir Next Demi Bold"/>
            </a:endParaRPr>
          </a:p>
        </p:txBody>
      </p:sp>
      <p:pic>
        <p:nvPicPr>
          <p:cNvPr id="1026" name="Picture 2" descr="https://tribktla.files.wordpress.com/2015/10/stuck2.jpg?quality=85&amp;strip=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131" y="1778585"/>
            <a:ext cx="6593591" cy="37088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00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68" y="566713"/>
            <a:ext cx="8572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venirNext LT Pro Regular" panose="020B0503020202020204" pitchFamily="34" charset="0"/>
              </a:rPr>
              <a:t>El Niño Storms Threaten Los Angeles</a:t>
            </a:r>
            <a:r>
              <a:rPr lang="en-US" sz="2800" b="1" dirty="0" smtClean="0">
                <a:latin typeface="AvenirNext LT Pro Regular" panose="020B0503020202020204" pitchFamily="34" charset="0"/>
                <a:cs typeface="Avenir Next Demi Bold"/>
              </a:rPr>
              <a:t>– late 2015</a:t>
            </a:r>
            <a:endParaRPr lang="en-US" sz="2800" b="1" dirty="0">
              <a:latin typeface="AvenirNext LT Pro Regular" panose="020B0503020202020204" pitchFamily="34" charset="0"/>
              <a:cs typeface="Avenir Next Demi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59" t="19533" r="64542" b="21192"/>
          <a:stretch/>
        </p:blipFill>
        <p:spPr>
          <a:xfrm>
            <a:off x="1355322" y="1769962"/>
            <a:ext cx="6364992" cy="42874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787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340" y="494620"/>
            <a:ext cx="8093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venirNext LT Pro It" panose="020B0503020202090204" pitchFamily="34" charset="0"/>
                <a:cs typeface="Avenir Next Demi Bold"/>
              </a:rPr>
              <a:t>Sand Fire – Santa Clarita, CA – July 2016</a:t>
            </a:r>
            <a:endParaRPr lang="en-US" sz="3200" b="1" dirty="0">
              <a:latin typeface="AvenirNext LT Pro It" panose="020B0503020202090204" pitchFamily="34" charset="0"/>
              <a:cs typeface="Avenir Next Demi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82" t="19460" r="67642" b="32495"/>
          <a:stretch/>
        </p:blipFill>
        <p:spPr>
          <a:xfrm>
            <a:off x="1469985" y="1898248"/>
            <a:ext cx="6250329" cy="40476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949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030" y="494620"/>
            <a:ext cx="8583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venirNext LT Pro It" panose="020B0503020202090204" pitchFamily="34" charset="0"/>
                <a:cs typeface="Avenir Next Demi Bold"/>
              </a:rPr>
              <a:t>Yard Fire – Lancaster, CA – November 2016</a:t>
            </a:r>
            <a:endParaRPr lang="en-US" sz="3200" b="1" dirty="0">
              <a:latin typeface="AvenirNext LT Pro It" panose="020B0503020202090204" pitchFamily="34" charset="0"/>
              <a:cs typeface="Avenir Next Demi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15300"/>
          <a:stretch/>
        </p:blipFill>
        <p:spPr>
          <a:xfrm>
            <a:off x="240030" y="1805940"/>
            <a:ext cx="5081340" cy="29032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85" y="3737610"/>
            <a:ext cx="5144815" cy="28939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81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venirNext LT Pro It" panose="020B0503020202090204" pitchFamily="34" charset="0"/>
              </a:rPr>
              <a:t>Contract Ready</a:t>
            </a:r>
            <a:endParaRPr lang="en-US" sz="3600" b="1" dirty="0">
              <a:latin typeface="AvenirNext LT Pro It" panose="020B050302020209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venirNext LT Pro Regular" panose="020B0503020202020204" pitchFamily="34" charset="0"/>
              </a:rPr>
              <a:t>Service contracts include:</a:t>
            </a:r>
          </a:p>
          <a:p>
            <a:pPr lvl="1"/>
            <a:r>
              <a:rPr lang="en-US" dirty="0" smtClean="0">
                <a:latin typeface="AvenirNext LT Pro Regular" panose="020B0503020202020204" pitchFamily="34" charset="0"/>
              </a:rPr>
              <a:t>Emergency service provisions</a:t>
            </a:r>
          </a:p>
          <a:p>
            <a:pPr lvl="1"/>
            <a:r>
              <a:rPr lang="en-US" dirty="0" smtClean="0">
                <a:latin typeface="AvenirNext LT Pro Regular" panose="020B0503020202020204" pitchFamily="34" charset="0"/>
              </a:rPr>
              <a:t>Driver training requirements</a:t>
            </a:r>
          </a:p>
          <a:p>
            <a:pPr lvl="1"/>
            <a:r>
              <a:rPr lang="en-US" dirty="0" smtClean="0">
                <a:latin typeface="AvenirNext LT Pro Regular" panose="020B0503020202020204" pitchFamily="34" charset="0"/>
              </a:rPr>
              <a:t>Training </a:t>
            </a:r>
            <a:r>
              <a:rPr lang="en-US" dirty="0" smtClean="0">
                <a:latin typeface="AvenirNext LT Pro Regular" panose="020B0503020202020204" pitchFamily="34" charset="0"/>
              </a:rPr>
              <a:t>requirements of key </a:t>
            </a:r>
            <a:r>
              <a:rPr lang="en-US" dirty="0" smtClean="0">
                <a:latin typeface="AvenirNext LT Pro Regular" panose="020B0503020202020204" pitchFamily="34" charset="0"/>
              </a:rPr>
              <a:t>staff that comply with the National Incident Management System (NIMS) and Incident Command System (ICS)</a:t>
            </a:r>
            <a:endParaRPr lang="en-US" dirty="0" smtClean="0">
              <a:latin typeface="AvenirNext LT Pro Regular" panose="020B0503020202020204" pitchFamily="34" charset="0"/>
            </a:endParaRPr>
          </a:p>
          <a:p>
            <a:pPr lvl="1"/>
            <a:r>
              <a:rPr lang="en-US" dirty="0" smtClean="0">
                <a:latin typeface="AvenirNext LT Pro Regular" panose="020B0503020202020204" pitchFamily="34" charset="0"/>
              </a:rPr>
              <a:t>ICS organization positions identified</a:t>
            </a:r>
          </a:p>
          <a:p>
            <a:pPr lvl="1"/>
            <a:r>
              <a:rPr lang="en-US" dirty="0" smtClean="0">
                <a:latin typeface="AvenirNext LT Pro Regular" panose="020B0503020202020204" pitchFamily="34" charset="0"/>
              </a:rPr>
              <a:t>Multiple layers of communication capabilities</a:t>
            </a:r>
          </a:p>
        </p:txBody>
      </p:sp>
    </p:spTree>
    <p:extLst>
      <p:ext uri="{BB962C8B-B14F-4D97-AF65-F5344CB8AC3E}">
        <p14:creationId xmlns:p14="http://schemas.microsoft.com/office/powerpoint/2010/main" val="118300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venirNext LT Pro It" panose="020B0503020202090204" pitchFamily="34" charset="0"/>
              </a:rPr>
              <a:t>Staff Preparation</a:t>
            </a:r>
            <a:endParaRPr lang="en-US" sz="3600" b="1" dirty="0">
              <a:latin typeface="AvenirNext LT Pro It" panose="020B050302020209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venirNext LT Pro Regular" panose="020B0503020202020204" pitchFamily="34" charset="0"/>
              </a:rPr>
              <a:t>3-deep ICS organization structure</a:t>
            </a:r>
          </a:p>
          <a:p>
            <a:r>
              <a:rPr lang="en-US" dirty="0" smtClean="0">
                <a:latin typeface="AvenirNext LT Pro Regular" panose="020B0503020202020204" pitchFamily="34" charset="0"/>
              </a:rPr>
              <a:t>All key staff ICS trained, with many having extensive training</a:t>
            </a:r>
            <a:endParaRPr lang="en-US" dirty="0"/>
          </a:p>
          <a:p>
            <a:r>
              <a:rPr lang="en-US" dirty="0" smtClean="0">
                <a:latin typeface="AvenirNext LT Pro Regular" panose="020B0503020202020204" pitchFamily="34" charset="0"/>
              </a:rPr>
              <a:t>Annual exercises/tabletop drills</a:t>
            </a:r>
          </a:p>
          <a:p>
            <a:r>
              <a:rPr lang="en-US" dirty="0" smtClean="0">
                <a:latin typeface="AvenirNext LT Pro Regular" panose="020B0503020202020204" pitchFamily="34" charset="0"/>
              </a:rPr>
              <a:t>External agency drills including LA Metro and LA County</a:t>
            </a:r>
          </a:p>
          <a:p>
            <a:r>
              <a:rPr lang="en-US" dirty="0">
                <a:latin typeface="AvenirNext LT Pro Regular" panose="020B0503020202020204" pitchFamily="34" charset="0"/>
              </a:rPr>
              <a:t>Everbridge </a:t>
            </a:r>
            <a:r>
              <a:rPr lang="en-US" dirty="0" smtClean="0">
                <a:latin typeface="AvenirNext LT Pro Regular" panose="020B0503020202020204" pitchFamily="34" charset="0"/>
              </a:rPr>
              <a:t>used to </a:t>
            </a:r>
            <a:r>
              <a:rPr lang="en-US" dirty="0">
                <a:latin typeface="AvenirNext LT Pro Regular" panose="020B0503020202020204" pitchFamily="34" charset="0"/>
              </a:rPr>
              <a:t>communicate with off-site staff and contractors</a:t>
            </a:r>
            <a:endParaRPr lang="en-US" dirty="0" smtClean="0">
              <a:latin typeface="AvenirNext LT Pro Regular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451</Words>
  <Application>Microsoft Office PowerPoint</Application>
  <PresentationFormat>On-screen Show (4:3)</PresentationFormat>
  <Paragraphs>65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Avenir Medium</vt:lpstr>
      <vt:lpstr>Avenir Next Demi Bold</vt:lpstr>
      <vt:lpstr>Avenir Next Regular</vt:lpstr>
      <vt:lpstr>AvenirNext LT Pro It</vt:lpstr>
      <vt:lpstr>AvenirNext LT Pro Regular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Contract Ready</vt:lpstr>
      <vt:lpstr>Staff Preparation</vt:lpstr>
      <vt:lpstr>Driver Training</vt:lpstr>
      <vt:lpstr>Lessons Learned</vt:lpstr>
      <vt:lpstr>Lessons Learned</vt:lpstr>
      <vt:lpstr>Lessons Learned</vt:lpstr>
      <vt:lpstr>Lessons Learned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OliveSpark</dc:creator>
  <cp:lastModifiedBy>Mike Greenwood</cp:lastModifiedBy>
  <cp:revision>184</cp:revision>
  <cp:lastPrinted>2017-04-25T19:30:11Z</cp:lastPrinted>
  <dcterms:created xsi:type="dcterms:W3CDTF">2016-11-17T20:50:20Z</dcterms:created>
  <dcterms:modified xsi:type="dcterms:W3CDTF">2017-05-16T18:22:54Z</dcterms:modified>
</cp:coreProperties>
</file>