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sldIdLst>
    <p:sldId id="256" r:id="rId2"/>
    <p:sldId id="284" r:id="rId3"/>
    <p:sldId id="302" r:id="rId4"/>
    <p:sldId id="259" r:id="rId5"/>
  </p:sldIdLst>
  <p:sldSz cx="9144000" cy="6858000" type="screen4x3"/>
  <p:notesSz cx="7010400" cy="92360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772">
          <p15:clr>
            <a:srgbClr val="A4A3A4"/>
          </p15:clr>
        </p15:guide>
        <p15:guide id="2" pos="2869">
          <p15:clr>
            <a:srgbClr val="A4A3A4"/>
          </p15:clr>
        </p15:guide>
        <p15:guide id="3" pos="2863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6D5E5"/>
    <a:srgbClr val="4C1C9E"/>
    <a:srgbClr val="3E187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5" autoAdjust="0"/>
    <p:restoredTop sz="94641" autoAdjust="0"/>
  </p:normalViewPr>
  <p:slideViewPr>
    <p:cSldViewPr snapToGrid="0" snapToObjects="1">
      <p:cViewPr varScale="1">
        <p:scale>
          <a:sx n="82" d="100"/>
          <a:sy n="82" d="100"/>
        </p:scale>
        <p:origin x="1242" y="84"/>
      </p:cViewPr>
      <p:guideLst>
        <p:guide orient="horz" pos="1772"/>
        <p:guide pos="2869"/>
        <p:guide pos="286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A478AA-9A20-40F1-B47E-25586FB99159}" type="datetimeFigureOut">
              <a:rPr lang="en-US" smtClean="0"/>
              <a:t>5/23/2017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27163" y="1154113"/>
            <a:ext cx="4156075" cy="31178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45000"/>
            <a:ext cx="5607050" cy="36369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525"/>
            <a:ext cx="3038475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772525"/>
            <a:ext cx="3038475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6DCA3A-0BF2-4586-8C57-F0CEC78F9D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1831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6DCA3A-0BF2-4586-8C57-F0CEC78F9D4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58547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44E2A-586D-1B40-884A-AA823CA80E57}" type="datetimeFigureOut">
              <a:rPr lang="en-US" smtClean="0"/>
              <a:t>5/23/2017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5C48C-46CD-A24C-A139-CB83689F9E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31945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44E2A-586D-1B40-884A-AA823CA80E57}" type="datetimeFigureOut">
              <a:rPr lang="en-US" smtClean="0"/>
              <a:t>5/23/2017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5C48C-46CD-A24C-A139-CB83689F9E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3441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44E2A-586D-1B40-884A-AA823CA80E57}" type="datetimeFigureOut">
              <a:rPr lang="en-US" smtClean="0"/>
              <a:t>5/23/2017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5C48C-46CD-A24C-A139-CB83689F9E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2134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44E2A-586D-1B40-884A-AA823CA80E57}" type="datetimeFigureOut">
              <a:rPr lang="en-US" smtClean="0"/>
              <a:t>5/23/2017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5C48C-46CD-A24C-A139-CB83689F9E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7204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44E2A-586D-1B40-884A-AA823CA80E57}" type="datetimeFigureOut">
              <a:rPr lang="en-US" smtClean="0"/>
              <a:t>5/23/2017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5C48C-46CD-A24C-A139-CB83689F9E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81802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44E2A-586D-1B40-884A-AA823CA80E57}" type="datetimeFigureOut">
              <a:rPr lang="en-US" smtClean="0"/>
              <a:t>5/23/2017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5C48C-46CD-A24C-A139-CB83689F9E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5411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44E2A-586D-1B40-884A-AA823CA80E57}" type="datetimeFigureOut">
              <a:rPr lang="en-US" smtClean="0"/>
              <a:t>5/23/2017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5C48C-46CD-A24C-A139-CB83689F9E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74459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44E2A-586D-1B40-884A-AA823CA80E57}" type="datetimeFigureOut">
              <a:rPr lang="en-US" smtClean="0"/>
              <a:t>5/23/2017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5C48C-46CD-A24C-A139-CB83689F9E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76404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44E2A-586D-1B40-884A-AA823CA80E57}" type="datetimeFigureOut">
              <a:rPr lang="en-US" smtClean="0"/>
              <a:t>5/23/2017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5C48C-46CD-A24C-A139-CB83689F9E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20793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44E2A-586D-1B40-884A-AA823CA80E57}" type="datetimeFigureOut">
              <a:rPr lang="en-US" smtClean="0"/>
              <a:t>5/23/2017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5C48C-46CD-A24C-A139-CB83689F9E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2215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44E2A-586D-1B40-884A-AA823CA80E57}" type="datetimeFigureOut">
              <a:rPr lang="en-US" smtClean="0"/>
              <a:t>5/23/2017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5C48C-46CD-A24C-A139-CB83689F9E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3171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044E2A-586D-1B40-884A-AA823CA80E57}" type="datetimeFigureOut">
              <a:rPr lang="en-US" smtClean="0"/>
              <a:t>5/23/2017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35C48C-46CD-A24C-A139-CB83689F9E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93080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309079" y="1759312"/>
            <a:ext cx="6496536" cy="33393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5500" b="1" dirty="0">
                <a:solidFill>
                  <a:srgbClr val="9BBB59">
                    <a:lumMod val="75000"/>
                  </a:srgbClr>
                </a:solidFill>
                <a:latin typeface="Arial"/>
                <a:cs typeface="Arial"/>
              </a:rPr>
              <a:t>Operations Update</a:t>
            </a:r>
          </a:p>
          <a:p>
            <a:pPr lvl="0" algn="ctr"/>
            <a:endParaRPr lang="en-US" sz="3200" b="1" dirty="0">
              <a:solidFill>
                <a:srgbClr val="9BBB59">
                  <a:lumMod val="75000"/>
                </a:srgbClr>
              </a:solidFill>
              <a:latin typeface="Arial"/>
              <a:cs typeface="Arial"/>
            </a:endParaRPr>
          </a:p>
          <a:p>
            <a:pPr lvl="0" algn="ctr"/>
            <a:r>
              <a:rPr lang="en-US" sz="3200" b="1" dirty="0" smtClean="0">
                <a:solidFill>
                  <a:srgbClr val="9BBB59">
                    <a:lumMod val="75000"/>
                  </a:srgbClr>
                </a:solidFill>
                <a:latin typeface="Arial"/>
                <a:cs typeface="Arial"/>
              </a:rPr>
              <a:t>Quality Services Subcommittee Meeting</a:t>
            </a:r>
            <a:endParaRPr lang="en-US" sz="3200" b="1" dirty="0">
              <a:solidFill>
                <a:srgbClr val="9BBB59">
                  <a:lumMod val="75000"/>
                </a:srgbClr>
              </a:solidFill>
              <a:latin typeface="Arial"/>
              <a:cs typeface="Arial"/>
            </a:endParaRPr>
          </a:p>
          <a:p>
            <a:pPr lvl="0" algn="ctr"/>
            <a:endParaRPr lang="en-US" sz="3200" b="1" dirty="0">
              <a:solidFill>
                <a:srgbClr val="9BBB59">
                  <a:lumMod val="75000"/>
                </a:srgbClr>
              </a:solidFill>
              <a:latin typeface="Arial"/>
              <a:cs typeface="Arial"/>
            </a:endParaRPr>
          </a:p>
          <a:p>
            <a:pPr lvl="0" algn="ctr"/>
            <a:r>
              <a:rPr lang="en-US" sz="2800" b="1" dirty="0">
                <a:solidFill>
                  <a:srgbClr val="9BBB59">
                    <a:lumMod val="75000"/>
                  </a:srgbClr>
                </a:solidFill>
                <a:latin typeface="Arial"/>
                <a:cs typeface="Arial"/>
              </a:rPr>
              <a:t>May </a:t>
            </a:r>
            <a:r>
              <a:rPr lang="en-US" sz="2800" b="1" dirty="0" smtClean="0">
                <a:solidFill>
                  <a:srgbClr val="9BBB59">
                    <a:lumMod val="75000"/>
                  </a:srgbClr>
                </a:solidFill>
                <a:latin typeface="Arial"/>
                <a:cs typeface="Arial"/>
              </a:rPr>
              <a:t>24, </a:t>
            </a:r>
            <a:r>
              <a:rPr lang="en-US" sz="2800" b="1" dirty="0">
                <a:solidFill>
                  <a:srgbClr val="9BBB59">
                    <a:lumMod val="75000"/>
                  </a:srgbClr>
                </a:solidFill>
                <a:latin typeface="Arial"/>
                <a:cs typeface="Arial"/>
              </a:rPr>
              <a:t>2017</a:t>
            </a:r>
            <a:endParaRPr lang="en-US" sz="2400" b="1" dirty="0">
              <a:solidFill>
                <a:srgbClr val="9BBB59">
                  <a:lumMod val="75000"/>
                </a:srgbClr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870585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86210" y="824559"/>
            <a:ext cx="767315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prstClr val="black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Performance Report Card</a:t>
            </a:r>
            <a:endParaRPr lang="en-US" sz="3200" dirty="0">
              <a:latin typeface="Avenir Next Demi Bold"/>
              <a:cs typeface="Avenir Next Demi Bold"/>
            </a:endParaRPr>
          </a:p>
        </p:txBody>
      </p:sp>
      <p:graphicFrame>
        <p:nvGraphicFramePr>
          <p:cNvPr id="5" name="Content Placeholder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17429190"/>
              </p:ext>
            </p:extLst>
          </p:nvPr>
        </p:nvGraphicFramePr>
        <p:xfrm>
          <a:off x="449373" y="1871340"/>
          <a:ext cx="8346831" cy="3645301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4173417">
                  <a:extLst>
                    <a:ext uri="{9D8B030D-6E8A-4147-A177-3AD203B41FA5}">
                      <a16:colId xmlns:a16="http://schemas.microsoft.com/office/drawing/2014/main" val="3938115262"/>
                    </a:ext>
                  </a:extLst>
                </a:gridCol>
                <a:gridCol w="1391138">
                  <a:extLst>
                    <a:ext uri="{9D8B030D-6E8A-4147-A177-3AD203B41FA5}">
                      <a16:colId xmlns:a16="http://schemas.microsoft.com/office/drawing/2014/main" val="2717139495"/>
                    </a:ext>
                  </a:extLst>
                </a:gridCol>
                <a:gridCol w="1391138">
                  <a:extLst>
                    <a:ext uri="{9D8B030D-6E8A-4147-A177-3AD203B41FA5}">
                      <a16:colId xmlns:a16="http://schemas.microsoft.com/office/drawing/2014/main" val="803265524"/>
                    </a:ext>
                  </a:extLst>
                </a:gridCol>
                <a:gridCol w="1391138">
                  <a:extLst>
                    <a:ext uri="{9D8B030D-6E8A-4147-A177-3AD203B41FA5}">
                      <a16:colId xmlns:a16="http://schemas.microsoft.com/office/drawing/2014/main" val="3638103011"/>
                    </a:ext>
                  </a:extLst>
                </a:gridCol>
              </a:tblGrid>
              <a:tr h="810525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Performance Indicator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Standard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Apr </a:t>
                      </a:r>
                      <a:r>
                        <a:rPr lang="en-US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2017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FY17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73333000"/>
                  </a:ext>
                </a:extLst>
              </a:tr>
              <a:tr h="548674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On Time Performance</a:t>
                      </a: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u="sng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&gt;</a:t>
                      </a:r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91%</a:t>
                      </a: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92.3%</a:t>
                      </a: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91.4%</a:t>
                      </a: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31235837"/>
                  </a:ext>
                </a:extLst>
              </a:tr>
              <a:tr h="548674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Late 4</a:t>
                      </a: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u="sng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&lt;</a:t>
                      </a:r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0.10%</a:t>
                      </a: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0.07%</a:t>
                      </a: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0.10%</a:t>
                      </a: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37114304"/>
                  </a:ext>
                </a:extLst>
              </a:tr>
              <a:tr h="548674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Average Hold Time</a:t>
                      </a: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u="sng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&lt;</a:t>
                      </a:r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120 sec</a:t>
                      </a: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</a:t>
                      </a: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84</a:t>
                      </a: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85524570"/>
                  </a:ext>
                </a:extLst>
              </a:tr>
              <a:tr h="548674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Calls On Hold</a:t>
                      </a:r>
                      <a:r>
                        <a:rPr lang="en-US" sz="18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Over 5 Min</a:t>
                      </a: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u="sng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&lt;</a:t>
                      </a:r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5%</a:t>
                      </a: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5.1%</a:t>
                      </a: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4.5%</a:t>
                      </a: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14860356"/>
                  </a:ext>
                </a:extLst>
              </a:tr>
              <a:tr h="578492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Preventable</a:t>
                      </a:r>
                      <a:r>
                        <a:rPr lang="en-US" sz="18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Collisions Per 100,000 Miles</a:t>
                      </a: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u="sng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&lt;</a:t>
                      </a:r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0.50</a:t>
                      </a: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0.79</a:t>
                      </a: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0.60</a:t>
                      </a: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248277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494963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86210" y="824559"/>
            <a:ext cx="7673159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venir Next Demi Bold"/>
                <a:ea typeface="+mn-ea"/>
                <a:cs typeface="Avenir Next Demi Bold"/>
              </a:rPr>
              <a:t>Highlights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venir Next Demi Bold"/>
              <a:ea typeface="+mn-ea"/>
              <a:cs typeface="Avenir Next Demi Bold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12130" y="1790079"/>
            <a:ext cx="7647239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AC090"/>
              </a:buClr>
              <a:buSzTx/>
              <a:buFontTx/>
              <a:buNone/>
              <a:tabLst/>
              <a:defRPr/>
            </a:pPr>
            <a:r>
              <a:rPr kumimoji="0" lang="en-US" sz="20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April highlights: 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AC090"/>
              </a:buClr>
              <a:buSzTx/>
              <a:buFont typeface="Calibri" panose="020F0502020204030204" pitchFamily="34" charset="0"/>
              <a:buChar char="&gt;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Access staff continues to provide Where’s My Ride (WMR) presentations to ADHCs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AC090"/>
              </a:buClr>
              <a:buSzTx/>
              <a:buFont typeface="Calibri" panose="020F0502020204030204" pitchFamily="34" charset="0"/>
              <a:buChar char="&gt;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16 riders are participating in the Callout Text pilot program in the Northern region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AC090"/>
              </a:buClr>
              <a:buSzTx/>
              <a:buFont typeface="Calibri" panose="020F0502020204030204" pitchFamily="34" charset="0"/>
              <a:buChar char="&gt;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Staff assisted the Guide Dogs of America facility in Sylmar with evaluating their new location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AC090"/>
              </a:buClr>
              <a:buSzTx/>
              <a:buFont typeface="Calibri" panose="020F0502020204030204" pitchFamily="34" charset="0"/>
              <a:buChar char="&gt;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New phase 3 stand signs posted at Nelson Adult School in La Puente 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AC090"/>
              </a:buClr>
              <a:buSzTx/>
              <a:buFont typeface="Calibri" panose="020F0502020204030204" pitchFamily="34" charset="0"/>
              <a:buChar char="&gt;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Monitored the Disability Athletics Fair at Mt. Sac College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AC090"/>
              </a:buClr>
              <a:buSzTx/>
              <a:buFont typeface="Calibri" panose="020F0502020204030204" pitchFamily="34" charset="0"/>
              <a:buChar char="&gt;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254 drivers earned safe driving awards, 3 drivers reached 325,000 safe 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miles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81619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31993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3226</TotalTime>
  <Words>152</Words>
  <Application>Microsoft Office PowerPoint</Application>
  <PresentationFormat>On-screen Show (4:3)</PresentationFormat>
  <Paragraphs>39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Avenir Next Demi Bold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OliveSpark</dc:creator>
  <cp:lastModifiedBy>Melissa Thompson</cp:lastModifiedBy>
  <cp:revision>173</cp:revision>
  <cp:lastPrinted>2017-05-08T17:52:30Z</cp:lastPrinted>
  <dcterms:created xsi:type="dcterms:W3CDTF">2016-11-17T20:50:20Z</dcterms:created>
  <dcterms:modified xsi:type="dcterms:W3CDTF">2017-05-23T17:16:05Z</dcterms:modified>
</cp:coreProperties>
</file>