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0" r:id="rId3"/>
    <p:sldId id="302" r:id="rId4"/>
    <p:sldId id="314" r:id="rId5"/>
    <p:sldId id="305" r:id="rId6"/>
    <p:sldId id="309" r:id="rId7"/>
    <p:sldId id="311" r:id="rId8"/>
    <p:sldId id="312" r:id="rId9"/>
    <p:sldId id="306" r:id="rId10"/>
    <p:sldId id="313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ntrance Slide Show" id="{6F77ABEC-995B-4B49-9474-9D89B8793817}">
          <p14:sldIdLst/>
        </p14:section>
        <p14:section name="Presentation" id="{643DD880-D9FE-3A44-9C75-5DE1E0E15B51}">
          <p14:sldIdLst>
            <p14:sldId id="256"/>
            <p14:sldId id="310"/>
            <p14:sldId id="302"/>
            <p14:sldId id="314"/>
            <p14:sldId id="305"/>
            <p14:sldId id="309"/>
            <p14:sldId id="311"/>
            <p14:sldId id="312"/>
            <p14:sldId id="306"/>
            <p14:sldId id="313"/>
          </p14:sldIdLst>
        </p14:section>
        <p14:section name="Departing Slide Show" id="{C68588C8-A669-064A-8BAD-910D804BAAD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772">
          <p15:clr>
            <a:srgbClr val="A4A3A4"/>
          </p15:clr>
        </p15:guide>
        <p15:guide id="2" pos="2869">
          <p15:clr>
            <a:srgbClr val="A4A3A4"/>
          </p15:clr>
        </p15:guide>
        <p15:guide id="3" pos="2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D5E5"/>
    <a:srgbClr val="4C1C9E"/>
    <a:srgbClr val="3E1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82214" autoAdjust="0"/>
  </p:normalViewPr>
  <p:slideViewPr>
    <p:cSldViewPr snapToGrid="0" snapToObjects="1">
      <p:cViewPr varScale="1">
        <p:scale>
          <a:sx n="66" d="100"/>
          <a:sy n="66" d="100"/>
        </p:scale>
        <p:origin x="1332" y="78"/>
      </p:cViewPr>
      <p:guideLst>
        <p:guide orient="horz" pos="1772"/>
        <p:guide pos="2869"/>
        <p:guide pos="2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577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577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0CE8E1FB-04D4-4639-8C6D-59E9851815B1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5773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5773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54D04D71-0F93-4556-846D-3485956363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7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9BA7D473-19B9-4FBE-8224-BFDDAA4BACCB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A48B9244-8B93-4D02-BB88-424E11C9C7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59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B9244-8B93-4D02-BB88-424E11C9C77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B9244-8B93-4D02-BB88-424E11C9C77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B9244-8B93-4D02-BB88-424E11C9C77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30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AAC = Accessibility </a:t>
            </a:r>
            <a:r>
              <a:rPr lang="en-US" smtClean="0"/>
              <a:t>Advisory</a:t>
            </a:r>
            <a:r>
              <a:rPr lang="en-US" baseline="0" smtClean="0"/>
              <a:t> Committee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B9244-8B93-4D02-BB88-424E11C9C77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966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B9244-8B93-4D02-BB88-424E11C9C77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12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B9244-8B93-4D02-BB88-424E11C9C77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012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B9244-8B93-4D02-BB88-424E11C9C77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88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Upgraded</a:t>
            </a:r>
            <a:r>
              <a:rPr lang="en-US" baseline="0" dirty="0" smtClean="0"/>
              <a:t> suspension – liquid spring upgrade being made to three (3) vehicles being built for delivery this summer.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B9244-8B93-4D02-BB88-424E11C9C77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304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B9244-8B93-4D02-BB88-424E11C9C77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210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6092" y="770397"/>
            <a:ext cx="7671816" cy="585216"/>
          </a:xfrm>
        </p:spPr>
        <p:txBody>
          <a:bodyPr>
            <a:noAutofit/>
          </a:bodyPr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Clr>
                <a:srgbClr val="FAC090"/>
              </a:buClr>
              <a:buFont typeface="Calibri" panose="020F0502020204030204" pitchFamily="34" charset="0"/>
              <a:buChar char="&gt;"/>
              <a:defRPr sz="2000"/>
            </a:lvl1pPr>
            <a:lvl2pPr marL="742950" indent="-285750">
              <a:buClr>
                <a:srgbClr val="FAC090"/>
              </a:buClr>
              <a:buFont typeface="Courier New" panose="02070309020205020404" pitchFamily="49" charset="0"/>
              <a:buChar char="o"/>
              <a:defRPr sz="1800"/>
            </a:lvl2pPr>
            <a:lvl3pPr>
              <a:buClr>
                <a:srgbClr val="FAC090"/>
              </a:buCl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472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092" y="761241"/>
            <a:ext cx="7671816" cy="58521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buClr>
                <a:srgbClr val="FAC090"/>
              </a:buCl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buClr>
                <a:srgbClr val="FAC090"/>
              </a:buCl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54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092" y="761241"/>
            <a:ext cx="7671816" cy="58521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buClr>
                <a:srgbClr val="FAC090"/>
              </a:buCl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buClr>
                <a:srgbClr val="FAC090"/>
              </a:buCl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9744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21308" y="2130425"/>
            <a:ext cx="6501384" cy="1435608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Headline</a:t>
            </a:r>
            <a:b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9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6092" y="761241"/>
            <a:ext cx="7671816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930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49" r:id="rId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AC090"/>
        </a:buClr>
        <a:buFont typeface="Arial" panose="020B0604020202020204" pitchFamily="34" charset="0"/>
        <a:buChar char="&gt;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AC090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3732" y="1083547"/>
            <a:ext cx="6496536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latin typeface="Arial"/>
                <a:cs typeface="Arial"/>
              </a:rPr>
              <a:t>Transfer Trip Expansion</a:t>
            </a:r>
          </a:p>
          <a:p>
            <a:pPr algn="ctr"/>
            <a:endParaRPr lang="en-US" sz="5500" b="1" dirty="0" smtClean="0">
              <a:latin typeface="Arial"/>
              <a:cs typeface="Arial"/>
            </a:endParaRPr>
          </a:p>
          <a:p>
            <a:pPr algn="ctr"/>
            <a:r>
              <a:rPr lang="en-US" sz="2800" b="1" dirty="0" smtClean="0">
                <a:latin typeface="Arial"/>
                <a:cs typeface="Arial"/>
              </a:rPr>
              <a:t>Quality Service Subcommittee</a:t>
            </a:r>
            <a:endParaRPr lang="en-US" sz="2800" b="1" dirty="0" smtClean="0">
              <a:latin typeface="Arial"/>
              <a:cs typeface="Arial"/>
            </a:endParaRPr>
          </a:p>
          <a:p>
            <a:pPr algn="ctr"/>
            <a:endParaRPr lang="en-US" sz="3200" b="1" dirty="0">
              <a:latin typeface="Arial"/>
              <a:cs typeface="Arial"/>
            </a:endParaRPr>
          </a:p>
          <a:p>
            <a:pPr algn="ctr"/>
            <a:r>
              <a:rPr lang="en-US" sz="2800" b="1" dirty="0" smtClean="0">
                <a:latin typeface="Arial"/>
                <a:cs typeface="Arial"/>
              </a:rPr>
              <a:t>February </a:t>
            </a:r>
            <a:r>
              <a:rPr lang="en-US" sz="2800" b="1" dirty="0" smtClean="0">
                <a:latin typeface="Arial"/>
                <a:cs typeface="Arial"/>
              </a:rPr>
              <a:t>21, </a:t>
            </a:r>
            <a:r>
              <a:rPr lang="en-US" sz="2800" b="1" dirty="0" smtClean="0">
                <a:latin typeface="Arial"/>
                <a:cs typeface="Arial"/>
              </a:rPr>
              <a:t>2019</a:t>
            </a:r>
            <a:endParaRPr lang="en-US" sz="2400" b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705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70397"/>
            <a:ext cx="7671816" cy="585216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Finalize service changes including new schedule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Review </a:t>
            </a:r>
            <a:r>
              <a:rPr lang="en-US" sz="2400" dirty="0"/>
              <a:t>by </a:t>
            </a:r>
            <a:r>
              <a:rPr lang="en-US" sz="2400" dirty="0" smtClean="0"/>
              <a:t>TPAC </a:t>
            </a:r>
            <a:r>
              <a:rPr lang="en-US" sz="2400" dirty="0" smtClean="0"/>
              <a:t>in </a:t>
            </a:r>
            <a:r>
              <a:rPr lang="en-US" sz="2400" dirty="0" smtClean="0"/>
              <a:t>March </a:t>
            </a:r>
            <a:r>
              <a:rPr lang="en-US" sz="2400" dirty="0" smtClean="0"/>
              <a:t>2019</a:t>
            </a:r>
            <a:endParaRPr lang="en-US" sz="24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Identify resource needs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Address any contract </a:t>
            </a:r>
            <a:r>
              <a:rPr lang="en-US" sz="2400" dirty="0" smtClean="0"/>
              <a:t>issues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Develop outreach plan</a:t>
            </a:r>
            <a:endParaRPr lang="en-US" sz="24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Seek Board approval in March 2019 – proposed start date of July 1, 2019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Conduct evaluation of changes at six-month mark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322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70397"/>
            <a:ext cx="7671816" cy="585216"/>
          </a:xfrm>
        </p:spPr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Transfer connections between Antelope Valley, Santa Clarita and the Los Angeles Basin are available on weekdays only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Transfers occur at Olive View Medical Center in Sylmar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303585"/>
            <a:ext cx="487680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272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70397"/>
            <a:ext cx="7671816" cy="585216"/>
          </a:xfrm>
        </p:spPr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Three connections per weekday to/from Antelope Valley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Four connections per weekday to/from Santa Clarita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Transfer trips cost $7.00 (AV to LA and AV to SC) and $6.00 (SC to LA)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Starter at Olive </a:t>
            </a:r>
            <a:r>
              <a:rPr lang="en-US" sz="2400" dirty="0" smtClean="0"/>
              <a:t>View Medical Center monitors </a:t>
            </a:r>
            <a:r>
              <a:rPr lang="en-US" sz="2400" dirty="0"/>
              <a:t>trips and </a:t>
            </a:r>
            <a:r>
              <a:rPr lang="en-US" sz="2400" dirty="0" smtClean="0"/>
              <a:t>solves </a:t>
            </a:r>
            <a:r>
              <a:rPr lang="en-US" sz="2400" dirty="0"/>
              <a:t>problems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One reservation call takes care of round trip scheduling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826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4494" y="545775"/>
            <a:ext cx="8315011" cy="585216"/>
          </a:xfrm>
        </p:spPr>
        <p:txBody>
          <a:bodyPr/>
          <a:lstStyle/>
          <a:p>
            <a:r>
              <a:rPr lang="en-US" dirty="0" smtClean="0"/>
              <a:t>Current Usage - Week of January 28, 2019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218045"/>
              </p:ext>
            </p:extLst>
          </p:nvPr>
        </p:nvGraphicFramePr>
        <p:xfrm>
          <a:off x="2085031" y="2105018"/>
          <a:ext cx="4973936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603">
                  <a:extLst>
                    <a:ext uri="{9D8B030D-6E8A-4147-A177-3AD203B41FA5}">
                      <a16:colId xmlns:a16="http://schemas.microsoft.com/office/drawing/2014/main" val="835806220"/>
                    </a:ext>
                  </a:extLst>
                </a:gridCol>
                <a:gridCol w="1939333">
                  <a:extLst>
                    <a:ext uri="{9D8B030D-6E8A-4147-A177-3AD203B41FA5}">
                      <a16:colId xmlns:a16="http://schemas.microsoft.com/office/drawing/2014/main" val="1232434715"/>
                    </a:ext>
                  </a:extLst>
                </a:gridCol>
              </a:tblGrid>
              <a:tr h="4013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REGION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BOOKED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TRIPS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162661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Antelope</a:t>
                      </a:r>
                      <a:r>
                        <a:rPr lang="en-US" sz="2000" baseline="0" dirty="0" smtClean="0"/>
                        <a:t> Valley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159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340289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San</a:t>
                      </a:r>
                      <a:r>
                        <a:rPr lang="en-US" sz="2000" baseline="0" dirty="0" smtClean="0"/>
                        <a:t> Fernando Valley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127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646366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Santa Clarita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53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628114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Southern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25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477443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West/Central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22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327644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Eastern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481587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405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254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92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70397"/>
            <a:ext cx="7671816" cy="585216"/>
          </a:xfrm>
        </p:spPr>
        <p:txBody>
          <a:bodyPr/>
          <a:lstStyle/>
          <a:p>
            <a:r>
              <a:rPr lang="en-US" dirty="0" smtClean="0"/>
              <a:t>Outreach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CAC Meeting on December 11, 2018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Santa Clarita AAC meeting on January 3, 2019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Antelope Valley community meeting at ILC in Lancaster on January 18, 2019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Discussion with Keolis, Santa Clarita Transit, MV Transportation and other Access </a:t>
            </a:r>
            <a:r>
              <a:rPr lang="en-US" sz="2400" dirty="0" smtClean="0"/>
              <a:t>contractors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CAC Meeting on February 12, 2019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51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70397"/>
            <a:ext cx="7671816" cy="585216"/>
          </a:xfrm>
        </p:spPr>
        <p:txBody>
          <a:bodyPr/>
          <a:lstStyle/>
          <a:p>
            <a:r>
              <a:rPr lang="en-US" dirty="0" smtClean="0"/>
              <a:t>Outreach results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Rider feedback:</a:t>
            </a:r>
          </a:p>
          <a:p>
            <a:pPr lvl="1">
              <a:buClrTx/>
              <a:buSzPct val="50000"/>
            </a:pPr>
            <a:r>
              <a:rPr lang="en-US" sz="2200" dirty="0" smtClean="0"/>
              <a:t>Eliminate transfers altogether; trip time too long</a:t>
            </a:r>
          </a:p>
          <a:p>
            <a:pPr lvl="1">
              <a:buClrTx/>
              <a:buSzPct val="50000"/>
            </a:pPr>
            <a:r>
              <a:rPr lang="en-US" sz="2200" dirty="0" smtClean="0"/>
              <a:t>Add additional weekday connections</a:t>
            </a:r>
          </a:p>
          <a:p>
            <a:pPr lvl="1">
              <a:buClrTx/>
              <a:buSzPct val="50000"/>
            </a:pPr>
            <a:r>
              <a:rPr lang="en-US" sz="2200" dirty="0" smtClean="0"/>
              <a:t>Schedule not conducive to work, school, or family</a:t>
            </a:r>
          </a:p>
          <a:p>
            <a:pPr lvl="1">
              <a:buClrTx/>
              <a:buSzPct val="50000"/>
            </a:pPr>
            <a:r>
              <a:rPr lang="en-US" sz="2200" dirty="0" smtClean="0"/>
              <a:t>Add weekend and holiday connections</a:t>
            </a:r>
          </a:p>
          <a:p>
            <a:pPr lvl="1">
              <a:buClrTx/>
              <a:buSzPct val="50000"/>
            </a:pPr>
            <a:r>
              <a:rPr lang="en-US" sz="2200" dirty="0" smtClean="0"/>
              <a:t>Use more comfortable vehicles </a:t>
            </a:r>
          </a:p>
          <a:p>
            <a:pPr lvl="1">
              <a:buClrTx/>
              <a:buSzPct val="50000"/>
            </a:pPr>
            <a:r>
              <a:rPr lang="en-US" sz="2200" dirty="0" smtClean="0"/>
              <a:t>Fare is too high</a:t>
            </a:r>
          </a:p>
          <a:p>
            <a:pPr lvl="1">
              <a:buClrTx/>
              <a:buSzPct val="50000"/>
            </a:pPr>
            <a:r>
              <a:rPr lang="en-US" sz="2200" dirty="0" smtClean="0"/>
              <a:t>Consider alternate locations for transfer connection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752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70397"/>
            <a:ext cx="7671816" cy="585216"/>
          </a:xfrm>
        </p:spPr>
        <p:txBody>
          <a:bodyPr/>
          <a:lstStyle/>
          <a:p>
            <a:r>
              <a:rPr lang="en-US" dirty="0" smtClean="0"/>
              <a:t>Schedule for Weekday Service*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874400"/>
              </p:ext>
            </p:extLst>
          </p:nvPr>
        </p:nvGraphicFramePr>
        <p:xfrm>
          <a:off x="1524000" y="1959708"/>
          <a:ext cx="60960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9413024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0414737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318738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</a:t>
                      </a:r>
                      <a:r>
                        <a:rPr lang="en-US" baseline="0" dirty="0" smtClean="0"/>
                        <a:t> Antelope Valley SCHEDULE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 Santa Clarita SCHEDULE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PROPOSED  SCHEDULE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995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600am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991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730am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730am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730am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203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305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1230pm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1230pm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782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300pm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133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430pm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4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600pm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530pm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600pm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050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800pm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89842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23968" y="5796883"/>
            <a:ext cx="401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*times due at Olive View Medical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4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70397"/>
            <a:ext cx="7671816" cy="585216"/>
          </a:xfrm>
        </p:spPr>
        <p:txBody>
          <a:bodyPr/>
          <a:lstStyle/>
          <a:p>
            <a:r>
              <a:rPr lang="en-US" dirty="0" smtClean="0"/>
              <a:t>Schedule for Weekend and Holiday Service*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119403"/>
              </p:ext>
            </p:extLst>
          </p:nvPr>
        </p:nvGraphicFramePr>
        <p:xfrm>
          <a:off x="1524000" y="1819031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9413024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0414737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318738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</a:t>
                      </a:r>
                      <a:r>
                        <a:rPr lang="en-US" baseline="0" dirty="0" smtClean="0"/>
                        <a:t> Antelope Valley SCHEDULE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 Santa Clarita SCHEDULE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PROPOSED  SCHEDULE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995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730am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991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1230pm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203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600pm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30542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03388" y="3673237"/>
            <a:ext cx="401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*times due at Olive View Medical Center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1789" y="4225967"/>
            <a:ext cx="8068826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will not operate on holidays that fixed route service does not operate: 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Antelope Valley - New Year’s Day, Memorial Day, Independence Day, Labor Day, Thanksgiving Day and Christmas Day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Santa Clarita – Thanksgiving Day and Christmas Day</a:t>
            </a:r>
          </a:p>
        </p:txBody>
      </p:sp>
    </p:spTree>
    <p:extLst>
      <p:ext uri="{BB962C8B-B14F-4D97-AF65-F5344CB8AC3E}">
        <p14:creationId xmlns:p14="http://schemas.microsoft.com/office/powerpoint/2010/main" val="164996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70397"/>
            <a:ext cx="7671816" cy="585216"/>
          </a:xfrm>
        </p:spPr>
        <p:txBody>
          <a:bodyPr/>
          <a:lstStyle/>
          <a:p>
            <a:r>
              <a:rPr lang="en-US" dirty="0" smtClean="0"/>
              <a:t>Other Improvements Planned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Upgraded suspension on large vehicles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Additional starter to be added to Olive View Medical Center to assist riders and drivers during expanded hours and days of service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Lower fare consistent with distance-based fare used in other parts of the county </a:t>
            </a:r>
          </a:p>
          <a:p>
            <a:pPr lvl="1">
              <a:buClrTx/>
              <a:buSzPct val="50000"/>
            </a:pPr>
            <a:r>
              <a:rPr lang="en-US" sz="2200" dirty="0"/>
              <a:t>0 to 19.9 miles = $2.75</a:t>
            </a:r>
          </a:p>
          <a:p>
            <a:pPr lvl="1">
              <a:buClrTx/>
              <a:buSzPct val="50000"/>
            </a:pPr>
            <a:r>
              <a:rPr lang="en-US" sz="2200" dirty="0"/>
              <a:t>20 or more miles = $3.50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6" b="20644"/>
          <a:stretch/>
        </p:blipFill>
        <p:spPr>
          <a:xfrm>
            <a:off x="4689924" y="4230356"/>
            <a:ext cx="3760739" cy="16579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876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2995</TotalTime>
  <Words>486</Words>
  <Application>Microsoft Office PowerPoint</Application>
  <PresentationFormat>On-screen Show (4:3)</PresentationFormat>
  <Paragraphs>134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Courier New</vt:lpstr>
      <vt:lpstr>Office Theme</vt:lpstr>
      <vt:lpstr>PowerPoint Presentation</vt:lpstr>
      <vt:lpstr>Current Status</vt:lpstr>
      <vt:lpstr>Current Status</vt:lpstr>
      <vt:lpstr>Current Usage - Week of January 28, 2019</vt:lpstr>
      <vt:lpstr>Outreach</vt:lpstr>
      <vt:lpstr>Outreach results</vt:lpstr>
      <vt:lpstr>Schedule for Weekday Service*</vt:lpstr>
      <vt:lpstr>Schedule for Weekend and Holiday Service*</vt:lpstr>
      <vt:lpstr>Other Improvements Planned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OliveSpark</dc:creator>
  <cp:lastModifiedBy>Mike Greenwood</cp:lastModifiedBy>
  <cp:revision>303</cp:revision>
  <cp:lastPrinted>2019-02-11T16:48:55Z</cp:lastPrinted>
  <dcterms:created xsi:type="dcterms:W3CDTF">2016-11-17T20:50:20Z</dcterms:created>
  <dcterms:modified xsi:type="dcterms:W3CDTF">2019-02-15T21:55:03Z</dcterms:modified>
</cp:coreProperties>
</file>