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8"/>
  </p:notesMasterIdLst>
  <p:sldIdLst>
    <p:sldId id="271" r:id="rId6"/>
    <p:sldId id="279" r:id="rId7"/>
    <p:sldId id="274" r:id="rId8"/>
    <p:sldId id="275" r:id="rId9"/>
    <p:sldId id="278" r:id="rId10"/>
    <p:sldId id="273" r:id="rId11"/>
    <p:sldId id="272" r:id="rId12"/>
    <p:sldId id="256" r:id="rId13"/>
    <p:sldId id="258" r:id="rId14"/>
    <p:sldId id="276" r:id="rId15"/>
    <p:sldId id="277" r:id="rId16"/>
    <p:sldId id="281"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394" autoAdjust="0"/>
  </p:normalViewPr>
  <p:slideViewPr>
    <p:cSldViewPr>
      <p:cViewPr varScale="1">
        <p:scale>
          <a:sx n="92" d="100"/>
          <a:sy n="92" d="100"/>
        </p:scale>
        <p:origin x="2154" y="9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5" d="100"/>
          <a:sy n="85" d="100"/>
        </p:scale>
        <p:origin x="-190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0EE2367-16A6-4067-B30C-E45346A9471A}" type="datetimeFigureOut">
              <a:rPr lang="en-US" smtClean="0"/>
              <a:t>5/10/2018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56CF945-C9E1-482A-8999-FA4FB09EF35D}" type="slidenum">
              <a:rPr lang="en-US" smtClean="0"/>
              <a:t>‹#›</a:t>
            </a:fld>
            <a:endParaRPr lang="en-US" dirty="0"/>
          </a:p>
        </p:txBody>
      </p:sp>
    </p:spTree>
    <p:extLst>
      <p:ext uri="{BB962C8B-B14F-4D97-AF65-F5344CB8AC3E}">
        <p14:creationId xmlns:p14="http://schemas.microsoft.com/office/powerpoint/2010/main" val="3057605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400" dirty="0">
              <a:latin typeface="Arial Rounded MT Bold" panose="020F0704030504030204" pitchFamily="34" charset="0"/>
            </a:endParaRPr>
          </a:p>
        </p:txBody>
      </p:sp>
      <p:sp>
        <p:nvSpPr>
          <p:cNvPr id="4" name="Slide Number Placeholder 3"/>
          <p:cNvSpPr>
            <a:spLocks noGrp="1"/>
          </p:cNvSpPr>
          <p:nvPr>
            <p:ph type="sldNum" sz="quarter" idx="10"/>
          </p:nvPr>
        </p:nvSpPr>
        <p:spPr/>
        <p:txBody>
          <a:bodyPr/>
          <a:lstStyle/>
          <a:p>
            <a:fld id="{B56CF945-C9E1-482A-8999-FA4FB09EF35D}" type="slidenum">
              <a:rPr lang="en-US" smtClean="0"/>
              <a:t>1</a:t>
            </a:fld>
            <a:endParaRPr lang="en-US" dirty="0"/>
          </a:p>
        </p:txBody>
      </p:sp>
    </p:spTree>
    <p:extLst>
      <p:ext uri="{BB962C8B-B14F-4D97-AF65-F5344CB8AC3E}">
        <p14:creationId xmlns:p14="http://schemas.microsoft.com/office/powerpoint/2010/main" val="826295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smtClean="0">
                <a:latin typeface="Arial Rounded MT Bold" panose="020F0704030504030204" pitchFamily="34" charset="0"/>
              </a:rPr>
              <a:t>While</a:t>
            </a:r>
            <a:r>
              <a:rPr lang="en-US" sz="1400" baseline="0" dirty="0" smtClean="0">
                <a:latin typeface="Arial Rounded MT Bold" panose="020F0704030504030204" pitchFamily="34" charset="0"/>
              </a:rPr>
              <a:t> the MV1 is clearly a cheaper alternative, the vehicle is no longer in production and there are no current plans to revive that vehicle.  </a:t>
            </a:r>
            <a:r>
              <a:rPr lang="en-US" sz="1400" baseline="0" smtClean="0">
                <a:latin typeface="Arial Rounded MT Bold" panose="020F0704030504030204" pitchFamily="34" charset="0"/>
              </a:rPr>
              <a:t>In addition, the MV1 has some limitations – mainly that it only has capacity for a single mobility device. </a:t>
            </a:r>
            <a:endParaRPr lang="en-US" sz="1400" smtClean="0">
              <a:latin typeface="Arial Rounded MT Bold" panose="020F0704030504030204" pitchFamily="34" charset="0"/>
            </a:endParaRPr>
          </a:p>
          <a:p>
            <a:pPr algn="just"/>
            <a:endParaRPr lang="en-US" sz="1400" dirty="0">
              <a:latin typeface="Arial Rounded MT Bold" panose="020F0704030504030204" pitchFamily="34" charset="0"/>
            </a:endParaRPr>
          </a:p>
        </p:txBody>
      </p:sp>
      <p:sp>
        <p:nvSpPr>
          <p:cNvPr id="4" name="Slide Number Placeholder 3"/>
          <p:cNvSpPr>
            <a:spLocks noGrp="1"/>
          </p:cNvSpPr>
          <p:nvPr>
            <p:ph type="sldNum" sz="quarter" idx="10"/>
          </p:nvPr>
        </p:nvSpPr>
        <p:spPr/>
        <p:txBody>
          <a:bodyPr/>
          <a:lstStyle/>
          <a:p>
            <a:fld id="{B56CF945-C9E1-482A-8999-FA4FB09EF35D}" type="slidenum">
              <a:rPr lang="en-US" smtClean="0"/>
              <a:t>12</a:t>
            </a:fld>
            <a:endParaRPr lang="en-US" dirty="0"/>
          </a:p>
        </p:txBody>
      </p:sp>
    </p:spTree>
    <p:extLst>
      <p:ext uri="{BB962C8B-B14F-4D97-AF65-F5344CB8AC3E}">
        <p14:creationId xmlns:p14="http://schemas.microsoft.com/office/powerpoint/2010/main" val="1239093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400" dirty="0" smtClean="0">
                <a:latin typeface="Arial Rounded MT Bold" panose="020F0704030504030204" pitchFamily="34" charset="0"/>
              </a:rPr>
              <a:t>3.6L V6 24V VVT Engine</a:t>
            </a:r>
          </a:p>
          <a:p>
            <a:pPr algn="just"/>
            <a:r>
              <a:rPr lang="en-US" sz="1400" dirty="0" smtClean="0">
                <a:latin typeface="Arial Rounded MT Bold" panose="020F0704030504030204" pitchFamily="34" charset="0"/>
              </a:rPr>
              <a:t>6-Speed Automatic 62TE Transmission</a:t>
            </a:r>
          </a:p>
          <a:p>
            <a:pPr algn="just"/>
            <a:r>
              <a:rPr lang="en-US" sz="1400" dirty="0" smtClean="0">
                <a:latin typeface="Arial Rounded MT Bold" panose="020F0704030504030204" pitchFamily="34" charset="0"/>
              </a:rPr>
              <a:t>GVW 9800 lbs. empty 7100 pay load of </a:t>
            </a:r>
            <a:r>
              <a:rPr lang="en-US" sz="1400" smtClean="0">
                <a:latin typeface="Arial Rounded MT Bold" panose="020F0704030504030204" pitchFamily="34" charset="0"/>
              </a:rPr>
              <a:t>2700 lbs.</a:t>
            </a:r>
            <a:endParaRPr lang="en-US" sz="1400" dirty="0" smtClean="0">
              <a:latin typeface="Arial Rounded MT Bold" panose="020F0704030504030204" pitchFamily="34" charset="0"/>
            </a:endParaRPr>
          </a:p>
          <a:p>
            <a:pPr algn="just"/>
            <a:r>
              <a:rPr lang="en-US" sz="1400" dirty="0" smtClean="0">
                <a:latin typeface="Arial Rounded MT Bold" panose="020F0704030504030204" pitchFamily="34" charset="0"/>
              </a:rPr>
              <a:t>Length</a:t>
            </a:r>
            <a:r>
              <a:rPr lang="en-US" sz="1400" baseline="0" dirty="0" smtClean="0">
                <a:latin typeface="Arial Rounded MT Bold" panose="020F0704030504030204" pitchFamily="34" charset="0"/>
              </a:rPr>
              <a:t> 21 feet long 6.5 feet wide 8 foot tall interior 6.5 foot 13.25 foot wheel base</a:t>
            </a:r>
            <a:r>
              <a:rPr lang="en-US" sz="1400" dirty="0" smtClean="0">
                <a:latin typeface="Arial Rounded MT Bold" panose="020F0704030504030204" pitchFamily="34" charset="0"/>
              </a:rPr>
              <a:t> </a:t>
            </a:r>
            <a:endParaRPr lang="en-US" sz="1400" dirty="0">
              <a:latin typeface="Arial Rounded MT Bold" panose="020F0704030504030204" pitchFamily="34" charset="0"/>
            </a:endParaRPr>
          </a:p>
        </p:txBody>
      </p:sp>
      <p:sp>
        <p:nvSpPr>
          <p:cNvPr id="4" name="Slide Number Placeholder 3"/>
          <p:cNvSpPr>
            <a:spLocks noGrp="1"/>
          </p:cNvSpPr>
          <p:nvPr>
            <p:ph type="sldNum" sz="quarter" idx="10"/>
          </p:nvPr>
        </p:nvSpPr>
        <p:spPr/>
        <p:txBody>
          <a:bodyPr/>
          <a:lstStyle/>
          <a:p>
            <a:fld id="{B56CF945-C9E1-482A-8999-FA4FB09EF35D}" type="slidenum">
              <a:rPr lang="en-US" smtClean="0"/>
              <a:t>2</a:t>
            </a:fld>
            <a:endParaRPr lang="en-US" dirty="0"/>
          </a:p>
        </p:txBody>
      </p:sp>
    </p:spTree>
    <p:extLst>
      <p:ext uri="{BB962C8B-B14F-4D97-AF65-F5344CB8AC3E}">
        <p14:creationId xmlns:p14="http://schemas.microsoft.com/office/powerpoint/2010/main" val="1357157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longer in production,</a:t>
            </a:r>
            <a:r>
              <a:rPr lang="en-US" baseline="0" dirty="0" smtClean="0"/>
              <a:t> this is an excellent vehicle qualifying for both ADA and Alt fuel grants. Access did plan on buying MV1s in the future and named the product in Federal and local grants. Access has 100 CNG and 33 Unleaded MV1s  </a:t>
            </a:r>
            <a:endParaRPr lang="en-US" dirty="0"/>
          </a:p>
        </p:txBody>
      </p:sp>
      <p:sp>
        <p:nvSpPr>
          <p:cNvPr id="4" name="Slide Number Placeholder 3"/>
          <p:cNvSpPr>
            <a:spLocks noGrp="1"/>
          </p:cNvSpPr>
          <p:nvPr>
            <p:ph type="sldNum" sz="quarter" idx="10"/>
          </p:nvPr>
        </p:nvSpPr>
        <p:spPr/>
        <p:txBody>
          <a:bodyPr/>
          <a:lstStyle/>
          <a:p>
            <a:fld id="{B56CF945-C9E1-482A-8999-FA4FB09EF35D}" type="slidenum">
              <a:rPr lang="en-US" smtClean="0"/>
              <a:t>3</a:t>
            </a:fld>
            <a:endParaRPr lang="en-US" dirty="0"/>
          </a:p>
        </p:txBody>
      </p:sp>
    </p:spTree>
    <p:extLst>
      <p:ext uri="{BB962C8B-B14F-4D97-AF65-F5344CB8AC3E}">
        <p14:creationId xmlns:p14="http://schemas.microsoft.com/office/powerpoint/2010/main" val="3252870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design</a:t>
            </a:r>
            <a:r>
              <a:rPr lang="en-US" baseline="0" dirty="0" smtClean="0"/>
              <a:t> CARB certification will be completed as part of the Access contract. There will be purchase options available for smaller agencies to use on a case by case basis. Subject to approval by Access Procurement team.</a:t>
            </a:r>
          </a:p>
          <a:p>
            <a:endParaRPr lang="en-US" baseline="0" dirty="0" smtClean="0"/>
          </a:p>
          <a:p>
            <a:r>
              <a:rPr lang="en-US" baseline="0" dirty="0" smtClean="0"/>
              <a:t>4 to 5 ambulatory 2 mobility aids, Lowered floor with manual ramp (no lift needed).</a:t>
            </a:r>
            <a:endParaRPr lang="en-US" dirty="0"/>
          </a:p>
        </p:txBody>
      </p:sp>
      <p:sp>
        <p:nvSpPr>
          <p:cNvPr id="4" name="Slide Number Placeholder 3"/>
          <p:cNvSpPr>
            <a:spLocks noGrp="1"/>
          </p:cNvSpPr>
          <p:nvPr>
            <p:ph type="sldNum" sz="quarter" idx="10"/>
          </p:nvPr>
        </p:nvSpPr>
        <p:spPr/>
        <p:txBody>
          <a:bodyPr/>
          <a:lstStyle/>
          <a:p>
            <a:fld id="{B56CF945-C9E1-482A-8999-FA4FB09EF35D}" type="slidenum">
              <a:rPr lang="en-US" smtClean="0"/>
              <a:t>5</a:t>
            </a:fld>
            <a:endParaRPr lang="en-US" dirty="0"/>
          </a:p>
        </p:txBody>
      </p:sp>
    </p:spTree>
    <p:extLst>
      <p:ext uri="{BB962C8B-B14F-4D97-AF65-F5344CB8AC3E}">
        <p14:creationId xmlns:p14="http://schemas.microsoft.com/office/powerpoint/2010/main" val="2459662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diagram shows Pilot vehicle as delivered</a:t>
            </a:r>
            <a:r>
              <a:rPr lang="en-US" baseline="0" dirty="0" smtClean="0"/>
              <a:t>. For service we removed the street side single seat to allow better egress to the back of the vehicle.</a:t>
            </a:r>
          </a:p>
          <a:p>
            <a:endParaRPr lang="en-US" baseline="0" dirty="0" smtClean="0"/>
          </a:p>
          <a:p>
            <a:r>
              <a:rPr lang="en-US" baseline="0" dirty="0" smtClean="0"/>
              <a:t>Lower diagram shows the configuration that Access plans for service fleet, added grab rail going to back seats and pushed the 4 rear seats back as far a possible to allow more room for service animals.</a:t>
            </a:r>
            <a:endParaRPr lang="en-US" dirty="0"/>
          </a:p>
        </p:txBody>
      </p:sp>
      <p:sp>
        <p:nvSpPr>
          <p:cNvPr id="4" name="Slide Number Placeholder 3"/>
          <p:cNvSpPr>
            <a:spLocks noGrp="1"/>
          </p:cNvSpPr>
          <p:nvPr>
            <p:ph type="sldNum" sz="quarter" idx="10"/>
          </p:nvPr>
        </p:nvSpPr>
        <p:spPr/>
        <p:txBody>
          <a:bodyPr/>
          <a:lstStyle/>
          <a:p>
            <a:fld id="{B56CF945-C9E1-482A-8999-FA4FB09EF35D}" type="slidenum">
              <a:rPr lang="en-US" smtClean="0"/>
              <a:t>6</a:t>
            </a:fld>
            <a:endParaRPr lang="en-US" dirty="0"/>
          </a:p>
        </p:txBody>
      </p:sp>
    </p:spTree>
    <p:extLst>
      <p:ext uri="{BB962C8B-B14F-4D97-AF65-F5344CB8AC3E}">
        <p14:creationId xmlns:p14="http://schemas.microsoft.com/office/powerpoint/2010/main" val="271268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400" dirty="0" smtClean="0">
                <a:latin typeface="Arial Rounded MT Bold" panose="020F0704030504030204" pitchFamily="34" charset="0"/>
              </a:rPr>
              <a:t>Better view of production</a:t>
            </a:r>
            <a:r>
              <a:rPr lang="en-US" sz="1400" baseline="0" dirty="0" smtClean="0">
                <a:latin typeface="Arial Rounded MT Bold" panose="020F0704030504030204" pitchFamily="34" charset="0"/>
              </a:rPr>
              <a:t> floor plan.</a:t>
            </a:r>
            <a:endParaRPr lang="en-US" sz="1400" dirty="0">
              <a:latin typeface="Arial Rounded MT Bold" panose="020F0704030504030204" pitchFamily="34" charset="0"/>
            </a:endParaRPr>
          </a:p>
        </p:txBody>
      </p:sp>
      <p:sp>
        <p:nvSpPr>
          <p:cNvPr id="4" name="Slide Number Placeholder 3"/>
          <p:cNvSpPr>
            <a:spLocks noGrp="1"/>
          </p:cNvSpPr>
          <p:nvPr>
            <p:ph type="sldNum" sz="quarter" idx="10"/>
          </p:nvPr>
        </p:nvSpPr>
        <p:spPr/>
        <p:txBody>
          <a:bodyPr/>
          <a:lstStyle/>
          <a:p>
            <a:fld id="{B56CF945-C9E1-482A-8999-FA4FB09EF35D}" type="slidenum">
              <a:rPr lang="en-US" smtClean="0"/>
              <a:t>7</a:t>
            </a:fld>
            <a:endParaRPr lang="en-US" dirty="0"/>
          </a:p>
        </p:txBody>
      </p:sp>
    </p:spTree>
    <p:extLst>
      <p:ext uri="{BB962C8B-B14F-4D97-AF65-F5344CB8AC3E}">
        <p14:creationId xmlns:p14="http://schemas.microsoft.com/office/powerpoint/2010/main" val="249851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400" dirty="0">
              <a:latin typeface="Arial Rounded MT Bold" panose="020F0704030504030204" pitchFamily="34" charset="0"/>
            </a:endParaRPr>
          </a:p>
          <a:p>
            <a:pPr algn="just"/>
            <a:endParaRPr lang="en-US" sz="1400" dirty="0" smtClean="0">
              <a:latin typeface="Arial Rounded MT Bold" panose="020F0704030504030204" pitchFamily="34" charset="0"/>
            </a:endParaRPr>
          </a:p>
        </p:txBody>
      </p:sp>
      <p:sp>
        <p:nvSpPr>
          <p:cNvPr id="4" name="Slide Number Placeholder 3"/>
          <p:cNvSpPr>
            <a:spLocks noGrp="1"/>
          </p:cNvSpPr>
          <p:nvPr>
            <p:ph type="sldNum" sz="quarter" idx="10"/>
          </p:nvPr>
        </p:nvSpPr>
        <p:spPr/>
        <p:txBody>
          <a:bodyPr/>
          <a:lstStyle/>
          <a:p>
            <a:fld id="{B56CF945-C9E1-482A-8999-FA4FB09EF35D}" type="slidenum">
              <a:rPr lang="en-US" smtClean="0"/>
              <a:t>8</a:t>
            </a:fld>
            <a:endParaRPr lang="en-US" dirty="0"/>
          </a:p>
        </p:txBody>
      </p:sp>
    </p:spTree>
    <p:extLst>
      <p:ext uri="{BB962C8B-B14F-4D97-AF65-F5344CB8AC3E}">
        <p14:creationId xmlns:p14="http://schemas.microsoft.com/office/powerpoint/2010/main" val="1058186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400" dirty="0">
              <a:latin typeface="Arial Rounded MT Bold" panose="020F0704030504030204" pitchFamily="34" charset="0"/>
            </a:endParaRPr>
          </a:p>
          <a:p>
            <a:pPr algn="just"/>
            <a:endParaRPr lang="en-US" sz="1400" dirty="0">
              <a:latin typeface="Arial Rounded MT Bold" panose="020F0704030504030204" pitchFamily="34" charset="0"/>
            </a:endParaRPr>
          </a:p>
        </p:txBody>
      </p:sp>
      <p:sp>
        <p:nvSpPr>
          <p:cNvPr id="4" name="Slide Number Placeholder 3"/>
          <p:cNvSpPr>
            <a:spLocks noGrp="1"/>
          </p:cNvSpPr>
          <p:nvPr>
            <p:ph type="sldNum" sz="quarter" idx="10"/>
          </p:nvPr>
        </p:nvSpPr>
        <p:spPr/>
        <p:txBody>
          <a:bodyPr/>
          <a:lstStyle/>
          <a:p>
            <a:fld id="{B56CF945-C9E1-482A-8999-FA4FB09EF35D}" type="slidenum">
              <a:rPr lang="en-US" smtClean="0"/>
              <a:t>9</a:t>
            </a:fld>
            <a:endParaRPr lang="en-US" dirty="0"/>
          </a:p>
        </p:txBody>
      </p:sp>
    </p:spTree>
    <p:extLst>
      <p:ext uri="{BB962C8B-B14F-4D97-AF65-F5344CB8AC3E}">
        <p14:creationId xmlns:p14="http://schemas.microsoft.com/office/powerpoint/2010/main" val="3614656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Fleet has 43 Class A Cutaways uses Ricon Lift has raised floor to help with mobility aid maneuvering and flip seating limited to 5 ambulatory when two mobility aids are on board</a:t>
            </a:r>
            <a:endParaRPr lang="en-US" dirty="0"/>
          </a:p>
        </p:txBody>
      </p:sp>
      <p:sp>
        <p:nvSpPr>
          <p:cNvPr id="4" name="Slide Number Placeholder 3"/>
          <p:cNvSpPr>
            <a:spLocks noGrp="1"/>
          </p:cNvSpPr>
          <p:nvPr>
            <p:ph type="sldNum" sz="quarter" idx="10"/>
          </p:nvPr>
        </p:nvSpPr>
        <p:spPr/>
        <p:txBody>
          <a:bodyPr/>
          <a:lstStyle/>
          <a:p>
            <a:fld id="{B56CF945-C9E1-482A-8999-FA4FB09EF35D}" type="slidenum">
              <a:rPr lang="en-US" smtClean="0"/>
              <a:t>10</a:t>
            </a:fld>
            <a:endParaRPr lang="en-US" dirty="0"/>
          </a:p>
        </p:txBody>
      </p:sp>
    </p:spTree>
    <p:extLst>
      <p:ext uri="{BB962C8B-B14F-4D97-AF65-F5344CB8AC3E}">
        <p14:creationId xmlns:p14="http://schemas.microsoft.com/office/powerpoint/2010/main" val="769001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8210258"/>
      </p:ext>
    </p:extLst>
  </p:cSld>
  <p:clrMapOvr>
    <a:masterClrMapping/>
  </p:clrMapOvr>
  <p:transition spd="med">
    <p:spli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E93AC9-7CE1-4257-9006-F5E2BB496569}" type="datetimeFigureOut">
              <a:rPr lang="en-US" smtClean="0"/>
              <a:t>5/10/2018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6B2BFEC-DEB7-44F7-81C9-F5D4D60FDC14}" type="slidenum">
              <a:rPr lang="en-US" smtClean="0"/>
              <a:t>‹#›</a:t>
            </a:fld>
            <a:endParaRPr lang="en-US" dirty="0"/>
          </a:p>
        </p:txBody>
      </p:sp>
    </p:spTree>
    <p:extLst>
      <p:ext uri="{BB962C8B-B14F-4D97-AF65-F5344CB8AC3E}">
        <p14:creationId xmlns:p14="http://schemas.microsoft.com/office/powerpoint/2010/main" val="1777397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F41709-FF34-4A30-94A4-11BD50486E85}" type="datetimeFigureOut">
              <a:rPr lang="en-US" smtClean="0"/>
              <a:t>5/10/2018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D4BD4C-3742-42C8-80E0-4727FDBDD23C}" type="slidenum">
              <a:rPr lang="en-US" smtClean="0"/>
              <a:t>‹#›</a:t>
            </a:fld>
            <a:endParaRPr lang="en-US"/>
          </a:p>
        </p:txBody>
      </p:sp>
    </p:spTree>
    <p:extLst>
      <p:ext uri="{BB962C8B-B14F-4D97-AF65-F5344CB8AC3E}">
        <p14:creationId xmlns:p14="http://schemas.microsoft.com/office/powerpoint/2010/main" val="1841082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29E8B9E-BF63-43B2-92F4-45560106D912}" type="datetimeFigureOut">
              <a:rPr lang="en-US" smtClean="0"/>
              <a:t>5/10/2018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25EFE6E-2A93-446E-8703-E16B8DD45DAB}" type="slidenum">
              <a:rPr lang="en-US" smtClean="0"/>
              <a:t>‹#›</a:t>
            </a:fld>
            <a:endParaRPr lang="en-US"/>
          </a:p>
        </p:txBody>
      </p:sp>
    </p:spTree>
    <p:extLst>
      <p:ext uri="{BB962C8B-B14F-4D97-AF65-F5344CB8AC3E}">
        <p14:creationId xmlns:p14="http://schemas.microsoft.com/office/powerpoint/2010/main" val="34854464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77692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666" tIns="39333" rIns="78666" bIns="39333"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2209800"/>
            <a:ext cx="77692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666" tIns="39333" rIns="78666" bIns="3933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942842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med">
    <p:split dir="in"/>
  </p:transition>
  <p:txStyles>
    <p:titleStyle>
      <a:lvl1pPr algn="l" defTabSz="787400" rtl="0" eaLnBrk="1" fontAlgn="base" hangingPunct="1">
        <a:spcBef>
          <a:spcPct val="0"/>
        </a:spcBef>
        <a:spcAft>
          <a:spcPct val="0"/>
        </a:spcAft>
        <a:defRPr sz="3600">
          <a:solidFill>
            <a:schemeClr val="bg1"/>
          </a:solidFill>
          <a:latin typeface="+mj-lt"/>
          <a:ea typeface="+mj-ea"/>
          <a:cs typeface="+mj-cs"/>
        </a:defRPr>
      </a:lvl1pPr>
      <a:lvl2pPr algn="l" defTabSz="787400" rtl="0" eaLnBrk="1" fontAlgn="base" hangingPunct="1">
        <a:spcBef>
          <a:spcPct val="0"/>
        </a:spcBef>
        <a:spcAft>
          <a:spcPct val="0"/>
        </a:spcAft>
        <a:defRPr sz="3600">
          <a:solidFill>
            <a:schemeClr val="bg1"/>
          </a:solidFill>
          <a:latin typeface="AvenirNext LT Pro Demi" pitchFamily="1" charset="0"/>
        </a:defRPr>
      </a:lvl2pPr>
      <a:lvl3pPr algn="l" defTabSz="787400" rtl="0" eaLnBrk="1" fontAlgn="base" hangingPunct="1">
        <a:spcBef>
          <a:spcPct val="0"/>
        </a:spcBef>
        <a:spcAft>
          <a:spcPct val="0"/>
        </a:spcAft>
        <a:defRPr sz="3600">
          <a:solidFill>
            <a:schemeClr val="bg1"/>
          </a:solidFill>
          <a:latin typeface="AvenirNext LT Pro Demi" pitchFamily="1" charset="0"/>
        </a:defRPr>
      </a:lvl3pPr>
      <a:lvl4pPr algn="l" defTabSz="787400" rtl="0" eaLnBrk="1" fontAlgn="base" hangingPunct="1">
        <a:spcBef>
          <a:spcPct val="0"/>
        </a:spcBef>
        <a:spcAft>
          <a:spcPct val="0"/>
        </a:spcAft>
        <a:defRPr sz="3600">
          <a:solidFill>
            <a:schemeClr val="bg1"/>
          </a:solidFill>
          <a:latin typeface="AvenirNext LT Pro Demi" pitchFamily="1" charset="0"/>
        </a:defRPr>
      </a:lvl4pPr>
      <a:lvl5pPr algn="l" defTabSz="787400" rtl="0" eaLnBrk="1" fontAlgn="base" hangingPunct="1">
        <a:spcBef>
          <a:spcPct val="0"/>
        </a:spcBef>
        <a:spcAft>
          <a:spcPct val="0"/>
        </a:spcAft>
        <a:defRPr sz="3600">
          <a:solidFill>
            <a:schemeClr val="bg1"/>
          </a:solidFill>
          <a:latin typeface="AvenirNext LT Pro Demi" pitchFamily="1" charset="0"/>
        </a:defRPr>
      </a:lvl5pPr>
      <a:lvl6pPr marL="457200" algn="l" defTabSz="787400" rtl="0" eaLnBrk="1" fontAlgn="base" hangingPunct="1">
        <a:spcBef>
          <a:spcPct val="0"/>
        </a:spcBef>
        <a:spcAft>
          <a:spcPct val="0"/>
        </a:spcAft>
        <a:defRPr sz="3600">
          <a:solidFill>
            <a:schemeClr val="bg1"/>
          </a:solidFill>
          <a:latin typeface="AvenirNext LT Pro Demi" pitchFamily="1" charset="0"/>
        </a:defRPr>
      </a:lvl6pPr>
      <a:lvl7pPr marL="914400" algn="l" defTabSz="787400" rtl="0" eaLnBrk="1" fontAlgn="base" hangingPunct="1">
        <a:spcBef>
          <a:spcPct val="0"/>
        </a:spcBef>
        <a:spcAft>
          <a:spcPct val="0"/>
        </a:spcAft>
        <a:defRPr sz="3600">
          <a:solidFill>
            <a:schemeClr val="bg1"/>
          </a:solidFill>
          <a:latin typeface="AvenirNext LT Pro Demi" pitchFamily="1" charset="0"/>
        </a:defRPr>
      </a:lvl7pPr>
      <a:lvl8pPr marL="1371600" algn="l" defTabSz="787400" rtl="0" eaLnBrk="1" fontAlgn="base" hangingPunct="1">
        <a:spcBef>
          <a:spcPct val="0"/>
        </a:spcBef>
        <a:spcAft>
          <a:spcPct val="0"/>
        </a:spcAft>
        <a:defRPr sz="3600">
          <a:solidFill>
            <a:schemeClr val="bg1"/>
          </a:solidFill>
          <a:latin typeface="AvenirNext LT Pro Demi" pitchFamily="1" charset="0"/>
        </a:defRPr>
      </a:lvl8pPr>
      <a:lvl9pPr marL="1828800" algn="l" defTabSz="787400" rtl="0" eaLnBrk="1" fontAlgn="base" hangingPunct="1">
        <a:spcBef>
          <a:spcPct val="0"/>
        </a:spcBef>
        <a:spcAft>
          <a:spcPct val="0"/>
        </a:spcAft>
        <a:defRPr sz="3600">
          <a:solidFill>
            <a:schemeClr val="bg1"/>
          </a:solidFill>
          <a:latin typeface="AvenirNext LT Pro Demi" pitchFamily="1" charset="0"/>
        </a:defRPr>
      </a:lvl9pPr>
    </p:titleStyle>
    <p:bodyStyle>
      <a:lvl1pPr marL="914400" indent="-914400" algn="l" defTabSz="787400" rtl="0" eaLnBrk="1" fontAlgn="base" hangingPunct="1">
        <a:spcBef>
          <a:spcPct val="20000"/>
        </a:spcBef>
        <a:spcAft>
          <a:spcPct val="0"/>
        </a:spcAft>
        <a:tabLst>
          <a:tab pos="1143000" algn="l"/>
        </a:tabLst>
        <a:defRPr sz="2000">
          <a:solidFill>
            <a:schemeClr val="bg1"/>
          </a:solidFill>
          <a:latin typeface="+mn-lt"/>
          <a:ea typeface="+mn-ea"/>
          <a:cs typeface="+mn-cs"/>
        </a:defRPr>
      </a:lvl1pPr>
      <a:lvl2pPr marL="1257300" indent="-55563" algn="l" defTabSz="787400" rtl="0" eaLnBrk="1" fontAlgn="base" hangingPunct="1">
        <a:spcBef>
          <a:spcPct val="20000"/>
        </a:spcBef>
        <a:spcAft>
          <a:spcPct val="0"/>
        </a:spcAft>
        <a:tabLst>
          <a:tab pos="1143000" algn="l"/>
        </a:tabLst>
        <a:defRPr>
          <a:solidFill>
            <a:schemeClr val="bg1"/>
          </a:solidFill>
          <a:latin typeface="+mn-lt"/>
        </a:defRPr>
      </a:lvl2pPr>
      <a:lvl3pPr marL="1600200" indent="-228600" algn="l" defTabSz="787400" rtl="0" eaLnBrk="1" fontAlgn="base" hangingPunct="1">
        <a:spcBef>
          <a:spcPct val="20000"/>
        </a:spcBef>
        <a:spcAft>
          <a:spcPct val="0"/>
        </a:spcAft>
        <a:buChar char="•"/>
        <a:tabLst>
          <a:tab pos="1143000" algn="l"/>
        </a:tabLst>
        <a:defRPr sz="1400">
          <a:solidFill>
            <a:schemeClr val="bg1"/>
          </a:solidFill>
          <a:latin typeface="+mn-lt"/>
        </a:defRPr>
      </a:lvl3pPr>
      <a:lvl4pPr marL="2057400" indent="-228600" algn="l" defTabSz="787400" rtl="0" eaLnBrk="1" fontAlgn="base" hangingPunct="1">
        <a:spcBef>
          <a:spcPct val="20000"/>
        </a:spcBef>
        <a:spcAft>
          <a:spcPct val="0"/>
        </a:spcAft>
        <a:buChar char="–"/>
        <a:tabLst>
          <a:tab pos="1143000" algn="l"/>
        </a:tabLst>
        <a:defRPr sz="1000">
          <a:solidFill>
            <a:schemeClr val="bg1"/>
          </a:solidFill>
          <a:latin typeface="+mn-lt"/>
        </a:defRPr>
      </a:lvl4pPr>
      <a:lvl5pPr marL="2516188" indent="-247650" algn="l" defTabSz="787400" rtl="0" eaLnBrk="1" fontAlgn="base" hangingPunct="1">
        <a:spcBef>
          <a:spcPct val="20000"/>
        </a:spcBef>
        <a:spcAft>
          <a:spcPct val="0"/>
        </a:spcAft>
        <a:buChar char="»"/>
        <a:tabLst>
          <a:tab pos="1143000" algn="l"/>
        </a:tabLst>
        <a:defRPr sz="1000">
          <a:solidFill>
            <a:schemeClr val="bg1"/>
          </a:solidFill>
          <a:latin typeface="+mn-lt"/>
        </a:defRPr>
      </a:lvl5pPr>
      <a:lvl6pPr marL="2973388" indent="-247650" algn="l" defTabSz="787400" rtl="0" eaLnBrk="1" fontAlgn="base" hangingPunct="1">
        <a:spcBef>
          <a:spcPct val="20000"/>
        </a:spcBef>
        <a:spcAft>
          <a:spcPct val="0"/>
        </a:spcAft>
        <a:buChar char="»"/>
        <a:tabLst>
          <a:tab pos="1143000" algn="l"/>
        </a:tabLst>
        <a:defRPr sz="1000">
          <a:solidFill>
            <a:schemeClr val="bg1"/>
          </a:solidFill>
          <a:latin typeface="+mn-lt"/>
        </a:defRPr>
      </a:lvl6pPr>
      <a:lvl7pPr marL="3430588" indent="-247650" algn="l" defTabSz="787400" rtl="0" eaLnBrk="1" fontAlgn="base" hangingPunct="1">
        <a:spcBef>
          <a:spcPct val="20000"/>
        </a:spcBef>
        <a:spcAft>
          <a:spcPct val="0"/>
        </a:spcAft>
        <a:buChar char="»"/>
        <a:tabLst>
          <a:tab pos="1143000" algn="l"/>
        </a:tabLst>
        <a:defRPr sz="1000">
          <a:solidFill>
            <a:schemeClr val="bg1"/>
          </a:solidFill>
          <a:latin typeface="+mn-lt"/>
        </a:defRPr>
      </a:lvl7pPr>
      <a:lvl8pPr marL="3887788" indent="-247650" algn="l" defTabSz="787400" rtl="0" eaLnBrk="1" fontAlgn="base" hangingPunct="1">
        <a:spcBef>
          <a:spcPct val="20000"/>
        </a:spcBef>
        <a:spcAft>
          <a:spcPct val="0"/>
        </a:spcAft>
        <a:buChar char="»"/>
        <a:tabLst>
          <a:tab pos="1143000" algn="l"/>
        </a:tabLst>
        <a:defRPr sz="1000">
          <a:solidFill>
            <a:schemeClr val="bg1"/>
          </a:solidFill>
          <a:latin typeface="+mn-lt"/>
        </a:defRPr>
      </a:lvl8pPr>
      <a:lvl9pPr marL="4344988" indent="-247650" algn="l" defTabSz="787400" rtl="0" eaLnBrk="1" fontAlgn="base" hangingPunct="1">
        <a:spcBef>
          <a:spcPct val="20000"/>
        </a:spcBef>
        <a:spcAft>
          <a:spcPct val="0"/>
        </a:spcAft>
        <a:buChar char="»"/>
        <a:tabLst>
          <a:tab pos="1143000" algn="l"/>
        </a:tabLst>
        <a:defRPr sz="1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1" y="2133600"/>
            <a:ext cx="8387060" cy="4109660"/>
          </a:xfrm>
          <a:effectLst>
            <a:softEdge rad="317500"/>
          </a:effectLst>
        </p:spPr>
      </p:pic>
      <p:sp>
        <p:nvSpPr>
          <p:cNvPr id="12" name="Title 1"/>
          <p:cNvSpPr txBox="1">
            <a:spLocks/>
          </p:cNvSpPr>
          <p:nvPr/>
        </p:nvSpPr>
        <p:spPr bwMode="auto">
          <a:xfrm>
            <a:off x="0" y="3810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666" tIns="39333" rIns="78666" bIns="39333" numCol="1" anchor="t" anchorCtr="0" compatLnSpc="1">
            <a:prstTxWarp prst="textNoShape">
              <a:avLst/>
            </a:prstTxWarp>
          </a:bodyPr>
          <a:lstStyle>
            <a:lvl1pPr algn="l" defTabSz="787400" rtl="0" eaLnBrk="1" fontAlgn="base" hangingPunct="1">
              <a:spcBef>
                <a:spcPct val="0"/>
              </a:spcBef>
              <a:spcAft>
                <a:spcPct val="0"/>
              </a:spcAft>
              <a:defRPr sz="3600">
                <a:solidFill>
                  <a:schemeClr val="bg1"/>
                </a:solidFill>
                <a:latin typeface="+mj-lt"/>
                <a:ea typeface="+mj-ea"/>
                <a:cs typeface="+mj-cs"/>
              </a:defRPr>
            </a:lvl1pPr>
            <a:lvl2pPr algn="l" defTabSz="787400" rtl="0" eaLnBrk="1" fontAlgn="base" hangingPunct="1">
              <a:spcBef>
                <a:spcPct val="0"/>
              </a:spcBef>
              <a:spcAft>
                <a:spcPct val="0"/>
              </a:spcAft>
              <a:defRPr sz="3600">
                <a:solidFill>
                  <a:schemeClr val="bg1"/>
                </a:solidFill>
                <a:latin typeface="AvenirNext LT Pro Demi" pitchFamily="1" charset="0"/>
              </a:defRPr>
            </a:lvl2pPr>
            <a:lvl3pPr algn="l" defTabSz="787400" rtl="0" eaLnBrk="1" fontAlgn="base" hangingPunct="1">
              <a:spcBef>
                <a:spcPct val="0"/>
              </a:spcBef>
              <a:spcAft>
                <a:spcPct val="0"/>
              </a:spcAft>
              <a:defRPr sz="3600">
                <a:solidFill>
                  <a:schemeClr val="bg1"/>
                </a:solidFill>
                <a:latin typeface="AvenirNext LT Pro Demi" pitchFamily="1" charset="0"/>
              </a:defRPr>
            </a:lvl3pPr>
            <a:lvl4pPr algn="l" defTabSz="787400" rtl="0" eaLnBrk="1" fontAlgn="base" hangingPunct="1">
              <a:spcBef>
                <a:spcPct val="0"/>
              </a:spcBef>
              <a:spcAft>
                <a:spcPct val="0"/>
              </a:spcAft>
              <a:defRPr sz="3600">
                <a:solidFill>
                  <a:schemeClr val="bg1"/>
                </a:solidFill>
                <a:latin typeface="AvenirNext LT Pro Demi" pitchFamily="1" charset="0"/>
              </a:defRPr>
            </a:lvl4pPr>
            <a:lvl5pPr algn="l" defTabSz="787400" rtl="0" eaLnBrk="1" fontAlgn="base" hangingPunct="1">
              <a:spcBef>
                <a:spcPct val="0"/>
              </a:spcBef>
              <a:spcAft>
                <a:spcPct val="0"/>
              </a:spcAft>
              <a:defRPr sz="3600">
                <a:solidFill>
                  <a:schemeClr val="bg1"/>
                </a:solidFill>
                <a:latin typeface="AvenirNext LT Pro Demi" pitchFamily="1" charset="0"/>
              </a:defRPr>
            </a:lvl5pPr>
            <a:lvl6pPr marL="457200" algn="l" defTabSz="787400" rtl="0" eaLnBrk="1" fontAlgn="base" hangingPunct="1">
              <a:spcBef>
                <a:spcPct val="0"/>
              </a:spcBef>
              <a:spcAft>
                <a:spcPct val="0"/>
              </a:spcAft>
              <a:defRPr sz="3600">
                <a:solidFill>
                  <a:schemeClr val="bg1"/>
                </a:solidFill>
                <a:latin typeface="AvenirNext LT Pro Demi" pitchFamily="1" charset="0"/>
              </a:defRPr>
            </a:lvl6pPr>
            <a:lvl7pPr marL="914400" algn="l" defTabSz="787400" rtl="0" eaLnBrk="1" fontAlgn="base" hangingPunct="1">
              <a:spcBef>
                <a:spcPct val="0"/>
              </a:spcBef>
              <a:spcAft>
                <a:spcPct val="0"/>
              </a:spcAft>
              <a:defRPr sz="3600">
                <a:solidFill>
                  <a:schemeClr val="bg1"/>
                </a:solidFill>
                <a:latin typeface="AvenirNext LT Pro Demi" pitchFamily="1" charset="0"/>
              </a:defRPr>
            </a:lvl7pPr>
            <a:lvl8pPr marL="1371600" algn="l" defTabSz="787400" rtl="0" eaLnBrk="1" fontAlgn="base" hangingPunct="1">
              <a:spcBef>
                <a:spcPct val="0"/>
              </a:spcBef>
              <a:spcAft>
                <a:spcPct val="0"/>
              </a:spcAft>
              <a:defRPr sz="3600">
                <a:solidFill>
                  <a:schemeClr val="bg1"/>
                </a:solidFill>
                <a:latin typeface="AvenirNext LT Pro Demi" pitchFamily="1" charset="0"/>
              </a:defRPr>
            </a:lvl8pPr>
            <a:lvl9pPr marL="1828800" algn="l" defTabSz="787400" rtl="0" eaLnBrk="1" fontAlgn="base" hangingPunct="1">
              <a:spcBef>
                <a:spcPct val="0"/>
              </a:spcBef>
              <a:spcAft>
                <a:spcPct val="0"/>
              </a:spcAft>
              <a:defRPr sz="3600">
                <a:solidFill>
                  <a:schemeClr val="bg1"/>
                </a:solidFill>
                <a:latin typeface="AvenirNext LT Pro Demi" pitchFamily="1" charset="0"/>
              </a:defRPr>
            </a:lvl9pPr>
          </a:lstStyle>
          <a:p>
            <a:pPr algn="ctr"/>
            <a:r>
              <a:rPr lang="en-US" b="1" kern="0" dirty="0" smtClean="0"/>
              <a:t>2018 Lone Star Promaster</a:t>
            </a:r>
            <a:endParaRPr lang="en-US" b="1" kern="0" dirty="0"/>
          </a:p>
        </p:txBody>
      </p:sp>
    </p:spTree>
    <p:extLst>
      <p:ext uri="{BB962C8B-B14F-4D97-AF65-F5344CB8AC3E}">
        <p14:creationId xmlns:p14="http://schemas.microsoft.com/office/powerpoint/2010/main" val="29581309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3288" y="3755994"/>
            <a:ext cx="2271712" cy="3028949"/>
          </a:xfrm>
          <a:prstGeom prst="rect">
            <a:avLst/>
          </a:prstGeom>
          <a:effectLst>
            <a:softEdge rad="63500"/>
          </a:effectLst>
        </p:spPr>
      </p:pic>
      <p:sp>
        <p:nvSpPr>
          <p:cNvPr id="4" name="Title 3"/>
          <p:cNvSpPr>
            <a:spLocks noGrp="1"/>
          </p:cNvSpPr>
          <p:nvPr>
            <p:ph type="title"/>
          </p:nvPr>
        </p:nvSpPr>
        <p:spPr>
          <a:xfrm>
            <a:off x="0" y="76200"/>
            <a:ext cx="9144000" cy="685800"/>
          </a:xfrm>
        </p:spPr>
        <p:txBody>
          <a:bodyPr>
            <a:normAutofit/>
          </a:bodyPr>
          <a:lstStyle/>
          <a:p>
            <a:pPr algn="ctr"/>
            <a:r>
              <a:rPr lang="en-US" sz="3600" b="1" dirty="0" smtClean="0">
                <a:latin typeface="AvenirNext LT Pro Demi"/>
              </a:rPr>
              <a:t>Access Eldorado Aerolite</a:t>
            </a:r>
            <a:endParaRPr lang="en-US" sz="3600" b="1" dirty="0">
              <a:latin typeface="AvenirNext LT Pro Demi"/>
            </a:endParaRPr>
          </a:p>
        </p:txBody>
      </p:sp>
      <p:pic>
        <p:nvPicPr>
          <p:cNvPr id="7" name="Content Placeholder 6"/>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384153" y="1397468"/>
            <a:ext cx="4032294" cy="3024220"/>
          </a:xfrm>
          <a:effectLst>
            <a:softEdge rad="63500"/>
          </a:effectLst>
        </p:spPr>
      </p:pic>
      <p:pic>
        <p:nvPicPr>
          <p:cNvPr id="8" name="Content Placeholder 7"/>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4724400" y="1390650"/>
            <a:ext cx="4038600" cy="3028950"/>
          </a:xfrm>
          <a:effectLst>
            <a:softEdge rad="63500"/>
          </a:effectLst>
        </p:spPr>
      </p:pic>
      <p:sp>
        <p:nvSpPr>
          <p:cNvPr id="11" name="TextBox 10"/>
          <p:cNvSpPr txBox="1"/>
          <p:nvPr/>
        </p:nvSpPr>
        <p:spPr>
          <a:xfrm>
            <a:off x="5715000" y="4419600"/>
            <a:ext cx="3352800" cy="1754326"/>
          </a:xfrm>
          <a:prstGeom prst="rect">
            <a:avLst/>
          </a:prstGeom>
          <a:noFill/>
        </p:spPr>
        <p:txBody>
          <a:bodyPr wrap="square" lIns="457200" rtlCol="0">
            <a:spAutoFit/>
          </a:bodyPr>
          <a:lstStyle/>
          <a:p>
            <a:r>
              <a:rPr lang="en-US" dirty="0" smtClean="0">
                <a:latin typeface="AvenirNext LT Pro Demi"/>
              </a:rPr>
              <a:t>  $65,000 Purchase</a:t>
            </a:r>
          </a:p>
          <a:p>
            <a:r>
              <a:rPr lang="en-US" dirty="0" smtClean="0">
                <a:latin typeface="AvenirNext LT Pro Demi"/>
              </a:rPr>
              <a:t>$109,723 Fuel to 250</a:t>
            </a:r>
          </a:p>
          <a:p>
            <a:r>
              <a:rPr lang="en-US" dirty="0" smtClean="0">
                <a:latin typeface="AvenirNext LT Pro Demi"/>
              </a:rPr>
              <a:t>  $47,500 Maintenance</a:t>
            </a:r>
          </a:p>
          <a:p>
            <a:endParaRPr lang="en-US" dirty="0" smtClean="0">
              <a:latin typeface="AvenirNext LT Pro Demi"/>
            </a:endParaRPr>
          </a:p>
          <a:p>
            <a:endParaRPr lang="en-US" dirty="0">
              <a:latin typeface="AvenirNext LT Pro Demi"/>
            </a:endParaRPr>
          </a:p>
          <a:p>
            <a:r>
              <a:rPr lang="en-US" dirty="0">
                <a:latin typeface="AvenirNext LT Pro Demi"/>
              </a:rPr>
              <a:t>$</a:t>
            </a:r>
            <a:r>
              <a:rPr lang="en-US" dirty="0" smtClean="0">
                <a:latin typeface="AvenirNext LT Pro Demi"/>
              </a:rPr>
              <a:t>222,223 Life Cycle Cost</a:t>
            </a:r>
            <a:endParaRPr lang="en-US" dirty="0">
              <a:latin typeface="AvenirNext LT Pro Demi"/>
            </a:endParaRPr>
          </a:p>
        </p:txBody>
      </p:sp>
      <p:sp>
        <p:nvSpPr>
          <p:cNvPr id="13" name="TextBox 12"/>
          <p:cNvSpPr txBox="1"/>
          <p:nvPr/>
        </p:nvSpPr>
        <p:spPr>
          <a:xfrm>
            <a:off x="0" y="4300478"/>
            <a:ext cx="3443288" cy="2557522"/>
          </a:xfrm>
          <a:prstGeom prst="rect">
            <a:avLst/>
          </a:prstGeom>
          <a:noFill/>
        </p:spPr>
        <p:txBody>
          <a:bodyPr wrap="square" lIns="182880" bIns="0" rtlCol="0">
            <a:noAutofit/>
          </a:bodyPr>
          <a:lstStyle/>
          <a:p>
            <a:r>
              <a:rPr lang="en-US" smtClean="0">
                <a:latin typeface="AvenirNext LT Pro Demi"/>
              </a:rPr>
              <a:t>CalAct/MBTA </a:t>
            </a:r>
            <a:r>
              <a:rPr lang="en-US" dirty="0" smtClean="0">
                <a:latin typeface="AvenirNext LT Pro Demi"/>
              </a:rPr>
              <a:t>Spec</a:t>
            </a:r>
          </a:p>
          <a:p>
            <a:r>
              <a:rPr lang="en-US" dirty="0" smtClean="0">
                <a:latin typeface="AvenirNext LT Pro Demi"/>
              </a:rPr>
              <a:t>Ford Narrow body flat floor cutaway</a:t>
            </a:r>
          </a:p>
          <a:p>
            <a:r>
              <a:rPr lang="en-US" dirty="0">
                <a:latin typeface="AvenirNext LT Pro Demi"/>
              </a:rPr>
              <a:t>9mpg 3.95 </a:t>
            </a:r>
            <a:r>
              <a:rPr lang="en-US" dirty="0" smtClean="0">
                <a:latin typeface="AvenirNext LT Pro Demi"/>
              </a:rPr>
              <a:t>Unleaded</a:t>
            </a:r>
          </a:p>
          <a:p>
            <a:endParaRPr lang="en-US" dirty="0" smtClean="0">
              <a:latin typeface="AvenirNext LT Pro Demi"/>
            </a:endParaRPr>
          </a:p>
          <a:p>
            <a:r>
              <a:rPr lang="en-US" dirty="0" smtClean="0">
                <a:latin typeface="AvenirNext LT Pro Demi"/>
              </a:rPr>
              <a:t>.19 mile maintenance</a:t>
            </a:r>
            <a:endParaRPr lang="en-US" dirty="0">
              <a:latin typeface="AvenirNext LT Pro Demi"/>
            </a:endParaRPr>
          </a:p>
          <a:p>
            <a:endParaRPr lang="en-US" dirty="0">
              <a:latin typeface="AvenirNext LT Pro Demi"/>
            </a:endParaRPr>
          </a:p>
          <a:p>
            <a:r>
              <a:rPr lang="en-US" dirty="0" smtClean="0">
                <a:latin typeface="AvenirNext LT Pro Demi"/>
              </a:rPr>
              <a:t>Access planned service life </a:t>
            </a:r>
          </a:p>
          <a:p>
            <a:r>
              <a:rPr lang="en-US" dirty="0" smtClean="0">
                <a:latin typeface="AvenirNext LT Pro Demi"/>
              </a:rPr>
              <a:t>4yr or 250,000 miles</a:t>
            </a:r>
          </a:p>
          <a:p>
            <a:endParaRPr lang="en-US" dirty="0">
              <a:latin typeface="Arial Rounded MT Bold" panose="020F0704030504030204" pitchFamily="34" charset="0"/>
            </a:endParaRPr>
          </a:p>
        </p:txBody>
      </p:sp>
      <p:sp>
        <p:nvSpPr>
          <p:cNvPr id="9" name="Text Placeholder 4"/>
          <p:cNvSpPr txBox="1">
            <a:spLocks/>
          </p:cNvSpPr>
          <p:nvPr/>
        </p:nvSpPr>
        <p:spPr>
          <a:xfrm>
            <a:off x="0" y="838200"/>
            <a:ext cx="9144000" cy="533400"/>
          </a:xfrm>
          <a:prstGeom prst="rect">
            <a:avLst/>
          </a:prstGeom>
          <a:noFill/>
        </p:spPr>
        <p:txBody>
          <a:bodyPr/>
          <a:lstStyle>
            <a:lvl1pPr marL="914400" indent="-914400" algn="l" defTabSz="787400" rtl="0" eaLnBrk="1" fontAlgn="base" hangingPunct="1">
              <a:spcBef>
                <a:spcPct val="20000"/>
              </a:spcBef>
              <a:spcAft>
                <a:spcPct val="0"/>
              </a:spcAft>
              <a:tabLst>
                <a:tab pos="1143000" algn="l"/>
              </a:tabLst>
              <a:defRPr sz="2000">
                <a:solidFill>
                  <a:schemeClr val="bg1"/>
                </a:solidFill>
                <a:latin typeface="+mn-lt"/>
                <a:ea typeface="+mn-ea"/>
                <a:cs typeface="+mn-cs"/>
              </a:defRPr>
            </a:lvl1pPr>
            <a:lvl2pPr marL="1257300" indent="-55563" algn="l" defTabSz="787400" rtl="0" eaLnBrk="1" fontAlgn="base" hangingPunct="1">
              <a:spcBef>
                <a:spcPct val="20000"/>
              </a:spcBef>
              <a:spcAft>
                <a:spcPct val="0"/>
              </a:spcAft>
              <a:tabLst>
                <a:tab pos="1143000" algn="l"/>
              </a:tabLst>
              <a:defRPr>
                <a:solidFill>
                  <a:schemeClr val="bg1"/>
                </a:solidFill>
                <a:latin typeface="+mn-lt"/>
              </a:defRPr>
            </a:lvl2pPr>
            <a:lvl3pPr marL="1600200" indent="-228600" algn="l" defTabSz="787400" rtl="0" eaLnBrk="1" fontAlgn="base" hangingPunct="1">
              <a:spcBef>
                <a:spcPct val="20000"/>
              </a:spcBef>
              <a:spcAft>
                <a:spcPct val="0"/>
              </a:spcAft>
              <a:buChar char="•"/>
              <a:tabLst>
                <a:tab pos="1143000" algn="l"/>
              </a:tabLst>
              <a:defRPr sz="1400">
                <a:solidFill>
                  <a:schemeClr val="bg1"/>
                </a:solidFill>
                <a:latin typeface="+mn-lt"/>
              </a:defRPr>
            </a:lvl3pPr>
            <a:lvl4pPr marL="2057400" indent="-228600" algn="l" defTabSz="787400" rtl="0" eaLnBrk="1" fontAlgn="base" hangingPunct="1">
              <a:spcBef>
                <a:spcPct val="20000"/>
              </a:spcBef>
              <a:spcAft>
                <a:spcPct val="0"/>
              </a:spcAft>
              <a:buChar char="–"/>
              <a:tabLst>
                <a:tab pos="1143000" algn="l"/>
              </a:tabLst>
              <a:defRPr sz="1000">
                <a:solidFill>
                  <a:schemeClr val="bg1"/>
                </a:solidFill>
                <a:latin typeface="+mn-lt"/>
              </a:defRPr>
            </a:lvl4pPr>
            <a:lvl5pPr marL="2516188" indent="-247650" algn="l" defTabSz="787400" rtl="0" eaLnBrk="1" fontAlgn="base" hangingPunct="1">
              <a:spcBef>
                <a:spcPct val="20000"/>
              </a:spcBef>
              <a:spcAft>
                <a:spcPct val="0"/>
              </a:spcAft>
              <a:buChar char="»"/>
              <a:tabLst>
                <a:tab pos="1143000" algn="l"/>
              </a:tabLst>
              <a:defRPr sz="1000">
                <a:solidFill>
                  <a:schemeClr val="bg1"/>
                </a:solidFill>
                <a:latin typeface="+mn-lt"/>
              </a:defRPr>
            </a:lvl5pPr>
            <a:lvl6pPr marL="2973388" indent="-247650" algn="l" defTabSz="787400" rtl="0" eaLnBrk="1" fontAlgn="base" hangingPunct="1">
              <a:spcBef>
                <a:spcPct val="20000"/>
              </a:spcBef>
              <a:spcAft>
                <a:spcPct val="0"/>
              </a:spcAft>
              <a:buChar char="»"/>
              <a:tabLst>
                <a:tab pos="1143000" algn="l"/>
              </a:tabLst>
              <a:defRPr sz="1000">
                <a:solidFill>
                  <a:schemeClr val="bg1"/>
                </a:solidFill>
                <a:latin typeface="+mn-lt"/>
              </a:defRPr>
            </a:lvl6pPr>
            <a:lvl7pPr marL="3430588" indent="-247650" algn="l" defTabSz="787400" rtl="0" eaLnBrk="1" fontAlgn="base" hangingPunct="1">
              <a:spcBef>
                <a:spcPct val="20000"/>
              </a:spcBef>
              <a:spcAft>
                <a:spcPct val="0"/>
              </a:spcAft>
              <a:buChar char="»"/>
              <a:tabLst>
                <a:tab pos="1143000" algn="l"/>
              </a:tabLst>
              <a:defRPr sz="1000">
                <a:solidFill>
                  <a:schemeClr val="bg1"/>
                </a:solidFill>
                <a:latin typeface="+mn-lt"/>
              </a:defRPr>
            </a:lvl7pPr>
            <a:lvl8pPr marL="3887788" indent="-247650" algn="l" defTabSz="787400" rtl="0" eaLnBrk="1" fontAlgn="base" hangingPunct="1">
              <a:spcBef>
                <a:spcPct val="20000"/>
              </a:spcBef>
              <a:spcAft>
                <a:spcPct val="0"/>
              </a:spcAft>
              <a:buChar char="»"/>
              <a:tabLst>
                <a:tab pos="1143000" algn="l"/>
              </a:tabLst>
              <a:defRPr sz="1000">
                <a:solidFill>
                  <a:schemeClr val="bg1"/>
                </a:solidFill>
                <a:latin typeface="+mn-lt"/>
              </a:defRPr>
            </a:lvl8pPr>
            <a:lvl9pPr marL="4344988" indent="-247650" algn="l" defTabSz="787400" rtl="0" eaLnBrk="1" fontAlgn="base" hangingPunct="1">
              <a:spcBef>
                <a:spcPct val="20000"/>
              </a:spcBef>
              <a:spcAft>
                <a:spcPct val="0"/>
              </a:spcAft>
              <a:buChar char="»"/>
              <a:tabLst>
                <a:tab pos="1143000" algn="l"/>
              </a:tabLst>
              <a:defRPr sz="1000">
                <a:solidFill>
                  <a:schemeClr val="bg1"/>
                </a:solidFill>
                <a:latin typeface="+mn-lt"/>
              </a:defRPr>
            </a:lvl9pPr>
          </a:lstStyle>
          <a:p>
            <a:pPr algn="ctr"/>
            <a:r>
              <a:rPr lang="en-US" sz="2400" b="1" kern="0" dirty="0" smtClean="0">
                <a:effectLst/>
                <a:latin typeface="AvenirNext LT Pro Demi"/>
              </a:rPr>
              <a:t>7 Ambulatory  2 Mobility Aid</a:t>
            </a:r>
            <a:endParaRPr lang="en-US" sz="2400" b="1" kern="0" dirty="0">
              <a:effectLst/>
              <a:latin typeface="AvenirNext LT Pro Demi"/>
            </a:endParaRPr>
          </a:p>
        </p:txBody>
      </p:sp>
    </p:spTree>
    <p:extLst>
      <p:ext uri="{BB962C8B-B14F-4D97-AF65-F5344CB8AC3E}">
        <p14:creationId xmlns:p14="http://schemas.microsoft.com/office/powerpoint/2010/main" val="23300838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6200" y="762000"/>
            <a:ext cx="3505200" cy="6019663"/>
          </a:xfrm>
          <a:effectLst>
            <a:softEdge rad="63500"/>
          </a:effectLst>
        </p:spPr>
      </p:pic>
      <p:sp>
        <p:nvSpPr>
          <p:cNvPr id="2" name="Title 1"/>
          <p:cNvSpPr>
            <a:spLocks noGrp="1"/>
          </p:cNvSpPr>
          <p:nvPr>
            <p:ph type="title"/>
          </p:nvPr>
        </p:nvSpPr>
        <p:spPr>
          <a:xfrm>
            <a:off x="-27373" y="0"/>
            <a:ext cx="9144000" cy="762000"/>
          </a:xfrm>
        </p:spPr>
        <p:txBody>
          <a:bodyPr>
            <a:normAutofit/>
          </a:bodyPr>
          <a:lstStyle/>
          <a:p>
            <a:pPr algn="ctr"/>
            <a:r>
              <a:rPr lang="en-US" sz="3600" dirty="0" smtClean="0">
                <a:latin typeface="Arial Rounded MT Bold" panose="020F0704030504030204" pitchFamily="34" charset="0"/>
              </a:rPr>
              <a:t>2014 Eldorado Aerolite</a:t>
            </a:r>
            <a:endParaRPr lang="en-US" sz="3600" dirty="0">
              <a:latin typeface="Arial Rounded MT Bold" panose="020F0704030504030204" pitchFamily="34" charset="0"/>
            </a:endParaRPr>
          </a:p>
        </p:txBody>
      </p:sp>
      <p:sp>
        <p:nvSpPr>
          <p:cNvPr id="5" name="Text Placeholder 4"/>
          <p:cNvSpPr>
            <a:spLocks noGrp="1"/>
          </p:cNvSpPr>
          <p:nvPr>
            <p:ph type="body" sz="quarter" idx="3"/>
          </p:nvPr>
        </p:nvSpPr>
        <p:spPr>
          <a:xfrm>
            <a:off x="3429000" y="762000"/>
            <a:ext cx="5334000" cy="381000"/>
          </a:xfrm>
          <a:noFill/>
        </p:spPr>
        <p:txBody>
          <a:bodyPr/>
          <a:lstStyle/>
          <a:p>
            <a:pPr algn="ctr"/>
            <a:r>
              <a:rPr lang="en-US" b="0" dirty="0" smtClean="0">
                <a:effectLst/>
                <a:latin typeface="Arial Rounded MT Bold" panose="020F0704030504030204" pitchFamily="34" charset="0"/>
              </a:rPr>
              <a:t>7 </a:t>
            </a:r>
            <a:r>
              <a:rPr lang="en-US" b="0" dirty="0">
                <a:effectLst/>
                <a:latin typeface="Arial Rounded MT Bold" panose="020F0704030504030204" pitchFamily="34" charset="0"/>
              </a:rPr>
              <a:t>Ambulatory  </a:t>
            </a:r>
            <a:r>
              <a:rPr lang="en-US" b="0" dirty="0" smtClean="0">
                <a:effectLst/>
                <a:latin typeface="Arial Rounded MT Bold" panose="020F0704030504030204" pitchFamily="34" charset="0"/>
              </a:rPr>
              <a:t>2 </a:t>
            </a:r>
            <a:r>
              <a:rPr lang="en-US" b="0" dirty="0">
                <a:effectLst/>
                <a:latin typeface="Arial Rounded MT Bold" panose="020F0704030504030204" pitchFamily="34" charset="0"/>
              </a:rPr>
              <a:t>Mobility </a:t>
            </a:r>
            <a:r>
              <a:rPr lang="en-US" b="0" dirty="0" smtClean="0">
                <a:effectLst/>
                <a:latin typeface="Arial Rounded MT Bold" panose="020F0704030504030204" pitchFamily="34" charset="0"/>
              </a:rPr>
              <a:t>Aid</a:t>
            </a:r>
            <a:endParaRPr lang="en-US" b="0" dirty="0">
              <a:effectLst/>
              <a:latin typeface="Arial Rounded MT Bold" panose="020F07040305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1219200"/>
            <a:ext cx="5196768" cy="2939586"/>
          </a:xfrm>
          <a:prstGeom prst="rect">
            <a:avLst/>
          </a:prstGeom>
          <a:effectLst>
            <a:softEdge rad="63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4158786"/>
            <a:ext cx="2505806" cy="2638425"/>
          </a:xfrm>
          <a:prstGeom prst="rect">
            <a:avLst/>
          </a:prstGeom>
          <a:effectLst>
            <a:softEdge rad="63500"/>
          </a:effectLst>
        </p:spPr>
      </p:pic>
    </p:spTree>
    <p:extLst>
      <p:ext uri="{BB962C8B-B14F-4D97-AF65-F5344CB8AC3E}">
        <p14:creationId xmlns:p14="http://schemas.microsoft.com/office/powerpoint/2010/main" val="987599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0" y="3810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666" tIns="39333" rIns="78666" bIns="39333" numCol="1" anchor="t" anchorCtr="0" compatLnSpc="1">
            <a:prstTxWarp prst="textNoShape">
              <a:avLst/>
            </a:prstTxWarp>
          </a:bodyPr>
          <a:lstStyle>
            <a:lvl1pPr algn="l" defTabSz="787400" rtl="0" eaLnBrk="1" fontAlgn="base" hangingPunct="1">
              <a:spcBef>
                <a:spcPct val="0"/>
              </a:spcBef>
              <a:spcAft>
                <a:spcPct val="0"/>
              </a:spcAft>
              <a:defRPr sz="3600">
                <a:solidFill>
                  <a:schemeClr val="bg1"/>
                </a:solidFill>
                <a:latin typeface="+mj-lt"/>
                <a:ea typeface="+mj-ea"/>
                <a:cs typeface="+mj-cs"/>
              </a:defRPr>
            </a:lvl1pPr>
            <a:lvl2pPr algn="l" defTabSz="787400" rtl="0" eaLnBrk="1" fontAlgn="base" hangingPunct="1">
              <a:spcBef>
                <a:spcPct val="0"/>
              </a:spcBef>
              <a:spcAft>
                <a:spcPct val="0"/>
              </a:spcAft>
              <a:defRPr sz="3600">
                <a:solidFill>
                  <a:schemeClr val="bg1"/>
                </a:solidFill>
                <a:latin typeface="AvenirNext LT Pro Demi" pitchFamily="1" charset="0"/>
              </a:defRPr>
            </a:lvl2pPr>
            <a:lvl3pPr algn="l" defTabSz="787400" rtl="0" eaLnBrk="1" fontAlgn="base" hangingPunct="1">
              <a:spcBef>
                <a:spcPct val="0"/>
              </a:spcBef>
              <a:spcAft>
                <a:spcPct val="0"/>
              </a:spcAft>
              <a:defRPr sz="3600">
                <a:solidFill>
                  <a:schemeClr val="bg1"/>
                </a:solidFill>
                <a:latin typeface="AvenirNext LT Pro Demi" pitchFamily="1" charset="0"/>
              </a:defRPr>
            </a:lvl3pPr>
            <a:lvl4pPr algn="l" defTabSz="787400" rtl="0" eaLnBrk="1" fontAlgn="base" hangingPunct="1">
              <a:spcBef>
                <a:spcPct val="0"/>
              </a:spcBef>
              <a:spcAft>
                <a:spcPct val="0"/>
              </a:spcAft>
              <a:defRPr sz="3600">
                <a:solidFill>
                  <a:schemeClr val="bg1"/>
                </a:solidFill>
                <a:latin typeface="AvenirNext LT Pro Demi" pitchFamily="1" charset="0"/>
              </a:defRPr>
            </a:lvl4pPr>
            <a:lvl5pPr algn="l" defTabSz="787400" rtl="0" eaLnBrk="1" fontAlgn="base" hangingPunct="1">
              <a:spcBef>
                <a:spcPct val="0"/>
              </a:spcBef>
              <a:spcAft>
                <a:spcPct val="0"/>
              </a:spcAft>
              <a:defRPr sz="3600">
                <a:solidFill>
                  <a:schemeClr val="bg1"/>
                </a:solidFill>
                <a:latin typeface="AvenirNext LT Pro Demi" pitchFamily="1" charset="0"/>
              </a:defRPr>
            </a:lvl5pPr>
            <a:lvl6pPr marL="457200" algn="l" defTabSz="787400" rtl="0" eaLnBrk="1" fontAlgn="base" hangingPunct="1">
              <a:spcBef>
                <a:spcPct val="0"/>
              </a:spcBef>
              <a:spcAft>
                <a:spcPct val="0"/>
              </a:spcAft>
              <a:defRPr sz="3600">
                <a:solidFill>
                  <a:schemeClr val="bg1"/>
                </a:solidFill>
                <a:latin typeface="AvenirNext LT Pro Demi" pitchFamily="1" charset="0"/>
              </a:defRPr>
            </a:lvl6pPr>
            <a:lvl7pPr marL="914400" algn="l" defTabSz="787400" rtl="0" eaLnBrk="1" fontAlgn="base" hangingPunct="1">
              <a:spcBef>
                <a:spcPct val="0"/>
              </a:spcBef>
              <a:spcAft>
                <a:spcPct val="0"/>
              </a:spcAft>
              <a:defRPr sz="3600">
                <a:solidFill>
                  <a:schemeClr val="bg1"/>
                </a:solidFill>
                <a:latin typeface="AvenirNext LT Pro Demi" pitchFamily="1" charset="0"/>
              </a:defRPr>
            </a:lvl7pPr>
            <a:lvl8pPr marL="1371600" algn="l" defTabSz="787400" rtl="0" eaLnBrk="1" fontAlgn="base" hangingPunct="1">
              <a:spcBef>
                <a:spcPct val="0"/>
              </a:spcBef>
              <a:spcAft>
                <a:spcPct val="0"/>
              </a:spcAft>
              <a:defRPr sz="3600">
                <a:solidFill>
                  <a:schemeClr val="bg1"/>
                </a:solidFill>
                <a:latin typeface="AvenirNext LT Pro Demi" pitchFamily="1" charset="0"/>
              </a:defRPr>
            </a:lvl8pPr>
            <a:lvl9pPr marL="1828800" algn="l" defTabSz="787400" rtl="0" eaLnBrk="1" fontAlgn="base" hangingPunct="1">
              <a:spcBef>
                <a:spcPct val="0"/>
              </a:spcBef>
              <a:spcAft>
                <a:spcPct val="0"/>
              </a:spcAft>
              <a:defRPr sz="3600">
                <a:solidFill>
                  <a:schemeClr val="bg1"/>
                </a:solidFill>
                <a:latin typeface="AvenirNext LT Pro Demi" pitchFamily="1" charset="0"/>
              </a:defRPr>
            </a:lvl9pPr>
          </a:lstStyle>
          <a:p>
            <a:pPr algn="ctr"/>
            <a:r>
              <a:rPr lang="en-US" b="1" kern="0" dirty="0" smtClean="0"/>
              <a:t>Life Cycle Cost Comparison</a:t>
            </a:r>
            <a:endParaRPr lang="en-US" b="1" kern="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1946332"/>
              </p:ext>
            </p:extLst>
          </p:nvPr>
        </p:nvGraphicFramePr>
        <p:xfrm>
          <a:off x="762000" y="2270760"/>
          <a:ext cx="7769224" cy="3510280"/>
        </p:xfrm>
        <a:graphic>
          <a:graphicData uri="http://schemas.openxmlformats.org/drawingml/2006/table">
            <a:tbl>
              <a:tblPr firstRow="1" bandRow="1">
                <a:tableStyleId>{5C22544A-7EE6-4342-B048-85BDC9FD1C3A}</a:tableStyleId>
              </a:tblPr>
              <a:tblGrid>
                <a:gridCol w="1942306">
                  <a:extLst>
                    <a:ext uri="{9D8B030D-6E8A-4147-A177-3AD203B41FA5}">
                      <a16:colId xmlns:a16="http://schemas.microsoft.com/office/drawing/2014/main" val="2546004018"/>
                    </a:ext>
                  </a:extLst>
                </a:gridCol>
                <a:gridCol w="1942306">
                  <a:extLst>
                    <a:ext uri="{9D8B030D-6E8A-4147-A177-3AD203B41FA5}">
                      <a16:colId xmlns:a16="http://schemas.microsoft.com/office/drawing/2014/main" val="1054189666"/>
                    </a:ext>
                  </a:extLst>
                </a:gridCol>
                <a:gridCol w="1942306">
                  <a:extLst>
                    <a:ext uri="{9D8B030D-6E8A-4147-A177-3AD203B41FA5}">
                      <a16:colId xmlns:a16="http://schemas.microsoft.com/office/drawing/2014/main" val="4261790345"/>
                    </a:ext>
                  </a:extLst>
                </a:gridCol>
                <a:gridCol w="1942306">
                  <a:extLst>
                    <a:ext uri="{9D8B030D-6E8A-4147-A177-3AD203B41FA5}">
                      <a16:colId xmlns:a16="http://schemas.microsoft.com/office/drawing/2014/main" val="3666416200"/>
                    </a:ext>
                  </a:extLst>
                </a:gridCol>
              </a:tblGrid>
              <a:tr h="370840">
                <a:tc>
                  <a:txBody>
                    <a:bodyPr/>
                    <a:lstStyle/>
                    <a:p>
                      <a:pPr algn="ctr"/>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algn="ctr"/>
                      <a:r>
                        <a:rPr lang="en-US" dirty="0" smtClean="0"/>
                        <a:t>CNG MV1</a:t>
                      </a:r>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algn="ctr"/>
                      <a:r>
                        <a:rPr lang="en-US" baseline="0" dirty="0" smtClean="0"/>
                        <a:t>Gas Class A</a:t>
                      </a:r>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algn="ctr"/>
                      <a:r>
                        <a:rPr lang="en-US" dirty="0" smtClean="0"/>
                        <a:t>CNG Promaster</a:t>
                      </a:r>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97335870"/>
                  </a:ext>
                </a:extLst>
              </a:tr>
              <a:tr h="370840">
                <a:tc>
                  <a:txBody>
                    <a:bodyPr/>
                    <a:lstStyle/>
                    <a:p>
                      <a:pPr algn="ctr"/>
                      <a:r>
                        <a:rPr lang="en-US" dirty="0" smtClean="0">
                          <a:solidFill>
                            <a:schemeClr val="tx1"/>
                          </a:solidFill>
                        </a:rPr>
                        <a:t>Capacity</a:t>
                      </a:r>
                      <a:endParaRPr lang="en-US" dirty="0">
                        <a:solidFill>
                          <a:schemeClr val="tx1"/>
                        </a:solidFill>
                      </a:endParaRP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tc>
                  <a:txBody>
                    <a:bodyPr/>
                    <a:lstStyle/>
                    <a:p>
                      <a:pPr algn="ctr"/>
                      <a:r>
                        <a:rPr lang="en-US" dirty="0" smtClean="0">
                          <a:solidFill>
                            <a:schemeClr val="tx1"/>
                          </a:solidFill>
                        </a:rPr>
                        <a:t>3A/1M</a:t>
                      </a:r>
                      <a:endParaRPr lang="en-US" dirty="0">
                        <a:solidFill>
                          <a:schemeClr val="tx1"/>
                        </a:solidFill>
                      </a:endParaRP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tc>
                  <a:txBody>
                    <a:bodyPr/>
                    <a:lstStyle/>
                    <a:p>
                      <a:pPr algn="ctr"/>
                      <a:r>
                        <a:rPr lang="en-US" dirty="0" smtClean="0">
                          <a:solidFill>
                            <a:schemeClr val="tx1"/>
                          </a:solidFill>
                        </a:rPr>
                        <a:t>5A/2M</a:t>
                      </a:r>
                      <a:endParaRPr lang="en-US" dirty="0">
                        <a:solidFill>
                          <a:schemeClr val="tx1"/>
                        </a:solidFill>
                      </a:endParaRP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tc>
                  <a:txBody>
                    <a:bodyPr/>
                    <a:lstStyle/>
                    <a:p>
                      <a:pPr algn="ctr"/>
                      <a:r>
                        <a:rPr lang="en-US" dirty="0" smtClean="0">
                          <a:solidFill>
                            <a:schemeClr val="tx1"/>
                          </a:solidFill>
                        </a:rPr>
                        <a:t>5A/2M</a:t>
                      </a:r>
                      <a:endParaRPr lang="en-US" dirty="0">
                        <a:solidFill>
                          <a:schemeClr val="tx1"/>
                        </a:solidFill>
                      </a:endParaRP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extLst>
                  <a:ext uri="{0D108BD9-81ED-4DB2-BD59-A6C34878D82A}">
                    <a16:rowId xmlns:a16="http://schemas.microsoft.com/office/drawing/2014/main" val="2950317413"/>
                  </a:ext>
                </a:extLst>
              </a:tr>
              <a:tr h="370840">
                <a:tc>
                  <a:txBody>
                    <a:bodyPr/>
                    <a:lstStyle/>
                    <a:p>
                      <a:pPr algn="ctr"/>
                      <a:r>
                        <a:rPr lang="en-US" dirty="0" smtClean="0">
                          <a:solidFill>
                            <a:schemeClr val="tx1"/>
                          </a:solidFill>
                        </a:rPr>
                        <a:t>MPG</a:t>
                      </a:r>
                      <a:endParaRPr lang="en-US"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95000"/>
                      </a:schemeClr>
                    </a:solidFill>
                  </a:tcPr>
                </a:tc>
                <a:tc>
                  <a:txBody>
                    <a:bodyPr/>
                    <a:lstStyle/>
                    <a:p>
                      <a:pPr algn="ctr"/>
                      <a:r>
                        <a:rPr lang="en-US" dirty="0" smtClean="0">
                          <a:solidFill>
                            <a:schemeClr val="tx1"/>
                          </a:solidFill>
                        </a:rPr>
                        <a:t>15</a:t>
                      </a:r>
                      <a:endParaRPr lang="en-US"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95000"/>
                      </a:schemeClr>
                    </a:solidFill>
                  </a:tcPr>
                </a:tc>
                <a:tc>
                  <a:txBody>
                    <a:bodyPr/>
                    <a:lstStyle/>
                    <a:p>
                      <a:pPr algn="ctr"/>
                      <a:r>
                        <a:rPr lang="en-US" dirty="0" smtClean="0">
                          <a:solidFill>
                            <a:schemeClr val="tx1"/>
                          </a:solidFill>
                        </a:rPr>
                        <a:t>9</a:t>
                      </a:r>
                      <a:endParaRPr lang="en-US"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95000"/>
                      </a:schemeClr>
                    </a:solidFill>
                  </a:tcPr>
                </a:tc>
                <a:tc>
                  <a:txBody>
                    <a:bodyPr/>
                    <a:lstStyle/>
                    <a:p>
                      <a:pPr algn="ctr"/>
                      <a:r>
                        <a:rPr lang="en-US" dirty="0" smtClean="0">
                          <a:solidFill>
                            <a:schemeClr val="tx1"/>
                          </a:solidFill>
                        </a:rPr>
                        <a:t>12</a:t>
                      </a:r>
                      <a:endParaRPr lang="en-US"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95000"/>
                      </a:schemeClr>
                    </a:solidFill>
                  </a:tcPr>
                </a:tc>
                <a:extLst>
                  <a:ext uri="{0D108BD9-81ED-4DB2-BD59-A6C34878D82A}">
                    <a16:rowId xmlns:a16="http://schemas.microsoft.com/office/drawing/2014/main" val="1568719236"/>
                  </a:ext>
                </a:extLst>
              </a:tr>
              <a:tr h="370840">
                <a:tc>
                  <a:txBody>
                    <a:bodyPr/>
                    <a:lstStyle/>
                    <a:p>
                      <a:pPr algn="ctr"/>
                      <a:r>
                        <a:rPr lang="en-US" dirty="0" smtClean="0">
                          <a:solidFill>
                            <a:schemeClr val="tx1"/>
                          </a:solidFill>
                        </a:rPr>
                        <a:t>Maintenance</a:t>
                      </a: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AFDA"/>
                    </a:solidFill>
                  </a:tcPr>
                </a:tc>
                <a:tc>
                  <a:txBody>
                    <a:bodyPr/>
                    <a:lstStyle/>
                    <a:p>
                      <a:pPr algn="ctr"/>
                      <a:r>
                        <a:rPr lang="en-US" dirty="0" smtClean="0">
                          <a:solidFill>
                            <a:schemeClr val="tx1"/>
                          </a:solidFill>
                        </a:rPr>
                        <a:t>0.13</a:t>
                      </a: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AFDA"/>
                    </a:solidFill>
                  </a:tcPr>
                </a:tc>
                <a:tc>
                  <a:txBody>
                    <a:bodyPr/>
                    <a:lstStyle/>
                    <a:p>
                      <a:pPr algn="ctr"/>
                      <a:r>
                        <a:rPr lang="en-US" dirty="0" smtClean="0">
                          <a:solidFill>
                            <a:schemeClr val="tx1"/>
                          </a:solidFill>
                        </a:rPr>
                        <a:t>0.19</a:t>
                      </a: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AFDA"/>
                    </a:solidFill>
                  </a:tcPr>
                </a:tc>
                <a:tc>
                  <a:txBody>
                    <a:bodyPr/>
                    <a:lstStyle/>
                    <a:p>
                      <a:pPr algn="ctr"/>
                      <a:r>
                        <a:rPr lang="en-US" dirty="0" smtClean="0">
                          <a:solidFill>
                            <a:schemeClr val="tx1"/>
                          </a:solidFill>
                        </a:rPr>
                        <a:t>0.13</a:t>
                      </a: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AFDA"/>
                    </a:solidFill>
                  </a:tcPr>
                </a:tc>
                <a:extLst>
                  <a:ext uri="{0D108BD9-81ED-4DB2-BD59-A6C34878D82A}">
                    <a16:rowId xmlns:a16="http://schemas.microsoft.com/office/drawing/2014/main" val="696315510"/>
                  </a:ext>
                </a:extLst>
              </a:tr>
              <a:tr h="370840">
                <a:tc>
                  <a:txBody>
                    <a:bodyPr/>
                    <a:lstStyle/>
                    <a:p>
                      <a:pPr algn="ctr"/>
                      <a:r>
                        <a:rPr lang="en-US" dirty="0" smtClean="0">
                          <a:solidFill>
                            <a:schemeClr val="tx1"/>
                          </a:solidFill>
                        </a:rPr>
                        <a:t>Expected Life</a:t>
                      </a: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algn="ctr"/>
                      <a:r>
                        <a:rPr lang="en-US" dirty="0" smtClean="0">
                          <a:solidFill>
                            <a:schemeClr val="tx1"/>
                          </a:solidFill>
                        </a:rPr>
                        <a:t>4Y/250k</a:t>
                      </a: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4Y/250k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4Y/250k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89470599"/>
                  </a:ext>
                </a:extLst>
              </a:tr>
              <a:tr h="370840">
                <a:tc>
                  <a:txBody>
                    <a:bodyPr/>
                    <a:lstStyle/>
                    <a:p>
                      <a:pPr algn="ctr"/>
                      <a:r>
                        <a:rPr lang="en-US" dirty="0" smtClean="0">
                          <a:solidFill>
                            <a:schemeClr val="tx1"/>
                          </a:solidFill>
                        </a:rPr>
                        <a:t>Purchase Price</a:t>
                      </a: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AFDA"/>
                    </a:solidFill>
                  </a:tcPr>
                </a:tc>
                <a:tc>
                  <a:txBody>
                    <a:bodyPr/>
                    <a:lstStyle/>
                    <a:p>
                      <a:pPr algn="ctr"/>
                      <a:r>
                        <a:rPr lang="en-US" dirty="0" smtClean="0">
                          <a:solidFill>
                            <a:schemeClr val="tx1"/>
                          </a:solidFill>
                        </a:rPr>
                        <a:t>$ 60,000</a:t>
                      </a: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AFDA"/>
                    </a:solidFill>
                  </a:tcPr>
                </a:tc>
                <a:tc>
                  <a:txBody>
                    <a:bodyPr/>
                    <a:lstStyle/>
                    <a:p>
                      <a:pPr algn="ctr"/>
                      <a:r>
                        <a:rPr lang="en-US" dirty="0" smtClean="0">
                          <a:solidFill>
                            <a:schemeClr val="tx1"/>
                          </a:solidFill>
                        </a:rPr>
                        <a:t>$ 65,000</a:t>
                      </a: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AFDA"/>
                    </a:solidFill>
                  </a:tcPr>
                </a:tc>
                <a:tc>
                  <a:txBody>
                    <a:bodyPr/>
                    <a:lstStyle/>
                    <a:p>
                      <a:pPr algn="ctr"/>
                      <a:r>
                        <a:rPr lang="en-US" dirty="0" smtClean="0">
                          <a:solidFill>
                            <a:schemeClr val="tx1"/>
                          </a:solidFill>
                        </a:rPr>
                        <a:t>$ 120,000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AFDA"/>
                    </a:solidFill>
                  </a:tcPr>
                </a:tc>
                <a:extLst>
                  <a:ext uri="{0D108BD9-81ED-4DB2-BD59-A6C34878D82A}">
                    <a16:rowId xmlns:a16="http://schemas.microsoft.com/office/drawing/2014/main" val="3175446571"/>
                  </a:ext>
                </a:extLst>
              </a:tr>
              <a:tr h="370840">
                <a:tc>
                  <a:txBody>
                    <a:bodyPr/>
                    <a:lstStyle/>
                    <a:p>
                      <a:pPr algn="ctr"/>
                      <a:r>
                        <a:rPr lang="en-US" dirty="0" smtClean="0">
                          <a:solidFill>
                            <a:schemeClr val="tx1"/>
                          </a:solidFill>
                        </a:rPr>
                        <a:t>Fuel to 250k</a:t>
                      </a: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algn="ctr"/>
                      <a:r>
                        <a:rPr lang="en-US" dirty="0" smtClean="0">
                          <a:solidFill>
                            <a:schemeClr val="tx1"/>
                          </a:solidFill>
                        </a:rPr>
                        <a:t>$ 37,500</a:t>
                      </a: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algn="ctr"/>
                      <a:r>
                        <a:rPr lang="en-US" dirty="0" smtClean="0">
                          <a:solidFill>
                            <a:schemeClr val="tx1"/>
                          </a:solidFill>
                        </a:rPr>
                        <a:t>$ 109,723</a:t>
                      </a: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algn="ctr"/>
                      <a:r>
                        <a:rPr lang="en-US" dirty="0" smtClean="0">
                          <a:solidFill>
                            <a:schemeClr val="tx1"/>
                          </a:solidFill>
                        </a:rPr>
                        <a:t>$ 46,875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877833626"/>
                  </a:ext>
                </a:extLst>
              </a:tr>
              <a:tr h="370840">
                <a:tc>
                  <a:txBody>
                    <a:bodyPr/>
                    <a:lstStyle/>
                    <a:p>
                      <a:pPr algn="ctr"/>
                      <a:endParaRPr lang="en-US" b="1" dirty="0" smtClean="0">
                        <a:solidFill>
                          <a:schemeClr val="tx1"/>
                        </a:solidFill>
                      </a:endParaRPr>
                    </a:p>
                    <a:p>
                      <a:pPr algn="ctr"/>
                      <a:r>
                        <a:rPr lang="en-US" b="1" dirty="0" smtClean="0">
                          <a:solidFill>
                            <a:schemeClr val="tx1"/>
                          </a:solidFill>
                        </a:rPr>
                        <a:t>Life Cycle Cost</a:t>
                      </a:r>
                    </a:p>
                    <a:p>
                      <a:pPr algn="ctr"/>
                      <a:endParaRPr lang="en-US"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AFDA"/>
                    </a:solidFill>
                  </a:tcPr>
                </a:tc>
                <a:tc>
                  <a:txBody>
                    <a:bodyPr/>
                    <a:lstStyle/>
                    <a:p>
                      <a:pPr algn="ctr"/>
                      <a:endParaRPr lang="en-US" b="1" dirty="0" smtClean="0">
                        <a:solidFill>
                          <a:schemeClr val="tx1"/>
                        </a:solidFill>
                      </a:endParaRPr>
                    </a:p>
                    <a:p>
                      <a:pPr algn="ctr"/>
                      <a:r>
                        <a:rPr lang="en-US" b="1" dirty="0" smtClean="0">
                          <a:solidFill>
                            <a:schemeClr val="tx1"/>
                          </a:solidFill>
                        </a:rPr>
                        <a:t>$ 130,000</a:t>
                      </a:r>
                      <a:endParaRPr lang="en-US"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AFDA"/>
                    </a:solidFill>
                  </a:tcPr>
                </a:tc>
                <a:tc>
                  <a:txBody>
                    <a:bodyPr/>
                    <a:lstStyle/>
                    <a:p>
                      <a:pPr algn="ctr"/>
                      <a:endParaRPr lang="en-US" b="1" dirty="0" smtClean="0">
                        <a:solidFill>
                          <a:schemeClr val="tx1"/>
                        </a:solidFill>
                      </a:endParaRPr>
                    </a:p>
                    <a:p>
                      <a:pPr algn="ctr"/>
                      <a:r>
                        <a:rPr lang="en-US" b="1" dirty="0" smtClean="0">
                          <a:solidFill>
                            <a:schemeClr val="tx1"/>
                          </a:solidFill>
                        </a:rPr>
                        <a:t>$ 222,223</a:t>
                      </a:r>
                      <a:endParaRPr lang="en-US"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AFDA"/>
                    </a:solidFill>
                  </a:tcPr>
                </a:tc>
                <a:tc>
                  <a:txBody>
                    <a:bodyPr/>
                    <a:lstStyle/>
                    <a:p>
                      <a:pPr algn="ctr"/>
                      <a:endParaRPr lang="en-US" b="1" dirty="0" smtClean="0">
                        <a:solidFill>
                          <a:schemeClr val="tx1"/>
                        </a:solidFill>
                      </a:endParaRPr>
                    </a:p>
                    <a:p>
                      <a:pPr algn="ctr"/>
                      <a:r>
                        <a:rPr lang="en-US" b="1" dirty="0" smtClean="0">
                          <a:solidFill>
                            <a:schemeClr val="tx1"/>
                          </a:solidFill>
                        </a:rPr>
                        <a:t>$ 199,375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AFDA"/>
                    </a:solidFill>
                  </a:tcPr>
                </a:tc>
                <a:extLst>
                  <a:ext uri="{0D108BD9-81ED-4DB2-BD59-A6C34878D82A}">
                    <a16:rowId xmlns:a16="http://schemas.microsoft.com/office/drawing/2014/main" val="4211347781"/>
                  </a:ext>
                </a:extLst>
              </a:tr>
            </a:tbl>
          </a:graphicData>
        </a:graphic>
      </p:graphicFrame>
    </p:spTree>
    <p:extLst>
      <p:ext uri="{BB962C8B-B14F-4D97-AF65-F5344CB8AC3E}">
        <p14:creationId xmlns:p14="http://schemas.microsoft.com/office/powerpoint/2010/main" val="41781369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649323"/>
            <a:ext cx="7619999" cy="5081587"/>
          </a:xfrm>
          <a:effectLst>
            <a:softEdge rad="317500"/>
          </a:effectLst>
        </p:spPr>
      </p:pic>
      <p:sp>
        <p:nvSpPr>
          <p:cNvPr id="12" name="Title 1"/>
          <p:cNvSpPr txBox="1">
            <a:spLocks/>
          </p:cNvSpPr>
          <p:nvPr/>
        </p:nvSpPr>
        <p:spPr bwMode="auto">
          <a:xfrm>
            <a:off x="0" y="3810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666" tIns="39333" rIns="78666" bIns="39333" numCol="1" anchor="t" anchorCtr="0" compatLnSpc="1">
            <a:prstTxWarp prst="textNoShape">
              <a:avLst/>
            </a:prstTxWarp>
          </a:bodyPr>
          <a:lstStyle>
            <a:lvl1pPr algn="l" defTabSz="787400" rtl="0" eaLnBrk="1" fontAlgn="base" hangingPunct="1">
              <a:spcBef>
                <a:spcPct val="0"/>
              </a:spcBef>
              <a:spcAft>
                <a:spcPct val="0"/>
              </a:spcAft>
              <a:defRPr sz="3600">
                <a:solidFill>
                  <a:schemeClr val="bg1"/>
                </a:solidFill>
                <a:latin typeface="+mj-lt"/>
                <a:ea typeface="+mj-ea"/>
                <a:cs typeface="+mj-cs"/>
              </a:defRPr>
            </a:lvl1pPr>
            <a:lvl2pPr algn="l" defTabSz="787400" rtl="0" eaLnBrk="1" fontAlgn="base" hangingPunct="1">
              <a:spcBef>
                <a:spcPct val="0"/>
              </a:spcBef>
              <a:spcAft>
                <a:spcPct val="0"/>
              </a:spcAft>
              <a:defRPr sz="3600">
                <a:solidFill>
                  <a:schemeClr val="bg1"/>
                </a:solidFill>
                <a:latin typeface="AvenirNext LT Pro Demi" pitchFamily="1" charset="0"/>
              </a:defRPr>
            </a:lvl2pPr>
            <a:lvl3pPr algn="l" defTabSz="787400" rtl="0" eaLnBrk="1" fontAlgn="base" hangingPunct="1">
              <a:spcBef>
                <a:spcPct val="0"/>
              </a:spcBef>
              <a:spcAft>
                <a:spcPct val="0"/>
              </a:spcAft>
              <a:defRPr sz="3600">
                <a:solidFill>
                  <a:schemeClr val="bg1"/>
                </a:solidFill>
                <a:latin typeface="AvenirNext LT Pro Demi" pitchFamily="1" charset="0"/>
              </a:defRPr>
            </a:lvl3pPr>
            <a:lvl4pPr algn="l" defTabSz="787400" rtl="0" eaLnBrk="1" fontAlgn="base" hangingPunct="1">
              <a:spcBef>
                <a:spcPct val="0"/>
              </a:spcBef>
              <a:spcAft>
                <a:spcPct val="0"/>
              </a:spcAft>
              <a:defRPr sz="3600">
                <a:solidFill>
                  <a:schemeClr val="bg1"/>
                </a:solidFill>
                <a:latin typeface="AvenirNext LT Pro Demi" pitchFamily="1" charset="0"/>
              </a:defRPr>
            </a:lvl4pPr>
            <a:lvl5pPr algn="l" defTabSz="787400" rtl="0" eaLnBrk="1" fontAlgn="base" hangingPunct="1">
              <a:spcBef>
                <a:spcPct val="0"/>
              </a:spcBef>
              <a:spcAft>
                <a:spcPct val="0"/>
              </a:spcAft>
              <a:defRPr sz="3600">
                <a:solidFill>
                  <a:schemeClr val="bg1"/>
                </a:solidFill>
                <a:latin typeface="AvenirNext LT Pro Demi" pitchFamily="1" charset="0"/>
              </a:defRPr>
            </a:lvl5pPr>
            <a:lvl6pPr marL="457200" algn="l" defTabSz="787400" rtl="0" eaLnBrk="1" fontAlgn="base" hangingPunct="1">
              <a:spcBef>
                <a:spcPct val="0"/>
              </a:spcBef>
              <a:spcAft>
                <a:spcPct val="0"/>
              </a:spcAft>
              <a:defRPr sz="3600">
                <a:solidFill>
                  <a:schemeClr val="bg1"/>
                </a:solidFill>
                <a:latin typeface="AvenirNext LT Pro Demi" pitchFamily="1" charset="0"/>
              </a:defRPr>
            </a:lvl6pPr>
            <a:lvl7pPr marL="914400" algn="l" defTabSz="787400" rtl="0" eaLnBrk="1" fontAlgn="base" hangingPunct="1">
              <a:spcBef>
                <a:spcPct val="0"/>
              </a:spcBef>
              <a:spcAft>
                <a:spcPct val="0"/>
              </a:spcAft>
              <a:defRPr sz="3600">
                <a:solidFill>
                  <a:schemeClr val="bg1"/>
                </a:solidFill>
                <a:latin typeface="AvenirNext LT Pro Demi" pitchFamily="1" charset="0"/>
              </a:defRPr>
            </a:lvl7pPr>
            <a:lvl8pPr marL="1371600" algn="l" defTabSz="787400" rtl="0" eaLnBrk="1" fontAlgn="base" hangingPunct="1">
              <a:spcBef>
                <a:spcPct val="0"/>
              </a:spcBef>
              <a:spcAft>
                <a:spcPct val="0"/>
              </a:spcAft>
              <a:defRPr sz="3600">
                <a:solidFill>
                  <a:schemeClr val="bg1"/>
                </a:solidFill>
                <a:latin typeface="AvenirNext LT Pro Demi" pitchFamily="1" charset="0"/>
              </a:defRPr>
            </a:lvl8pPr>
            <a:lvl9pPr marL="1828800" algn="l" defTabSz="787400" rtl="0" eaLnBrk="1" fontAlgn="base" hangingPunct="1">
              <a:spcBef>
                <a:spcPct val="0"/>
              </a:spcBef>
              <a:spcAft>
                <a:spcPct val="0"/>
              </a:spcAft>
              <a:defRPr sz="3600">
                <a:solidFill>
                  <a:schemeClr val="bg1"/>
                </a:solidFill>
                <a:latin typeface="AvenirNext LT Pro Demi" pitchFamily="1" charset="0"/>
              </a:defRPr>
            </a:lvl9pPr>
          </a:lstStyle>
          <a:p>
            <a:pPr algn="ctr"/>
            <a:r>
              <a:rPr lang="en-US" b="1" kern="0" dirty="0" smtClean="0"/>
              <a:t>2018 Lone Star Promaster</a:t>
            </a:r>
            <a:endParaRPr lang="en-US" b="1" kern="0" dirty="0"/>
          </a:p>
        </p:txBody>
      </p:sp>
    </p:spTree>
    <p:extLst>
      <p:ext uri="{BB962C8B-B14F-4D97-AF65-F5344CB8AC3E}">
        <p14:creationId xmlns:p14="http://schemas.microsoft.com/office/powerpoint/2010/main" val="39847410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3288" y="3755994"/>
            <a:ext cx="2271712" cy="3028949"/>
          </a:xfrm>
          <a:prstGeom prst="rect">
            <a:avLst/>
          </a:prstGeom>
          <a:effectLst>
            <a:softEdge rad="63500"/>
          </a:effectLst>
        </p:spPr>
      </p:pic>
      <p:sp>
        <p:nvSpPr>
          <p:cNvPr id="4" name="Title 3"/>
          <p:cNvSpPr>
            <a:spLocks noGrp="1"/>
          </p:cNvSpPr>
          <p:nvPr>
            <p:ph type="title"/>
          </p:nvPr>
        </p:nvSpPr>
        <p:spPr>
          <a:xfrm>
            <a:off x="76200" y="228600"/>
            <a:ext cx="8991600" cy="685800"/>
          </a:xfrm>
        </p:spPr>
        <p:txBody>
          <a:bodyPr>
            <a:normAutofit/>
          </a:bodyPr>
          <a:lstStyle/>
          <a:p>
            <a:pPr algn="ctr"/>
            <a:r>
              <a:rPr lang="en-US" sz="3600" b="1" dirty="0" smtClean="0">
                <a:latin typeface="AvenirNext LT Pro Demi"/>
              </a:rPr>
              <a:t>Access Mobility Ventures CNG MV1</a:t>
            </a:r>
            <a:endParaRPr lang="en-US" sz="3600" b="1" dirty="0">
              <a:latin typeface="AvenirNext LT Pro Demi"/>
            </a:endParaRPr>
          </a:p>
        </p:txBody>
      </p:sp>
      <p:pic>
        <p:nvPicPr>
          <p:cNvPr id="7" name="Content Placeholder 6"/>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384153" y="1295400"/>
            <a:ext cx="4032294" cy="3228356"/>
          </a:xfrm>
          <a:effectLst>
            <a:softEdge rad="63500"/>
          </a:effectLst>
        </p:spPr>
      </p:pic>
      <p:pic>
        <p:nvPicPr>
          <p:cNvPr id="8" name="Content Placeholder 7"/>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4724400" y="1390650"/>
            <a:ext cx="4038599" cy="3028950"/>
          </a:xfrm>
          <a:effectLst>
            <a:softEdge rad="63500"/>
          </a:effectLst>
        </p:spPr>
      </p:pic>
      <p:sp>
        <p:nvSpPr>
          <p:cNvPr id="11" name="TextBox 10"/>
          <p:cNvSpPr txBox="1"/>
          <p:nvPr/>
        </p:nvSpPr>
        <p:spPr>
          <a:xfrm>
            <a:off x="5715000" y="4531805"/>
            <a:ext cx="3276600" cy="1754326"/>
          </a:xfrm>
          <a:prstGeom prst="rect">
            <a:avLst/>
          </a:prstGeom>
          <a:noFill/>
        </p:spPr>
        <p:txBody>
          <a:bodyPr wrap="square" lIns="457200" rtlCol="0">
            <a:spAutoFit/>
          </a:bodyPr>
          <a:lstStyle/>
          <a:p>
            <a:r>
              <a:rPr lang="en-US" dirty="0" smtClean="0">
                <a:latin typeface="AvenirNext LT Pro Demi"/>
              </a:rPr>
              <a:t>$60,000 Purchase</a:t>
            </a:r>
          </a:p>
          <a:p>
            <a:r>
              <a:rPr lang="en-US" dirty="0" smtClean="0">
                <a:latin typeface="AvenirNext LT Pro Demi"/>
              </a:rPr>
              <a:t>$37,500 Fuel to 250</a:t>
            </a:r>
          </a:p>
          <a:p>
            <a:r>
              <a:rPr lang="en-US" dirty="0" smtClean="0">
                <a:latin typeface="AvenirNext LT Pro Demi"/>
              </a:rPr>
              <a:t>$32,500 Maintenance</a:t>
            </a:r>
            <a:endParaRPr lang="en-US" dirty="0">
              <a:latin typeface="AvenirNext LT Pro Demi"/>
            </a:endParaRPr>
          </a:p>
          <a:p>
            <a:endParaRPr lang="en-US" dirty="0" smtClean="0">
              <a:latin typeface="AvenirNext LT Pro Demi"/>
            </a:endParaRPr>
          </a:p>
          <a:p>
            <a:endParaRPr lang="en-US" dirty="0">
              <a:latin typeface="AvenirNext LT Pro Demi"/>
            </a:endParaRPr>
          </a:p>
          <a:p>
            <a:r>
              <a:rPr lang="en-US" dirty="0" smtClean="0">
                <a:latin typeface="AvenirNext LT Pro Demi"/>
              </a:rPr>
              <a:t>$130,000 Life Cycle Cost</a:t>
            </a:r>
            <a:endParaRPr lang="en-US" dirty="0">
              <a:latin typeface="AvenirNext LT Pro Demi"/>
            </a:endParaRPr>
          </a:p>
        </p:txBody>
      </p:sp>
      <p:sp>
        <p:nvSpPr>
          <p:cNvPr id="13" name="TextBox 12"/>
          <p:cNvSpPr txBox="1"/>
          <p:nvPr/>
        </p:nvSpPr>
        <p:spPr>
          <a:xfrm>
            <a:off x="304800" y="4498259"/>
            <a:ext cx="3138488" cy="2359741"/>
          </a:xfrm>
          <a:prstGeom prst="rect">
            <a:avLst/>
          </a:prstGeom>
          <a:noFill/>
        </p:spPr>
        <p:txBody>
          <a:bodyPr wrap="square" lIns="0" rtlCol="0">
            <a:noAutofit/>
          </a:bodyPr>
          <a:lstStyle/>
          <a:p>
            <a:r>
              <a:rPr lang="en-US" dirty="0" smtClean="0">
                <a:latin typeface="AvenirNext LT Pro Demi"/>
              </a:rPr>
              <a:t>Purpose Built ADA CNG Fuel</a:t>
            </a:r>
            <a:endParaRPr lang="en-US" dirty="0">
              <a:latin typeface="AvenirNext LT Pro Demi"/>
            </a:endParaRPr>
          </a:p>
          <a:p>
            <a:endParaRPr lang="en-US" dirty="0" smtClean="0">
              <a:solidFill>
                <a:srgbClr val="000000"/>
              </a:solidFill>
              <a:latin typeface="AvenirNext LT Pro Demi"/>
            </a:endParaRPr>
          </a:p>
          <a:p>
            <a:r>
              <a:rPr lang="en-US" dirty="0" smtClean="0">
                <a:solidFill>
                  <a:srgbClr val="000000"/>
                </a:solidFill>
                <a:latin typeface="AvenirNext LT Pro Demi"/>
              </a:rPr>
              <a:t>15mpg </a:t>
            </a:r>
            <a:r>
              <a:rPr lang="en-US" dirty="0">
                <a:solidFill>
                  <a:srgbClr val="000000"/>
                </a:solidFill>
                <a:latin typeface="AvenirNext LT Pro Demi"/>
              </a:rPr>
              <a:t>CNG fuel $</a:t>
            </a:r>
            <a:r>
              <a:rPr lang="en-US" dirty="0" smtClean="0">
                <a:solidFill>
                  <a:srgbClr val="000000"/>
                </a:solidFill>
                <a:latin typeface="AvenirNext LT Pro Demi"/>
              </a:rPr>
              <a:t>2.25gge</a:t>
            </a:r>
          </a:p>
          <a:p>
            <a:pPr lvl="0"/>
            <a:endParaRPr lang="en-US" dirty="0">
              <a:solidFill>
                <a:srgbClr val="000000"/>
              </a:solidFill>
              <a:latin typeface="AvenirNext LT Pro Demi"/>
            </a:endParaRPr>
          </a:p>
          <a:p>
            <a:r>
              <a:rPr lang="en-US" dirty="0">
                <a:latin typeface="AvenirNext LT Pro Demi"/>
              </a:rPr>
              <a:t>.13 mile </a:t>
            </a:r>
            <a:r>
              <a:rPr lang="en-US" dirty="0" smtClean="0">
                <a:latin typeface="AvenirNext LT Pro Demi"/>
              </a:rPr>
              <a:t>maintenance</a:t>
            </a:r>
          </a:p>
          <a:p>
            <a:endParaRPr lang="en-US" dirty="0">
              <a:latin typeface="AvenirNext LT Pro Demi"/>
            </a:endParaRPr>
          </a:p>
          <a:p>
            <a:r>
              <a:rPr lang="en-US" dirty="0" smtClean="0">
                <a:latin typeface="AvenirNext LT Pro Demi"/>
              </a:rPr>
              <a:t>Access planned service life 4yr or 250,000 miles</a:t>
            </a:r>
          </a:p>
          <a:p>
            <a:endParaRPr lang="en-US" dirty="0">
              <a:latin typeface="Arial Rounded MT Bold" panose="020F0704030504030204" pitchFamily="34" charset="0"/>
            </a:endParaRPr>
          </a:p>
        </p:txBody>
      </p:sp>
      <p:sp>
        <p:nvSpPr>
          <p:cNvPr id="9" name="Text Placeholder 4"/>
          <p:cNvSpPr txBox="1">
            <a:spLocks/>
          </p:cNvSpPr>
          <p:nvPr/>
        </p:nvSpPr>
        <p:spPr>
          <a:xfrm>
            <a:off x="1981200" y="838200"/>
            <a:ext cx="5181600" cy="457200"/>
          </a:xfrm>
          <a:prstGeom prst="rect">
            <a:avLst/>
          </a:prstGeom>
          <a:noFill/>
        </p:spPr>
        <p:txBody>
          <a:bodyPr/>
          <a:lstStyle>
            <a:lvl1pPr marL="914400" indent="-914400" algn="l" defTabSz="787400" rtl="0" eaLnBrk="1" fontAlgn="base" hangingPunct="1">
              <a:spcBef>
                <a:spcPct val="20000"/>
              </a:spcBef>
              <a:spcAft>
                <a:spcPct val="0"/>
              </a:spcAft>
              <a:tabLst>
                <a:tab pos="1143000" algn="l"/>
              </a:tabLst>
              <a:defRPr sz="2000">
                <a:solidFill>
                  <a:schemeClr val="bg1"/>
                </a:solidFill>
                <a:latin typeface="+mn-lt"/>
                <a:ea typeface="+mn-ea"/>
                <a:cs typeface="+mn-cs"/>
              </a:defRPr>
            </a:lvl1pPr>
            <a:lvl2pPr marL="1257300" indent="-55563" algn="l" defTabSz="787400" rtl="0" eaLnBrk="1" fontAlgn="base" hangingPunct="1">
              <a:spcBef>
                <a:spcPct val="20000"/>
              </a:spcBef>
              <a:spcAft>
                <a:spcPct val="0"/>
              </a:spcAft>
              <a:tabLst>
                <a:tab pos="1143000" algn="l"/>
              </a:tabLst>
              <a:defRPr>
                <a:solidFill>
                  <a:schemeClr val="bg1"/>
                </a:solidFill>
                <a:latin typeface="+mn-lt"/>
              </a:defRPr>
            </a:lvl2pPr>
            <a:lvl3pPr marL="1600200" indent="-228600" algn="l" defTabSz="787400" rtl="0" eaLnBrk="1" fontAlgn="base" hangingPunct="1">
              <a:spcBef>
                <a:spcPct val="20000"/>
              </a:spcBef>
              <a:spcAft>
                <a:spcPct val="0"/>
              </a:spcAft>
              <a:buChar char="•"/>
              <a:tabLst>
                <a:tab pos="1143000" algn="l"/>
              </a:tabLst>
              <a:defRPr sz="1400">
                <a:solidFill>
                  <a:schemeClr val="bg1"/>
                </a:solidFill>
                <a:latin typeface="+mn-lt"/>
              </a:defRPr>
            </a:lvl3pPr>
            <a:lvl4pPr marL="2057400" indent="-228600" algn="l" defTabSz="787400" rtl="0" eaLnBrk="1" fontAlgn="base" hangingPunct="1">
              <a:spcBef>
                <a:spcPct val="20000"/>
              </a:spcBef>
              <a:spcAft>
                <a:spcPct val="0"/>
              </a:spcAft>
              <a:buChar char="–"/>
              <a:tabLst>
                <a:tab pos="1143000" algn="l"/>
              </a:tabLst>
              <a:defRPr sz="1000">
                <a:solidFill>
                  <a:schemeClr val="bg1"/>
                </a:solidFill>
                <a:latin typeface="+mn-lt"/>
              </a:defRPr>
            </a:lvl4pPr>
            <a:lvl5pPr marL="2516188" indent="-247650" algn="l" defTabSz="787400" rtl="0" eaLnBrk="1" fontAlgn="base" hangingPunct="1">
              <a:spcBef>
                <a:spcPct val="20000"/>
              </a:spcBef>
              <a:spcAft>
                <a:spcPct val="0"/>
              </a:spcAft>
              <a:buChar char="»"/>
              <a:tabLst>
                <a:tab pos="1143000" algn="l"/>
              </a:tabLst>
              <a:defRPr sz="1000">
                <a:solidFill>
                  <a:schemeClr val="bg1"/>
                </a:solidFill>
                <a:latin typeface="+mn-lt"/>
              </a:defRPr>
            </a:lvl5pPr>
            <a:lvl6pPr marL="2973388" indent="-247650" algn="l" defTabSz="787400" rtl="0" eaLnBrk="1" fontAlgn="base" hangingPunct="1">
              <a:spcBef>
                <a:spcPct val="20000"/>
              </a:spcBef>
              <a:spcAft>
                <a:spcPct val="0"/>
              </a:spcAft>
              <a:buChar char="»"/>
              <a:tabLst>
                <a:tab pos="1143000" algn="l"/>
              </a:tabLst>
              <a:defRPr sz="1000">
                <a:solidFill>
                  <a:schemeClr val="bg1"/>
                </a:solidFill>
                <a:latin typeface="+mn-lt"/>
              </a:defRPr>
            </a:lvl6pPr>
            <a:lvl7pPr marL="3430588" indent="-247650" algn="l" defTabSz="787400" rtl="0" eaLnBrk="1" fontAlgn="base" hangingPunct="1">
              <a:spcBef>
                <a:spcPct val="20000"/>
              </a:spcBef>
              <a:spcAft>
                <a:spcPct val="0"/>
              </a:spcAft>
              <a:buChar char="»"/>
              <a:tabLst>
                <a:tab pos="1143000" algn="l"/>
              </a:tabLst>
              <a:defRPr sz="1000">
                <a:solidFill>
                  <a:schemeClr val="bg1"/>
                </a:solidFill>
                <a:latin typeface="+mn-lt"/>
              </a:defRPr>
            </a:lvl7pPr>
            <a:lvl8pPr marL="3887788" indent="-247650" algn="l" defTabSz="787400" rtl="0" eaLnBrk="1" fontAlgn="base" hangingPunct="1">
              <a:spcBef>
                <a:spcPct val="20000"/>
              </a:spcBef>
              <a:spcAft>
                <a:spcPct val="0"/>
              </a:spcAft>
              <a:buChar char="»"/>
              <a:tabLst>
                <a:tab pos="1143000" algn="l"/>
              </a:tabLst>
              <a:defRPr sz="1000">
                <a:solidFill>
                  <a:schemeClr val="bg1"/>
                </a:solidFill>
                <a:latin typeface="+mn-lt"/>
              </a:defRPr>
            </a:lvl8pPr>
            <a:lvl9pPr marL="4344988" indent="-247650" algn="l" defTabSz="787400" rtl="0" eaLnBrk="1" fontAlgn="base" hangingPunct="1">
              <a:spcBef>
                <a:spcPct val="20000"/>
              </a:spcBef>
              <a:spcAft>
                <a:spcPct val="0"/>
              </a:spcAft>
              <a:buChar char="»"/>
              <a:tabLst>
                <a:tab pos="1143000" algn="l"/>
              </a:tabLst>
              <a:defRPr sz="1000">
                <a:solidFill>
                  <a:schemeClr val="bg1"/>
                </a:solidFill>
                <a:latin typeface="+mn-lt"/>
              </a:defRPr>
            </a:lvl9pPr>
          </a:lstStyle>
          <a:p>
            <a:pPr algn="ctr"/>
            <a:r>
              <a:rPr lang="en-US" sz="2400" b="1" kern="0" dirty="0" smtClean="0">
                <a:latin typeface="AvenirNext LT Pro Demi"/>
              </a:rPr>
              <a:t>3 Ambulatory  1 Mobility Aid</a:t>
            </a:r>
            <a:endParaRPr lang="en-US" sz="2400" b="1" kern="0" dirty="0">
              <a:latin typeface="AvenirNext LT Pro Demi"/>
            </a:endParaRPr>
          </a:p>
        </p:txBody>
      </p:sp>
    </p:spTree>
    <p:extLst>
      <p:ext uri="{BB962C8B-B14F-4D97-AF65-F5344CB8AC3E}">
        <p14:creationId xmlns:p14="http://schemas.microsoft.com/office/powerpoint/2010/main" val="35262807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33400" y="1066800"/>
            <a:ext cx="2643906" cy="5643088"/>
          </a:xfrm>
          <a:effectLst>
            <a:softEdge rad="63500"/>
          </a:effectLst>
        </p:spPr>
      </p:pic>
      <p:sp>
        <p:nvSpPr>
          <p:cNvPr id="2" name="Title 1"/>
          <p:cNvSpPr>
            <a:spLocks noGrp="1"/>
          </p:cNvSpPr>
          <p:nvPr>
            <p:ph type="title"/>
          </p:nvPr>
        </p:nvSpPr>
        <p:spPr>
          <a:xfrm>
            <a:off x="-27373" y="0"/>
            <a:ext cx="9144000" cy="762000"/>
          </a:xfrm>
        </p:spPr>
        <p:txBody>
          <a:bodyPr>
            <a:normAutofit/>
          </a:bodyPr>
          <a:lstStyle/>
          <a:p>
            <a:pPr algn="ctr"/>
            <a:r>
              <a:rPr lang="en-US" sz="3600" b="1" dirty="0" smtClean="0">
                <a:latin typeface="AvenirNext LT Pro Demi"/>
              </a:rPr>
              <a:t>2014 CNG MV1</a:t>
            </a:r>
            <a:endParaRPr lang="en-US" sz="3600" b="1" dirty="0">
              <a:latin typeface="AvenirNext LT Pro Demi"/>
            </a:endParaRPr>
          </a:p>
        </p:txBody>
      </p:sp>
      <p:sp>
        <p:nvSpPr>
          <p:cNvPr id="5" name="Text Placeholder 4"/>
          <p:cNvSpPr>
            <a:spLocks noGrp="1"/>
          </p:cNvSpPr>
          <p:nvPr>
            <p:ph type="body" sz="quarter" idx="3"/>
          </p:nvPr>
        </p:nvSpPr>
        <p:spPr>
          <a:xfrm>
            <a:off x="1981200" y="533400"/>
            <a:ext cx="5181600" cy="457200"/>
          </a:xfrm>
          <a:noFill/>
        </p:spPr>
        <p:txBody>
          <a:bodyPr/>
          <a:lstStyle/>
          <a:p>
            <a:pPr algn="ctr"/>
            <a:r>
              <a:rPr lang="en-US" sz="2200" dirty="0">
                <a:latin typeface="AvenirNext LT Pro Demi"/>
              </a:rPr>
              <a:t>3</a:t>
            </a:r>
            <a:r>
              <a:rPr lang="en-US" sz="2200" dirty="0" smtClean="0">
                <a:latin typeface="AvenirNext LT Pro Demi"/>
              </a:rPr>
              <a:t> Ambulatory  1 Mobility Aid</a:t>
            </a:r>
            <a:endParaRPr lang="en-US" sz="2200" dirty="0">
              <a:latin typeface="AvenirNext LT Pro Demi"/>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1143000"/>
            <a:ext cx="5682137" cy="1950114"/>
          </a:xfrm>
          <a:prstGeom prst="rect">
            <a:avLst/>
          </a:prstGeom>
          <a:effectLst>
            <a:softEdge rad="63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3352800"/>
            <a:ext cx="2438400" cy="2941562"/>
          </a:xfrm>
          <a:prstGeom prst="rect">
            <a:avLst/>
          </a:prstGeom>
          <a:effectLst>
            <a:softEdge rad="63500"/>
          </a:effectLst>
        </p:spPr>
      </p:pic>
    </p:spTree>
    <p:extLst>
      <p:ext uri="{BB962C8B-B14F-4D97-AF65-F5344CB8AC3E}">
        <p14:creationId xmlns:p14="http://schemas.microsoft.com/office/powerpoint/2010/main" val="28931403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3000"/>
                    </a14:imgEffect>
                  </a14:imgLayer>
                </a14:imgProps>
              </a:ext>
              <a:ext uri="{28A0092B-C50C-407E-A947-70E740481C1C}">
                <a14:useLocalDpi xmlns:a14="http://schemas.microsoft.com/office/drawing/2010/main" val="0"/>
              </a:ext>
            </a:extLst>
          </a:blip>
          <a:stretch>
            <a:fillRect/>
          </a:stretch>
        </p:blipFill>
        <p:spPr>
          <a:xfrm>
            <a:off x="3728913" y="3755994"/>
            <a:ext cx="1700462" cy="3028949"/>
          </a:xfrm>
          <a:prstGeom prst="rect">
            <a:avLst/>
          </a:prstGeom>
          <a:effectLst>
            <a:softEdge rad="63500"/>
          </a:effectLst>
        </p:spPr>
      </p:pic>
      <p:pic>
        <p:nvPicPr>
          <p:cNvPr id="7" name="Content Placeholder 6"/>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384808" y="1453342"/>
            <a:ext cx="4199188" cy="2800334"/>
          </a:xfrm>
          <a:effectLst>
            <a:softEdge rad="63500"/>
          </a:effectLst>
        </p:spPr>
      </p:pic>
      <p:pic>
        <p:nvPicPr>
          <p:cNvPr id="8" name="Content Placeholder 7"/>
          <p:cNvPicPr>
            <a:picLocks noGrp="1" noChangeAspect="1"/>
          </p:cNvPicPr>
          <p:nvPr>
            <p:ph sz="half" idx="2"/>
          </p:nvPr>
        </p:nvPicPr>
        <p:blipFill>
          <a:blip r:embed="rId6" cstate="print">
            <a:extLst>
              <a:ext uri="{28A0092B-C50C-407E-A947-70E740481C1C}">
                <a14:useLocalDpi xmlns:a14="http://schemas.microsoft.com/office/drawing/2010/main" val="0"/>
              </a:ext>
            </a:extLst>
          </a:blip>
          <a:stretch>
            <a:fillRect/>
          </a:stretch>
        </p:blipFill>
        <p:spPr>
          <a:xfrm>
            <a:off x="4725055" y="1453342"/>
            <a:ext cx="4195663" cy="2797983"/>
          </a:xfrm>
          <a:effectLst>
            <a:softEdge rad="63500"/>
          </a:effectLst>
        </p:spPr>
      </p:pic>
      <p:sp>
        <p:nvSpPr>
          <p:cNvPr id="11" name="TextBox 10"/>
          <p:cNvSpPr txBox="1"/>
          <p:nvPr/>
        </p:nvSpPr>
        <p:spPr>
          <a:xfrm>
            <a:off x="5715000" y="4419600"/>
            <a:ext cx="3352800" cy="1754326"/>
          </a:xfrm>
          <a:prstGeom prst="rect">
            <a:avLst/>
          </a:prstGeom>
          <a:noFill/>
        </p:spPr>
        <p:txBody>
          <a:bodyPr wrap="square" lIns="182880" rtlCol="0">
            <a:spAutoFit/>
          </a:bodyPr>
          <a:lstStyle/>
          <a:p>
            <a:r>
              <a:rPr lang="en-US" dirty="0" smtClean="0">
                <a:latin typeface="AvenirNext LT Pro Demi"/>
              </a:rPr>
              <a:t>  $120,000 Purchase</a:t>
            </a:r>
          </a:p>
          <a:p>
            <a:r>
              <a:rPr lang="en-US" dirty="0" smtClean="0">
                <a:latin typeface="AvenirNext LT Pro Demi"/>
              </a:rPr>
              <a:t>    $46,875 Fuel to 250</a:t>
            </a:r>
          </a:p>
          <a:p>
            <a:r>
              <a:rPr lang="en-US" dirty="0" smtClean="0">
                <a:latin typeface="AvenirNext LT Pro Demi"/>
              </a:rPr>
              <a:t>    $32,500 Maintenance</a:t>
            </a:r>
          </a:p>
          <a:p>
            <a:endParaRPr lang="en-US" dirty="0" smtClean="0">
              <a:latin typeface="AvenirNext LT Pro Demi"/>
            </a:endParaRPr>
          </a:p>
          <a:p>
            <a:endParaRPr lang="en-US" dirty="0">
              <a:latin typeface="AvenirNext LT Pro Demi"/>
            </a:endParaRPr>
          </a:p>
          <a:p>
            <a:r>
              <a:rPr lang="en-US" dirty="0" smtClean="0">
                <a:latin typeface="AvenirNext LT Pro Demi"/>
              </a:rPr>
              <a:t>  $199,375 Life Cycle Cost</a:t>
            </a:r>
            <a:endParaRPr lang="en-US" dirty="0">
              <a:latin typeface="AvenirNext LT Pro Demi"/>
            </a:endParaRPr>
          </a:p>
        </p:txBody>
      </p:sp>
      <p:sp>
        <p:nvSpPr>
          <p:cNvPr id="13" name="TextBox 12"/>
          <p:cNvSpPr txBox="1"/>
          <p:nvPr/>
        </p:nvSpPr>
        <p:spPr>
          <a:xfrm>
            <a:off x="0" y="4300478"/>
            <a:ext cx="3443288" cy="2557522"/>
          </a:xfrm>
          <a:prstGeom prst="rect">
            <a:avLst/>
          </a:prstGeom>
          <a:noFill/>
        </p:spPr>
        <p:txBody>
          <a:bodyPr wrap="square" lIns="457200" rtlCol="0">
            <a:noAutofit/>
          </a:bodyPr>
          <a:lstStyle/>
          <a:p>
            <a:r>
              <a:rPr lang="en-US" dirty="0" smtClean="0">
                <a:latin typeface="AvenirNext LT Pro Demi"/>
              </a:rPr>
              <a:t>Access Spec CNG</a:t>
            </a:r>
          </a:p>
          <a:p>
            <a:r>
              <a:rPr lang="en-US" dirty="0" smtClean="0">
                <a:latin typeface="AvenirNext LT Pro Demi"/>
              </a:rPr>
              <a:t>Dodge Promaster Low Floor Ramp</a:t>
            </a:r>
          </a:p>
          <a:p>
            <a:r>
              <a:rPr lang="en-US" dirty="0" smtClean="0">
                <a:latin typeface="AvenirNext LT Pro Demi"/>
              </a:rPr>
              <a:t>12 mpg 2.25 CNG</a:t>
            </a:r>
            <a:endParaRPr lang="en-US" dirty="0">
              <a:latin typeface="AvenirNext LT Pro Demi"/>
            </a:endParaRPr>
          </a:p>
          <a:p>
            <a:endParaRPr lang="en-US" dirty="0" smtClean="0">
              <a:latin typeface="AvenirNext LT Pro Demi"/>
            </a:endParaRPr>
          </a:p>
          <a:p>
            <a:r>
              <a:rPr lang="en-US" dirty="0" smtClean="0">
                <a:latin typeface="AvenirNext LT Pro Demi"/>
              </a:rPr>
              <a:t>.13 mile maintenance</a:t>
            </a:r>
            <a:endParaRPr lang="en-US" dirty="0">
              <a:latin typeface="AvenirNext LT Pro Demi"/>
            </a:endParaRPr>
          </a:p>
          <a:p>
            <a:endParaRPr lang="en-US" dirty="0">
              <a:latin typeface="AvenirNext LT Pro Demi"/>
            </a:endParaRPr>
          </a:p>
          <a:p>
            <a:r>
              <a:rPr lang="en-US" dirty="0" smtClean="0">
                <a:latin typeface="AvenirNext LT Pro Demi"/>
              </a:rPr>
              <a:t>Access planned service life</a:t>
            </a:r>
          </a:p>
          <a:p>
            <a:r>
              <a:rPr lang="en-US" dirty="0" smtClean="0">
                <a:latin typeface="AvenirNext LT Pro Demi"/>
              </a:rPr>
              <a:t>4yr or 250,000 miles</a:t>
            </a:r>
          </a:p>
          <a:p>
            <a:endParaRPr lang="en-US" dirty="0">
              <a:latin typeface="Arial Rounded MT Bold" panose="020F0704030504030204" pitchFamily="34" charset="0"/>
            </a:endParaRPr>
          </a:p>
        </p:txBody>
      </p:sp>
      <p:sp>
        <p:nvSpPr>
          <p:cNvPr id="9" name="Text Placeholder 4"/>
          <p:cNvSpPr txBox="1">
            <a:spLocks/>
          </p:cNvSpPr>
          <p:nvPr/>
        </p:nvSpPr>
        <p:spPr>
          <a:xfrm>
            <a:off x="0" y="838200"/>
            <a:ext cx="9144000" cy="533400"/>
          </a:xfrm>
          <a:prstGeom prst="rect">
            <a:avLst/>
          </a:prstGeom>
          <a:noFill/>
        </p:spPr>
        <p:txBody>
          <a:bodyPr/>
          <a:lstStyle>
            <a:lvl1pPr marL="914400" indent="-914400" algn="l" defTabSz="787400" rtl="0" eaLnBrk="1" fontAlgn="base" hangingPunct="1">
              <a:spcBef>
                <a:spcPct val="20000"/>
              </a:spcBef>
              <a:spcAft>
                <a:spcPct val="0"/>
              </a:spcAft>
              <a:tabLst>
                <a:tab pos="1143000" algn="l"/>
              </a:tabLst>
              <a:defRPr sz="2000">
                <a:solidFill>
                  <a:schemeClr val="bg1"/>
                </a:solidFill>
                <a:latin typeface="+mn-lt"/>
                <a:ea typeface="+mn-ea"/>
                <a:cs typeface="+mn-cs"/>
              </a:defRPr>
            </a:lvl1pPr>
            <a:lvl2pPr marL="1257300" indent="-55563" algn="l" defTabSz="787400" rtl="0" eaLnBrk="1" fontAlgn="base" hangingPunct="1">
              <a:spcBef>
                <a:spcPct val="20000"/>
              </a:spcBef>
              <a:spcAft>
                <a:spcPct val="0"/>
              </a:spcAft>
              <a:tabLst>
                <a:tab pos="1143000" algn="l"/>
              </a:tabLst>
              <a:defRPr>
                <a:solidFill>
                  <a:schemeClr val="bg1"/>
                </a:solidFill>
                <a:latin typeface="+mn-lt"/>
              </a:defRPr>
            </a:lvl2pPr>
            <a:lvl3pPr marL="1600200" indent="-228600" algn="l" defTabSz="787400" rtl="0" eaLnBrk="1" fontAlgn="base" hangingPunct="1">
              <a:spcBef>
                <a:spcPct val="20000"/>
              </a:spcBef>
              <a:spcAft>
                <a:spcPct val="0"/>
              </a:spcAft>
              <a:buChar char="•"/>
              <a:tabLst>
                <a:tab pos="1143000" algn="l"/>
              </a:tabLst>
              <a:defRPr sz="1400">
                <a:solidFill>
                  <a:schemeClr val="bg1"/>
                </a:solidFill>
                <a:latin typeface="+mn-lt"/>
              </a:defRPr>
            </a:lvl3pPr>
            <a:lvl4pPr marL="2057400" indent="-228600" algn="l" defTabSz="787400" rtl="0" eaLnBrk="1" fontAlgn="base" hangingPunct="1">
              <a:spcBef>
                <a:spcPct val="20000"/>
              </a:spcBef>
              <a:spcAft>
                <a:spcPct val="0"/>
              </a:spcAft>
              <a:buChar char="–"/>
              <a:tabLst>
                <a:tab pos="1143000" algn="l"/>
              </a:tabLst>
              <a:defRPr sz="1000">
                <a:solidFill>
                  <a:schemeClr val="bg1"/>
                </a:solidFill>
                <a:latin typeface="+mn-lt"/>
              </a:defRPr>
            </a:lvl4pPr>
            <a:lvl5pPr marL="2516188" indent="-247650" algn="l" defTabSz="787400" rtl="0" eaLnBrk="1" fontAlgn="base" hangingPunct="1">
              <a:spcBef>
                <a:spcPct val="20000"/>
              </a:spcBef>
              <a:spcAft>
                <a:spcPct val="0"/>
              </a:spcAft>
              <a:buChar char="»"/>
              <a:tabLst>
                <a:tab pos="1143000" algn="l"/>
              </a:tabLst>
              <a:defRPr sz="1000">
                <a:solidFill>
                  <a:schemeClr val="bg1"/>
                </a:solidFill>
                <a:latin typeface="+mn-lt"/>
              </a:defRPr>
            </a:lvl5pPr>
            <a:lvl6pPr marL="2973388" indent="-247650" algn="l" defTabSz="787400" rtl="0" eaLnBrk="1" fontAlgn="base" hangingPunct="1">
              <a:spcBef>
                <a:spcPct val="20000"/>
              </a:spcBef>
              <a:spcAft>
                <a:spcPct val="0"/>
              </a:spcAft>
              <a:buChar char="»"/>
              <a:tabLst>
                <a:tab pos="1143000" algn="l"/>
              </a:tabLst>
              <a:defRPr sz="1000">
                <a:solidFill>
                  <a:schemeClr val="bg1"/>
                </a:solidFill>
                <a:latin typeface="+mn-lt"/>
              </a:defRPr>
            </a:lvl6pPr>
            <a:lvl7pPr marL="3430588" indent="-247650" algn="l" defTabSz="787400" rtl="0" eaLnBrk="1" fontAlgn="base" hangingPunct="1">
              <a:spcBef>
                <a:spcPct val="20000"/>
              </a:spcBef>
              <a:spcAft>
                <a:spcPct val="0"/>
              </a:spcAft>
              <a:buChar char="»"/>
              <a:tabLst>
                <a:tab pos="1143000" algn="l"/>
              </a:tabLst>
              <a:defRPr sz="1000">
                <a:solidFill>
                  <a:schemeClr val="bg1"/>
                </a:solidFill>
                <a:latin typeface="+mn-lt"/>
              </a:defRPr>
            </a:lvl7pPr>
            <a:lvl8pPr marL="3887788" indent="-247650" algn="l" defTabSz="787400" rtl="0" eaLnBrk="1" fontAlgn="base" hangingPunct="1">
              <a:spcBef>
                <a:spcPct val="20000"/>
              </a:spcBef>
              <a:spcAft>
                <a:spcPct val="0"/>
              </a:spcAft>
              <a:buChar char="»"/>
              <a:tabLst>
                <a:tab pos="1143000" algn="l"/>
              </a:tabLst>
              <a:defRPr sz="1000">
                <a:solidFill>
                  <a:schemeClr val="bg1"/>
                </a:solidFill>
                <a:latin typeface="+mn-lt"/>
              </a:defRPr>
            </a:lvl8pPr>
            <a:lvl9pPr marL="4344988" indent="-247650" algn="l" defTabSz="787400" rtl="0" eaLnBrk="1" fontAlgn="base" hangingPunct="1">
              <a:spcBef>
                <a:spcPct val="20000"/>
              </a:spcBef>
              <a:spcAft>
                <a:spcPct val="0"/>
              </a:spcAft>
              <a:buChar char="»"/>
              <a:tabLst>
                <a:tab pos="1143000" algn="l"/>
              </a:tabLst>
              <a:defRPr sz="1000">
                <a:solidFill>
                  <a:schemeClr val="bg1"/>
                </a:solidFill>
                <a:latin typeface="+mn-lt"/>
              </a:defRPr>
            </a:lvl9pPr>
          </a:lstStyle>
          <a:p>
            <a:pPr algn="ctr"/>
            <a:r>
              <a:rPr lang="en-US" sz="2400" b="1" kern="0" dirty="0">
                <a:latin typeface="AvenirNext LT Pro Demi"/>
              </a:rPr>
              <a:t>5</a:t>
            </a:r>
            <a:r>
              <a:rPr lang="en-US" sz="2400" b="1" kern="0" dirty="0" smtClean="0">
                <a:effectLst/>
                <a:latin typeface="AvenirNext LT Pro Demi"/>
              </a:rPr>
              <a:t> Ambulatory  2 Mobility Aid</a:t>
            </a:r>
            <a:endParaRPr lang="en-US" sz="2400" b="1" kern="0" dirty="0">
              <a:effectLst/>
              <a:latin typeface="AvenirNext LT Pro Demi"/>
            </a:endParaRPr>
          </a:p>
        </p:txBody>
      </p:sp>
      <p:sp>
        <p:nvSpPr>
          <p:cNvPr id="12" name="Title 1"/>
          <p:cNvSpPr txBox="1">
            <a:spLocks/>
          </p:cNvSpPr>
          <p:nvPr/>
        </p:nvSpPr>
        <p:spPr bwMode="auto">
          <a:xfrm>
            <a:off x="0" y="223058"/>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666" tIns="39333" rIns="78666" bIns="39333" numCol="1" anchor="t" anchorCtr="0" compatLnSpc="1">
            <a:prstTxWarp prst="textNoShape">
              <a:avLst/>
            </a:prstTxWarp>
          </a:bodyPr>
          <a:lstStyle>
            <a:lvl1pPr algn="l" defTabSz="787400" rtl="0" eaLnBrk="1" fontAlgn="base" hangingPunct="1">
              <a:spcBef>
                <a:spcPct val="0"/>
              </a:spcBef>
              <a:spcAft>
                <a:spcPct val="0"/>
              </a:spcAft>
              <a:defRPr sz="3600">
                <a:solidFill>
                  <a:schemeClr val="bg1"/>
                </a:solidFill>
                <a:latin typeface="+mj-lt"/>
                <a:ea typeface="+mj-ea"/>
                <a:cs typeface="+mj-cs"/>
              </a:defRPr>
            </a:lvl1pPr>
            <a:lvl2pPr algn="l" defTabSz="787400" rtl="0" eaLnBrk="1" fontAlgn="base" hangingPunct="1">
              <a:spcBef>
                <a:spcPct val="0"/>
              </a:spcBef>
              <a:spcAft>
                <a:spcPct val="0"/>
              </a:spcAft>
              <a:defRPr sz="3600">
                <a:solidFill>
                  <a:schemeClr val="bg1"/>
                </a:solidFill>
                <a:latin typeface="AvenirNext LT Pro Demi" pitchFamily="1" charset="0"/>
              </a:defRPr>
            </a:lvl2pPr>
            <a:lvl3pPr algn="l" defTabSz="787400" rtl="0" eaLnBrk="1" fontAlgn="base" hangingPunct="1">
              <a:spcBef>
                <a:spcPct val="0"/>
              </a:spcBef>
              <a:spcAft>
                <a:spcPct val="0"/>
              </a:spcAft>
              <a:defRPr sz="3600">
                <a:solidFill>
                  <a:schemeClr val="bg1"/>
                </a:solidFill>
                <a:latin typeface="AvenirNext LT Pro Demi" pitchFamily="1" charset="0"/>
              </a:defRPr>
            </a:lvl3pPr>
            <a:lvl4pPr algn="l" defTabSz="787400" rtl="0" eaLnBrk="1" fontAlgn="base" hangingPunct="1">
              <a:spcBef>
                <a:spcPct val="0"/>
              </a:spcBef>
              <a:spcAft>
                <a:spcPct val="0"/>
              </a:spcAft>
              <a:defRPr sz="3600">
                <a:solidFill>
                  <a:schemeClr val="bg1"/>
                </a:solidFill>
                <a:latin typeface="AvenirNext LT Pro Demi" pitchFamily="1" charset="0"/>
              </a:defRPr>
            </a:lvl4pPr>
            <a:lvl5pPr algn="l" defTabSz="787400" rtl="0" eaLnBrk="1" fontAlgn="base" hangingPunct="1">
              <a:spcBef>
                <a:spcPct val="0"/>
              </a:spcBef>
              <a:spcAft>
                <a:spcPct val="0"/>
              </a:spcAft>
              <a:defRPr sz="3600">
                <a:solidFill>
                  <a:schemeClr val="bg1"/>
                </a:solidFill>
                <a:latin typeface="AvenirNext LT Pro Demi" pitchFamily="1" charset="0"/>
              </a:defRPr>
            </a:lvl5pPr>
            <a:lvl6pPr marL="457200" algn="l" defTabSz="787400" rtl="0" eaLnBrk="1" fontAlgn="base" hangingPunct="1">
              <a:spcBef>
                <a:spcPct val="0"/>
              </a:spcBef>
              <a:spcAft>
                <a:spcPct val="0"/>
              </a:spcAft>
              <a:defRPr sz="3600">
                <a:solidFill>
                  <a:schemeClr val="bg1"/>
                </a:solidFill>
                <a:latin typeface="AvenirNext LT Pro Demi" pitchFamily="1" charset="0"/>
              </a:defRPr>
            </a:lvl6pPr>
            <a:lvl7pPr marL="914400" algn="l" defTabSz="787400" rtl="0" eaLnBrk="1" fontAlgn="base" hangingPunct="1">
              <a:spcBef>
                <a:spcPct val="0"/>
              </a:spcBef>
              <a:spcAft>
                <a:spcPct val="0"/>
              </a:spcAft>
              <a:defRPr sz="3600">
                <a:solidFill>
                  <a:schemeClr val="bg1"/>
                </a:solidFill>
                <a:latin typeface="AvenirNext LT Pro Demi" pitchFamily="1" charset="0"/>
              </a:defRPr>
            </a:lvl7pPr>
            <a:lvl8pPr marL="1371600" algn="l" defTabSz="787400" rtl="0" eaLnBrk="1" fontAlgn="base" hangingPunct="1">
              <a:spcBef>
                <a:spcPct val="0"/>
              </a:spcBef>
              <a:spcAft>
                <a:spcPct val="0"/>
              </a:spcAft>
              <a:defRPr sz="3600">
                <a:solidFill>
                  <a:schemeClr val="bg1"/>
                </a:solidFill>
                <a:latin typeface="AvenirNext LT Pro Demi" pitchFamily="1" charset="0"/>
              </a:defRPr>
            </a:lvl8pPr>
            <a:lvl9pPr marL="1828800" algn="l" defTabSz="787400" rtl="0" eaLnBrk="1" fontAlgn="base" hangingPunct="1">
              <a:spcBef>
                <a:spcPct val="0"/>
              </a:spcBef>
              <a:spcAft>
                <a:spcPct val="0"/>
              </a:spcAft>
              <a:defRPr sz="3600">
                <a:solidFill>
                  <a:schemeClr val="bg1"/>
                </a:solidFill>
                <a:latin typeface="AvenirNext LT Pro Demi" pitchFamily="1" charset="0"/>
              </a:defRPr>
            </a:lvl9pPr>
          </a:lstStyle>
          <a:p>
            <a:pPr algn="ctr"/>
            <a:r>
              <a:rPr lang="en-US" b="1" kern="0" dirty="0" smtClean="0"/>
              <a:t>2018 Lone Star Promaster</a:t>
            </a:r>
            <a:endParaRPr lang="en-US" b="1" kern="0" dirty="0"/>
          </a:p>
        </p:txBody>
      </p:sp>
    </p:spTree>
    <p:extLst>
      <p:ext uri="{BB962C8B-B14F-4D97-AF65-F5344CB8AC3E}">
        <p14:creationId xmlns:p14="http://schemas.microsoft.com/office/powerpoint/2010/main" val="4961796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006" y="228600"/>
            <a:ext cx="6075045" cy="256032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006" y="3093720"/>
            <a:ext cx="6259414" cy="3664452"/>
          </a:xfrm>
          <a:prstGeom prst="rect">
            <a:avLst/>
          </a:prstGeom>
        </p:spPr>
      </p:pic>
    </p:spTree>
    <p:extLst>
      <p:ext uri="{BB962C8B-B14F-4D97-AF65-F5344CB8AC3E}">
        <p14:creationId xmlns:p14="http://schemas.microsoft.com/office/powerpoint/2010/main" val="75655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716068"/>
            <a:ext cx="8392682" cy="4913332"/>
          </a:xfrm>
          <a:effectLst>
            <a:softEdge rad="50800"/>
          </a:effectLst>
        </p:spPr>
      </p:pic>
      <p:sp>
        <p:nvSpPr>
          <p:cNvPr id="12" name="Title 1"/>
          <p:cNvSpPr txBox="1">
            <a:spLocks/>
          </p:cNvSpPr>
          <p:nvPr/>
        </p:nvSpPr>
        <p:spPr bwMode="auto">
          <a:xfrm>
            <a:off x="0" y="3810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666" tIns="39333" rIns="78666" bIns="39333" numCol="1" anchor="t" anchorCtr="0" compatLnSpc="1">
            <a:prstTxWarp prst="textNoShape">
              <a:avLst/>
            </a:prstTxWarp>
          </a:bodyPr>
          <a:lstStyle>
            <a:lvl1pPr algn="l" defTabSz="787400" rtl="0" eaLnBrk="1" fontAlgn="base" hangingPunct="1">
              <a:spcBef>
                <a:spcPct val="0"/>
              </a:spcBef>
              <a:spcAft>
                <a:spcPct val="0"/>
              </a:spcAft>
              <a:defRPr sz="3600">
                <a:solidFill>
                  <a:schemeClr val="bg1"/>
                </a:solidFill>
                <a:latin typeface="+mj-lt"/>
                <a:ea typeface="+mj-ea"/>
                <a:cs typeface="+mj-cs"/>
              </a:defRPr>
            </a:lvl1pPr>
            <a:lvl2pPr algn="l" defTabSz="787400" rtl="0" eaLnBrk="1" fontAlgn="base" hangingPunct="1">
              <a:spcBef>
                <a:spcPct val="0"/>
              </a:spcBef>
              <a:spcAft>
                <a:spcPct val="0"/>
              </a:spcAft>
              <a:defRPr sz="3600">
                <a:solidFill>
                  <a:schemeClr val="bg1"/>
                </a:solidFill>
                <a:latin typeface="AvenirNext LT Pro Demi" pitchFamily="1" charset="0"/>
              </a:defRPr>
            </a:lvl2pPr>
            <a:lvl3pPr algn="l" defTabSz="787400" rtl="0" eaLnBrk="1" fontAlgn="base" hangingPunct="1">
              <a:spcBef>
                <a:spcPct val="0"/>
              </a:spcBef>
              <a:spcAft>
                <a:spcPct val="0"/>
              </a:spcAft>
              <a:defRPr sz="3600">
                <a:solidFill>
                  <a:schemeClr val="bg1"/>
                </a:solidFill>
                <a:latin typeface="AvenirNext LT Pro Demi" pitchFamily="1" charset="0"/>
              </a:defRPr>
            </a:lvl3pPr>
            <a:lvl4pPr algn="l" defTabSz="787400" rtl="0" eaLnBrk="1" fontAlgn="base" hangingPunct="1">
              <a:spcBef>
                <a:spcPct val="0"/>
              </a:spcBef>
              <a:spcAft>
                <a:spcPct val="0"/>
              </a:spcAft>
              <a:defRPr sz="3600">
                <a:solidFill>
                  <a:schemeClr val="bg1"/>
                </a:solidFill>
                <a:latin typeface="AvenirNext LT Pro Demi" pitchFamily="1" charset="0"/>
              </a:defRPr>
            </a:lvl4pPr>
            <a:lvl5pPr algn="l" defTabSz="787400" rtl="0" eaLnBrk="1" fontAlgn="base" hangingPunct="1">
              <a:spcBef>
                <a:spcPct val="0"/>
              </a:spcBef>
              <a:spcAft>
                <a:spcPct val="0"/>
              </a:spcAft>
              <a:defRPr sz="3600">
                <a:solidFill>
                  <a:schemeClr val="bg1"/>
                </a:solidFill>
                <a:latin typeface="AvenirNext LT Pro Demi" pitchFamily="1" charset="0"/>
              </a:defRPr>
            </a:lvl5pPr>
            <a:lvl6pPr marL="457200" algn="l" defTabSz="787400" rtl="0" eaLnBrk="1" fontAlgn="base" hangingPunct="1">
              <a:spcBef>
                <a:spcPct val="0"/>
              </a:spcBef>
              <a:spcAft>
                <a:spcPct val="0"/>
              </a:spcAft>
              <a:defRPr sz="3600">
                <a:solidFill>
                  <a:schemeClr val="bg1"/>
                </a:solidFill>
                <a:latin typeface="AvenirNext LT Pro Demi" pitchFamily="1" charset="0"/>
              </a:defRPr>
            </a:lvl6pPr>
            <a:lvl7pPr marL="914400" algn="l" defTabSz="787400" rtl="0" eaLnBrk="1" fontAlgn="base" hangingPunct="1">
              <a:spcBef>
                <a:spcPct val="0"/>
              </a:spcBef>
              <a:spcAft>
                <a:spcPct val="0"/>
              </a:spcAft>
              <a:defRPr sz="3600">
                <a:solidFill>
                  <a:schemeClr val="bg1"/>
                </a:solidFill>
                <a:latin typeface="AvenirNext LT Pro Demi" pitchFamily="1" charset="0"/>
              </a:defRPr>
            </a:lvl7pPr>
            <a:lvl8pPr marL="1371600" algn="l" defTabSz="787400" rtl="0" eaLnBrk="1" fontAlgn="base" hangingPunct="1">
              <a:spcBef>
                <a:spcPct val="0"/>
              </a:spcBef>
              <a:spcAft>
                <a:spcPct val="0"/>
              </a:spcAft>
              <a:defRPr sz="3600">
                <a:solidFill>
                  <a:schemeClr val="bg1"/>
                </a:solidFill>
                <a:latin typeface="AvenirNext LT Pro Demi" pitchFamily="1" charset="0"/>
              </a:defRPr>
            </a:lvl8pPr>
            <a:lvl9pPr marL="1828800" algn="l" defTabSz="787400" rtl="0" eaLnBrk="1" fontAlgn="base" hangingPunct="1">
              <a:spcBef>
                <a:spcPct val="0"/>
              </a:spcBef>
              <a:spcAft>
                <a:spcPct val="0"/>
              </a:spcAft>
              <a:defRPr sz="3600">
                <a:solidFill>
                  <a:schemeClr val="bg1"/>
                </a:solidFill>
                <a:latin typeface="AvenirNext LT Pro Demi" pitchFamily="1" charset="0"/>
              </a:defRPr>
            </a:lvl9pPr>
          </a:lstStyle>
          <a:p>
            <a:pPr algn="ctr"/>
            <a:r>
              <a:rPr lang="en-US" b="1" kern="0" dirty="0" smtClean="0"/>
              <a:t>2018 Lone Star Promaster</a:t>
            </a:r>
            <a:endParaRPr lang="en-US" b="1" kern="0" dirty="0"/>
          </a:p>
        </p:txBody>
      </p:sp>
    </p:spTree>
    <p:extLst>
      <p:ext uri="{BB962C8B-B14F-4D97-AF65-F5344CB8AC3E}">
        <p14:creationId xmlns:p14="http://schemas.microsoft.com/office/powerpoint/2010/main" val="34091053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61" y="4196985"/>
            <a:ext cx="4193487" cy="2356216"/>
          </a:xfrm>
          <a:prstGeom prst="rect">
            <a:avLst/>
          </a:prstGeom>
          <a:effectLst>
            <a:softEdge rad="63500"/>
          </a:effectLst>
        </p:spPr>
      </p:pic>
      <p:pic>
        <p:nvPicPr>
          <p:cNvPr id="7" name="Content Placeholder 6"/>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152400" y="1387475"/>
            <a:ext cx="4038600" cy="2692400"/>
          </a:xfrm>
          <a:effectLst>
            <a:softEdge rad="63500"/>
          </a:effectLst>
        </p:spPr>
      </p:pic>
      <p:pic>
        <p:nvPicPr>
          <p:cNvPr id="8" name="Content Placeholder 7"/>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4876800" y="1219200"/>
            <a:ext cx="4038600" cy="3028950"/>
          </a:xfrm>
          <a:effectLst>
            <a:softEdge rad="63500"/>
          </a:effectLst>
        </p:spPr>
      </p:pic>
      <p:sp>
        <p:nvSpPr>
          <p:cNvPr id="12" name="Title 1"/>
          <p:cNvSpPr txBox="1">
            <a:spLocks/>
          </p:cNvSpPr>
          <p:nvPr/>
        </p:nvSpPr>
        <p:spPr bwMode="auto">
          <a:xfrm>
            <a:off x="0" y="3810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666" tIns="39333" rIns="78666" bIns="39333" numCol="1" anchor="t" anchorCtr="0" compatLnSpc="1">
            <a:prstTxWarp prst="textNoShape">
              <a:avLst/>
            </a:prstTxWarp>
          </a:bodyPr>
          <a:lstStyle>
            <a:lvl1pPr algn="l" defTabSz="787400" rtl="0" eaLnBrk="1" fontAlgn="base" hangingPunct="1">
              <a:spcBef>
                <a:spcPct val="0"/>
              </a:spcBef>
              <a:spcAft>
                <a:spcPct val="0"/>
              </a:spcAft>
              <a:defRPr sz="3600">
                <a:solidFill>
                  <a:schemeClr val="bg1"/>
                </a:solidFill>
                <a:latin typeface="+mj-lt"/>
                <a:ea typeface="+mj-ea"/>
                <a:cs typeface="+mj-cs"/>
              </a:defRPr>
            </a:lvl1pPr>
            <a:lvl2pPr algn="l" defTabSz="787400" rtl="0" eaLnBrk="1" fontAlgn="base" hangingPunct="1">
              <a:spcBef>
                <a:spcPct val="0"/>
              </a:spcBef>
              <a:spcAft>
                <a:spcPct val="0"/>
              </a:spcAft>
              <a:defRPr sz="3600">
                <a:solidFill>
                  <a:schemeClr val="bg1"/>
                </a:solidFill>
                <a:latin typeface="AvenirNext LT Pro Demi" pitchFamily="1" charset="0"/>
              </a:defRPr>
            </a:lvl2pPr>
            <a:lvl3pPr algn="l" defTabSz="787400" rtl="0" eaLnBrk="1" fontAlgn="base" hangingPunct="1">
              <a:spcBef>
                <a:spcPct val="0"/>
              </a:spcBef>
              <a:spcAft>
                <a:spcPct val="0"/>
              </a:spcAft>
              <a:defRPr sz="3600">
                <a:solidFill>
                  <a:schemeClr val="bg1"/>
                </a:solidFill>
                <a:latin typeface="AvenirNext LT Pro Demi" pitchFamily="1" charset="0"/>
              </a:defRPr>
            </a:lvl3pPr>
            <a:lvl4pPr algn="l" defTabSz="787400" rtl="0" eaLnBrk="1" fontAlgn="base" hangingPunct="1">
              <a:spcBef>
                <a:spcPct val="0"/>
              </a:spcBef>
              <a:spcAft>
                <a:spcPct val="0"/>
              </a:spcAft>
              <a:defRPr sz="3600">
                <a:solidFill>
                  <a:schemeClr val="bg1"/>
                </a:solidFill>
                <a:latin typeface="AvenirNext LT Pro Demi" pitchFamily="1" charset="0"/>
              </a:defRPr>
            </a:lvl4pPr>
            <a:lvl5pPr algn="l" defTabSz="787400" rtl="0" eaLnBrk="1" fontAlgn="base" hangingPunct="1">
              <a:spcBef>
                <a:spcPct val="0"/>
              </a:spcBef>
              <a:spcAft>
                <a:spcPct val="0"/>
              </a:spcAft>
              <a:defRPr sz="3600">
                <a:solidFill>
                  <a:schemeClr val="bg1"/>
                </a:solidFill>
                <a:latin typeface="AvenirNext LT Pro Demi" pitchFamily="1" charset="0"/>
              </a:defRPr>
            </a:lvl5pPr>
            <a:lvl6pPr marL="457200" algn="l" defTabSz="787400" rtl="0" eaLnBrk="1" fontAlgn="base" hangingPunct="1">
              <a:spcBef>
                <a:spcPct val="0"/>
              </a:spcBef>
              <a:spcAft>
                <a:spcPct val="0"/>
              </a:spcAft>
              <a:defRPr sz="3600">
                <a:solidFill>
                  <a:schemeClr val="bg1"/>
                </a:solidFill>
                <a:latin typeface="AvenirNext LT Pro Demi" pitchFamily="1" charset="0"/>
              </a:defRPr>
            </a:lvl6pPr>
            <a:lvl7pPr marL="914400" algn="l" defTabSz="787400" rtl="0" eaLnBrk="1" fontAlgn="base" hangingPunct="1">
              <a:spcBef>
                <a:spcPct val="0"/>
              </a:spcBef>
              <a:spcAft>
                <a:spcPct val="0"/>
              </a:spcAft>
              <a:defRPr sz="3600">
                <a:solidFill>
                  <a:schemeClr val="bg1"/>
                </a:solidFill>
                <a:latin typeface="AvenirNext LT Pro Demi" pitchFamily="1" charset="0"/>
              </a:defRPr>
            </a:lvl7pPr>
            <a:lvl8pPr marL="1371600" algn="l" defTabSz="787400" rtl="0" eaLnBrk="1" fontAlgn="base" hangingPunct="1">
              <a:spcBef>
                <a:spcPct val="0"/>
              </a:spcBef>
              <a:spcAft>
                <a:spcPct val="0"/>
              </a:spcAft>
              <a:defRPr sz="3600">
                <a:solidFill>
                  <a:schemeClr val="bg1"/>
                </a:solidFill>
                <a:latin typeface="AvenirNext LT Pro Demi" pitchFamily="1" charset="0"/>
              </a:defRPr>
            </a:lvl8pPr>
            <a:lvl9pPr marL="1828800" algn="l" defTabSz="787400" rtl="0" eaLnBrk="1" fontAlgn="base" hangingPunct="1">
              <a:spcBef>
                <a:spcPct val="0"/>
              </a:spcBef>
              <a:spcAft>
                <a:spcPct val="0"/>
              </a:spcAft>
              <a:defRPr sz="3600">
                <a:solidFill>
                  <a:schemeClr val="bg1"/>
                </a:solidFill>
                <a:latin typeface="AvenirNext LT Pro Demi" pitchFamily="1" charset="0"/>
              </a:defRPr>
            </a:lvl9pPr>
          </a:lstStyle>
          <a:p>
            <a:pPr algn="ctr"/>
            <a:r>
              <a:rPr lang="en-US" b="1" kern="0" dirty="0" smtClean="0"/>
              <a:t>2018 Lone Star Promaster</a:t>
            </a:r>
            <a:endParaRPr lang="en-US" b="1" kern="0" dirty="0"/>
          </a:p>
        </p:txBody>
      </p:sp>
    </p:spTree>
    <p:extLst>
      <p:ext uri="{BB962C8B-B14F-4D97-AF65-F5344CB8AC3E}">
        <p14:creationId xmlns:p14="http://schemas.microsoft.com/office/powerpoint/2010/main" val="21587457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7101" y="4495800"/>
            <a:ext cx="4766687" cy="2133600"/>
          </a:xfrm>
          <a:prstGeom prst="rect">
            <a:avLst/>
          </a:prstGeom>
          <a:effectLst>
            <a:softEdge rad="63500"/>
          </a:effectLst>
        </p:spPr>
      </p:pic>
      <p:pic>
        <p:nvPicPr>
          <p:cNvPr id="7" name="Content Placeholder 6"/>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384153" y="1397468"/>
            <a:ext cx="4032294" cy="3024220"/>
          </a:xfrm>
          <a:effectLst>
            <a:softEdge rad="63500"/>
          </a:effectLst>
        </p:spPr>
      </p:pic>
      <p:pic>
        <p:nvPicPr>
          <p:cNvPr id="8" name="Content Placeholder 7"/>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4724400" y="1390650"/>
            <a:ext cx="4038599" cy="3028949"/>
          </a:xfrm>
          <a:effectLst>
            <a:softEdge rad="63500"/>
          </a:effectLst>
        </p:spPr>
      </p:pic>
      <p:sp>
        <p:nvSpPr>
          <p:cNvPr id="12" name="Title 1"/>
          <p:cNvSpPr txBox="1">
            <a:spLocks/>
          </p:cNvSpPr>
          <p:nvPr/>
        </p:nvSpPr>
        <p:spPr bwMode="auto">
          <a:xfrm>
            <a:off x="0" y="3810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666" tIns="39333" rIns="78666" bIns="39333" numCol="1" anchor="t" anchorCtr="0" compatLnSpc="1">
            <a:prstTxWarp prst="textNoShape">
              <a:avLst/>
            </a:prstTxWarp>
          </a:bodyPr>
          <a:lstStyle>
            <a:lvl1pPr algn="l" defTabSz="787400" rtl="0" eaLnBrk="1" fontAlgn="base" hangingPunct="1">
              <a:spcBef>
                <a:spcPct val="0"/>
              </a:spcBef>
              <a:spcAft>
                <a:spcPct val="0"/>
              </a:spcAft>
              <a:defRPr sz="3600">
                <a:solidFill>
                  <a:schemeClr val="bg1"/>
                </a:solidFill>
                <a:latin typeface="+mj-lt"/>
                <a:ea typeface="+mj-ea"/>
                <a:cs typeface="+mj-cs"/>
              </a:defRPr>
            </a:lvl1pPr>
            <a:lvl2pPr algn="l" defTabSz="787400" rtl="0" eaLnBrk="1" fontAlgn="base" hangingPunct="1">
              <a:spcBef>
                <a:spcPct val="0"/>
              </a:spcBef>
              <a:spcAft>
                <a:spcPct val="0"/>
              </a:spcAft>
              <a:defRPr sz="3600">
                <a:solidFill>
                  <a:schemeClr val="bg1"/>
                </a:solidFill>
                <a:latin typeface="AvenirNext LT Pro Demi" pitchFamily="1" charset="0"/>
              </a:defRPr>
            </a:lvl2pPr>
            <a:lvl3pPr algn="l" defTabSz="787400" rtl="0" eaLnBrk="1" fontAlgn="base" hangingPunct="1">
              <a:spcBef>
                <a:spcPct val="0"/>
              </a:spcBef>
              <a:spcAft>
                <a:spcPct val="0"/>
              </a:spcAft>
              <a:defRPr sz="3600">
                <a:solidFill>
                  <a:schemeClr val="bg1"/>
                </a:solidFill>
                <a:latin typeface="AvenirNext LT Pro Demi" pitchFamily="1" charset="0"/>
              </a:defRPr>
            </a:lvl3pPr>
            <a:lvl4pPr algn="l" defTabSz="787400" rtl="0" eaLnBrk="1" fontAlgn="base" hangingPunct="1">
              <a:spcBef>
                <a:spcPct val="0"/>
              </a:spcBef>
              <a:spcAft>
                <a:spcPct val="0"/>
              </a:spcAft>
              <a:defRPr sz="3600">
                <a:solidFill>
                  <a:schemeClr val="bg1"/>
                </a:solidFill>
                <a:latin typeface="AvenirNext LT Pro Demi" pitchFamily="1" charset="0"/>
              </a:defRPr>
            </a:lvl4pPr>
            <a:lvl5pPr algn="l" defTabSz="787400" rtl="0" eaLnBrk="1" fontAlgn="base" hangingPunct="1">
              <a:spcBef>
                <a:spcPct val="0"/>
              </a:spcBef>
              <a:spcAft>
                <a:spcPct val="0"/>
              </a:spcAft>
              <a:defRPr sz="3600">
                <a:solidFill>
                  <a:schemeClr val="bg1"/>
                </a:solidFill>
                <a:latin typeface="AvenirNext LT Pro Demi" pitchFamily="1" charset="0"/>
              </a:defRPr>
            </a:lvl5pPr>
            <a:lvl6pPr marL="457200" algn="l" defTabSz="787400" rtl="0" eaLnBrk="1" fontAlgn="base" hangingPunct="1">
              <a:spcBef>
                <a:spcPct val="0"/>
              </a:spcBef>
              <a:spcAft>
                <a:spcPct val="0"/>
              </a:spcAft>
              <a:defRPr sz="3600">
                <a:solidFill>
                  <a:schemeClr val="bg1"/>
                </a:solidFill>
                <a:latin typeface="AvenirNext LT Pro Demi" pitchFamily="1" charset="0"/>
              </a:defRPr>
            </a:lvl6pPr>
            <a:lvl7pPr marL="914400" algn="l" defTabSz="787400" rtl="0" eaLnBrk="1" fontAlgn="base" hangingPunct="1">
              <a:spcBef>
                <a:spcPct val="0"/>
              </a:spcBef>
              <a:spcAft>
                <a:spcPct val="0"/>
              </a:spcAft>
              <a:defRPr sz="3600">
                <a:solidFill>
                  <a:schemeClr val="bg1"/>
                </a:solidFill>
                <a:latin typeface="AvenirNext LT Pro Demi" pitchFamily="1" charset="0"/>
              </a:defRPr>
            </a:lvl7pPr>
            <a:lvl8pPr marL="1371600" algn="l" defTabSz="787400" rtl="0" eaLnBrk="1" fontAlgn="base" hangingPunct="1">
              <a:spcBef>
                <a:spcPct val="0"/>
              </a:spcBef>
              <a:spcAft>
                <a:spcPct val="0"/>
              </a:spcAft>
              <a:defRPr sz="3600">
                <a:solidFill>
                  <a:schemeClr val="bg1"/>
                </a:solidFill>
                <a:latin typeface="AvenirNext LT Pro Demi" pitchFamily="1" charset="0"/>
              </a:defRPr>
            </a:lvl8pPr>
            <a:lvl9pPr marL="1828800" algn="l" defTabSz="787400" rtl="0" eaLnBrk="1" fontAlgn="base" hangingPunct="1">
              <a:spcBef>
                <a:spcPct val="0"/>
              </a:spcBef>
              <a:spcAft>
                <a:spcPct val="0"/>
              </a:spcAft>
              <a:defRPr sz="3600">
                <a:solidFill>
                  <a:schemeClr val="bg1"/>
                </a:solidFill>
                <a:latin typeface="AvenirNext LT Pro Demi" pitchFamily="1" charset="0"/>
              </a:defRPr>
            </a:lvl9pPr>
          </a:lstStyle>
          <a:p>
            <a:pPr algn="ctr"/>
            <a:r>
              <a:rPr lang="en-US" b="1" kern="0" dirty="0" smtClean="0"/>
              <a:t>2018 Lone Star Promaster</a:t>
            </a:r>
            <a:endParaRPr lang="en-US" b="1" kern="0" dirty="0"/>
          </a:p>
        </p:txBody>
      </p:sp>
    </p:spTree>
    <p:extLst>
      <p:ext uri="{BB962C8B-B14F-4D97-AF65-F5344CB8AC3E}">
        <p14:creationId xmlns:p14="http://schemas.microsoft.com/office/powerpoint/2010/main" val="6427081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Access_PowerPoint_Template">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venirNext LT Pro Demi"/>
        <a:ea typeface=""/>
        <a:cs typeface=""/>
      </a:majorFont>
      <a:minorFont>
        <a:latin typeface="AvenirNext L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b0627ac7-c87b-4fc9-b280-4e77db792e9a">KRR6VESUXC6F-320-188</_dlc_DocId>
    <_dlc_DocIdUrl xmlns="b0627ac7-c87b-4fc9-b280-4e77db792e9a">
      <Url>http://accesspoint/News/TPAC/_layouts/DocIdRedir.aspx?ID=KRR6VESUXC6F-320-188</Url>
      <Description>KRR6VESUXC6F-320-188</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D976A2E8DE74364C8BA10408524472D8" ma:contentTypeVersion="2" ma:contentTypeDescription="Create a new document." ma:contentTypeScope="" ma:versionID="366f52433fc1ce12f5fb81268edfbb7a">
  <xsd:schema xmlns:xsd="http://www.w3.org/2001/XMLSchema" xmlns:xs="http://www.w3.org/2001/XMLSchema" xmlns:p="http://schemas.microsoft.com/office/2006/metadata/properties" xmlns:ns2="b0627ac7-c87b-4fc9-b280-4e77db792e9a" targetNamespace="http://schemas.microsoft.com/office/2006/metadata/properties" ma:root="true" ma:fieldsID="adae7bdafe7cfdcb11333c61175d1b83" ns2:_="">
    <xsd:import namespace="b0627ac7-c87b-4fc9-b280-4e77db792e9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627ac7-c87b-4fc9-b280-4e77db792e9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DBD37A-13BE-449E-BCC1-C9CF4A43601C}">
  <ds:schemaRefs>
    <ds:schemaRef ds:uri="http://schemas.microsoft.com/sharepoint/events"/>
  </ds:schemaRefs>
</ds:datastoreItem>
</file>

<file path=customXml/itemProps2.xml><?xml version="1.0" encoding="utf-8"?>
<ds:datastoreItem xmlns:ds="http://schemas.openxmlformats.org/officeDocument/2006/customXml" ds:itemID="{7DAA4769-5239-448D-9B4A-1068809949BA}">
  <ds:schemaRefs>
    <ds:schemaRef ds:uri="http://schemas.microsoft.com/sharepoint/v3/contenttype/forms"/>
  </ds:schemaRefs>
</ds:datastoreItem>
</file>

<file path=customXml/itemProps3.xml><?xml version="1.0" encoding="utf-8"?>
<ds:datastoreItem xmlns:ds="http://schemas.openxmlformats.org/officeDocument/2006/customXml" ds:itemID="{35F5C811-1034-455C-BB61-763458E2D327}">
  <ds:schemaRefs>
    <ds:schemaRef ds:uri="http://purl.org/dc/elements/1.1/"/>
    <ds:schemaRef ds:uri="http://schemas.microsoft.com/office/2006/metadata/properties"/>
    <ds:schemaRef ds:uri="b0627ac7-c87b-4fc9-b280-4e77db792e9a"/>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6FC8481B-0F75-4E91-9DEF-C954BB1021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627ac7-c87b-4fc9-b280-4e77db792e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ppt3403.tmp</Template>
  <TotalTime>1311</TotalTime>
  <Words>546</Words>
  <Application>Microsoft Office PowerPoint</Application>
  <PresentationFormat>On-screen Show (4:3)</PresentationFormat>
  <Paragraphs>116</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 Rounded MT Bold</vt:lpstr>
      <vt:lpstr>AvenirNext LT Pro Demi</vt:lpstr>
      <vt:lpstr>AvenirNext LT Pro Regular</vt:lpstr>
      <vt:lpstr>Calibri</vt:lpstr>
      <vt:lpstr>Access_PowerPoint_Template</vt:lpstr>
      <vt:lpstr>PowerPoint Presentation</vt:lpstr>
      <vt:lpstr>PowerPoint Presentation</vt:lpstr>
      <vt:lpstr>Access Mobility Ventures CNG MV1</vt:lpstr>
      <vt:lpstr>2014 CNG MV1</vt:lpstr>
      <vt:lpstr>PowerPoint Presentation</vt:lpstr>
      <vt:lpstr>PowerPoint Presentation</vt:lpstr>
      <vt:lpstr>PowerPoint Presentation</vt:lpstr>
      <vt:lpstr>PowerPoint Presentation</vt:lpstr>
      <vt:lpstr>PowerPoint Presentation</vt:lpstr>
      <vt:lpstr>Access Eldorado Aerolite</vt:lpstr>
      <vt:lpstr>2014 Eldorado Aerolite</vt:lpstr>
      <vt:lpstr>PowerPoint Presentation</vt:lpstr>
    </vt:vector>
  </TitlesOfParts>
  <Company>Access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Dodge Amerivan</dc:title>
  <dc:creator>Rick Streiff</dc:creator>
  <cp:lastModifiedBy>Art Chacon</cp:lastModifiedBy>
  <cp:revision>143</cp:revision>
  <cp:lastPrinted>2014-06-23T17:17:50Z</cp:lastPrinted>
  <dcterms:created xsi:type="dcterms:W3CDTF">2014-02-26T18:28:36Z</dcterms:created>
  <dcterms:modified xsi:type="dcterms:W3CDTF">2018-05-10T21:29:43Z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0x010100D976A2E8DE74364C8BA10408524472D8</vt:lpwstr>
  </property>
  <property fmtid="{D5CDD505-2E9C-101B-9397-08002B2CF9AE}" pid="3" name="_dlc_DocIdItemGuid">
    <vt:lpwstr>23a23682-0ec0-40ed-8508-fed892786240</vt:lpwstr>
  </property>
</Properties>
</file>