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2" r:id="rId2"/>
    <p:sldId id="303" r:id="rId3"/>
    <p:sldId id="300" r:id="rId4"/>
    <p:sldId id="304" r:id="rId5"/>
    <p:sldId id="305" r:id="rId6"/>
    <p:sldId id="314" r:id="rId7"/>
    <p:sldId id="307" r:id="rId8"/>
    <p:sldId id="308" r:id="rId9"/>
    <p:sldId id="309" r:id="rId10"/>
    <p:sldId id="311" r:id="rId11"/>
    <p:sldId id="310" r:id="rId12"/>
    <p:sldId id="312" r:id="rId13"/>
    <p:sldId id="31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2">
          <p15:clr>
            <a:srgbClr val="A4A3A4"/>
          </p15:clr>
        </p15:guide>
        <p15:guide id="2" pos="2869">
          <p15:clr>
            <a:srgbClr val="A4A3A4"/>
          </p15:clr>
        </p15:guide>
        <p15:guide id="3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fol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C9E"/>
    <a:srgbClr val="96D5E5"/>
    <a:srgbClr val="3E1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41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772"/>
        <p:guide pos="2869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44A76-48B9-450F-B8D2-DEC36558037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D827-ACC1-4476-9BF6-4107FDF1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827-ACC1-4476-9BF6-4107FDF1FF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2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827-ACC1-4476-9BF6-4107FDF1FF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8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827-ACC1-4476-9BF6-4107FDF1FF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2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827-ACC1-4476-9BF6-4107FDF1FF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827-ACC1-4476-9BF6-4107FDF1FF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67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827-ACC1-4476-9BF6-4107FDF1FF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4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827-ACC1-4476-9BF6-4107FDF1FF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87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2D827-ACC1-4476-9BF6-4107FDF1FF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2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2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4E2A-586D-1B40-884A-AA823CA80E57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737" y="2309446"/>
            <a:ext cx="80705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chemeClr val="accent5">
                    <a:lumMod val="50000"/>
                  </a:schemeClr>
                </a:solidFill>
                <a:latin typeface="Avenir Medium"/>
                <a:cs typeface="Avenir Medium"/>
              </a:rPr>
              <a:t>Autonomous Vehicle Pilot Project</a:t>
            </a:r>
            <a:endParaRPr lang="en-US" sz="6000" b="1" dirty="0" smtClean="0">
              <a:solidFill>
                <a:schemeClr val="accent5">
                  <a:lumMod val="50000"/>
                </a:schemeClr>
              </a:solidFill>
              <a:latin typeface="Avenir Next Regular"/>
              <a:cs typeface="Avenir Next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9529" y="4142630"/>
            <a:ext cx="571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William Tsuei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Director of Information Technology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9945" y="1717993"/>
            <a:ext cx="7673159" cy="34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Vehicle Key Performance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210" y="806412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venir Next Demi Bold"/>
                <a:cs typeface="Avenir Next Demi Bold"/>
              </a:rPr>
              <a:t>AV Comparison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venir Next Demi Bold"/>
              <a:cs typeface="Avenir Next Demi Bold"/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5936916"/>
              </p:ext>
            </p:extLst>
          </p:nvPr>
        </p:nvGraphicFramePr>
        <p:xfrm>
          <a:off x="739945" y="2227408"/>
          <a:ext cx="7765688" cy="256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1422">
                  <a:extLst>
                    <a:ext uri="{9D8B030D-6E8A-4147-A177-3AD203B41FA5}">
                      <a16:colId xmlns:a16="http://schemas.microsoft.com/office/drawing/2014/main" val="265897746"/>
                    </a:ext>
                  </a:extLst>
                </a:gridCol>
                <a:gridCol w="1941422">
                  <a:extLst>
                    <a:ext uri="{9D8B030D-6E8A-4147-A177-3AD203B41FA5}">
                      <a16:colId xmlns:a16="http://schemas.microsoft.com/office/drawing/2014/main" val="3159488064"/>
                    </a:ext>
                  </a:extLst>
                </a:gridCol>
                <a:gridCol w="1941422">
                  <a:extLst>
                    <a:ext uri="{9D8B030D-6E8A-4147-A177-3AD203B41FA5}">
                      <a16:colId xmlns:a16="http://schemas.microsoft.com/office/drawing/2014/main" val="2005532406"/>
                    </a:ext>
                  </a:extLst>
                </a:gridCol>
                <a:gridCol w="1941422">
                  <a:extLst>
                    <a:ext uri="{9D8B030D-6E8A-4147-A177-3AD203B41FA5}">
                      <a16:colId xmlns:a16="http://schemas.microsoft.com/office/drawing/2014/main" val="1099711664"/>
                    </a:ext>
                  </a:extLst>
                </a:gridCol>
              </a:tblGrid>
              <a:tr h="45742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EZ</a:t>
                      </a:r>
                      <a:r>
                        <a:rPr lang="en-US" sz="1200" baseline="0" dirty="0" smtClean="0"/>
                        <a:t> 10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Navya</a:t>
                      </a:r>
                      <a:r>
                        <a:rPr lang="en-US" sz="1200" dirty="0" smtClean="0"/>
                        <a:t> ARMA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Waymo</a:t>
                      </a:r>
                      <a:r>
                        <a:rPr lang="en-US" sz="1200" dirty="0" smtClean="0"/>
                        <a:t> minivan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en-US" sz="1200" baseline="0" dirty="0" smtClean="0"/>
                        <a:t>Chrysler Pacifica hybrid minivan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117546"/>
                  </a:ext>
                </a:extLst>
              </a:tr>
              <a:tr h="1960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Capacity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 seating</a:t>
                      </a:r>
                      <a:r>
                        <a:rPr lang="en-US" sz="1200" baseline="0" dirty="0" smtClean="0"/>
                        <a:t> + 6 standing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r>
                        <a:rPr lang="en-US" sz="1200" baseline="0" dirty="0" smtClean="0"/>
                        <a:t> seating+ 4 standing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r>
                        <a:rPr lang="en-US" sz="1200" baseline="0" dirty="0" smtClean="0"/>
                        <a:t> seats (max</a:t>
                      </a:r>
                      <a:r>
                        <a:rPr lang="en-US" altLang="zh-CN" sz="1200" baseline="0" dirty="0" smtClean="0"/>
                        <a:t>imum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377339"/>
                  </a:ext>
                </a:extLst>
              </a:tr>
              <a:tr h="196038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Speed (cruising/</a:t>
                      </a:r>
                      <a:r>
                        <a:rPr lang="en-US" altLang="zh-CN" sz="1200" baseline="0" dirty="0" smtClean="0"/>
                        <a:t>maximum</a:t>
                      </a:r>
                      <a:r>
                        <a:rPr lang="en-US" altLang="zh-CN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 mph/</a:t>
                      </a:r>
                      <a:r>
                        <a:rPr lang="en-US" sz="1200" baseline="0" dirty="0" smtClean="0"/>
                        <a:t>25mph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r>
                        <a:rPr lang="en-US" sz="1200" baseline="0" dirty="0" smtClean="0"/>
                        <a:t> mph/ 28 mph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Regular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123559"/>
                  </a:ext>
                </a:extLst>
              </a:tr>
              <a:tr h="1960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L x W x H: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154.6 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 78.35 x 84.65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187.0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 83.1x104.3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203.8 x 79.6 x 69.9 in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719337"/>
                  </a:ext>
                </a:extLst>
              </a:tr>
              <a:tr h="457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Engine/</a:t>
                      </a:r>
                      <a:r>
                        <a:rPr lang="en-US" sz="1200" baseline="0" dirty="0" smtClean="0"/>
                        <a:t> Energy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Electric, battery pack LiFep04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Electric,</a:t>
                      </a:r>
                      <a:r>
                        <a:rPr lang="en-US" sz="1200" baseline="0" dirty="0" smtClean="0"/>
                        <a:t> 15 kW/ battery pack LiFep04 (33 </a:t>
                      </a:r>
                      <a:r>
                        <a:rPr lang="en-US" sz="1200" baseline="0" dirty="0" err="1" smtClean="0"/>
                        <a:t>kW.h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3.6L DOHC 24-valve V-6 plus electric motor/260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combined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448687"/>
                  </a:ext>
                </a:extLst>
              </a:tr>
              <a:tr h="32673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Fully charged</a:t>
                      </a:r>
                      <a:r>
                        <a:rPr lang="en-US" sz="1200" baseline="0" dirty="0" smtClean="0"/>
                        <a:t> mileage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 to 150 mile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 to 150</a:t>
                      </a:r>
                      <a:r>
                        <a:rPr lang="en-US" sz="1200" baseline="0" dirty="0" smtClean="0"/>
                        <a:t> mile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33 miles</a:t>
                      </a:r>
                      <a:r>
                        <a:rPr lang="en-US" sz="1200" baseline="0" dirty="0" smtClean="0"/>
                        <a:t> (electricity alone)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84998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746" y="4810123"/>
            <a:ext cx="1646405" cy="1142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765" y="4810291"/>
            <a:ext cx="1676986" cy="1142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008" y="4810291"/>
            <a:ext cx="1695635" cy="114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9945" y="1717993"/>
            <a:ext cx="3405927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MOU in Place:</a:t>
            </a: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Lilee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 Systems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Baidu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USA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210" y="806412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venir Next Demi Bold"/>
                <a:cs typeface="Avenir Next Demi Bold"/>
              </a:rPr>
              <a:t>Project Partners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4232" y="1717993"/>
            <a:ext cx="3405927" cy="5747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Potential Partners:</a:t>
            </a: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US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DOT/FTA</a:t>
            </a: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City of Los Angeles</a:t>
            </a: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LA County DOT</a:t>
            </a: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Westwood VA Hospital</a:t>
            </a: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LA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Metro</a:t>
            </a: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Waymo</a:t>
            </a:r>
            <a:endParaRPr lang="en-US" sz="1400" b="1" dirty="0" smtClean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Ford Motor Co.</a:t>
            </a: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NAVYA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Cisco</a:t>
            </a: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MV Transportation</a:t>
            </a: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Keolis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America</a:t>
            </a:r>
            <a:endParaRPr lang="en-US" sz="1400" b="1" dirty="0" smtClean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Intel/Mobileye</a:t>
            </a:r>
            <a:endParaRPr lang="en-US" sz="1400" b="1" dirty="0" smtClean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T-Mobile USA</a:t>
            </a: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680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2180" y="1718504"/>
            <a:ext cx="7561217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Project Preparation: Current – October 2018</a:t>
            </a: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Vehicles Testing: July 2018 – December 2018</a:t>
            </a: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Non Revenue Services: January 2019 – March 2019</a:t>
            </a: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Circulator Services: April 2019 – October 2019</a:t>
            </a:r>
          </a:p>
          <a:p>
            <a:pPr marL="457200" indent="-4572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On Demand Services: November 2019 – June 2020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6210" y="806412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venir Next Demi Bold"/>
                <a:cs typeface="Avenir Next Demi Bold"/>
              </a:rPr>
              <a:t>Preliminary Project Timelines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33533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86210" y="806412"/>
            <a:ext cx="849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venir Next Demi Bold"/>
                <a:cs typeface="Avenir Next Demi Bold"/>
              </a:rPr>
              <a:t>FTA Strategic Transit Automation Research Plan (STAR)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venir Next Demi Bold"/>
              <a:cs typeface="Avenir Next Demi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3" y="1666964"/>
            <a:ext cx="8372723" cy="44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210" y="806412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venir Next Demi Bold"/>
                <a:cs typeface="Avenir Next Demi Bold"/>
              </a:rPr>
              <a:t>Autonomous Vehicle 101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venir Next Demi Bold"/>
              <a:cs typeface="Avenir Next Demi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133600"/>
            <a:ext cx="7772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210" y="806412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venir Next Demi Bold"/>
                <a:cs typeface="Avenir Next Demi Bold"/>
              </a:rPr>
              <a:t>Autonomous Vehicle 101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venir Next Demi Bold"/>
              <a:cs typeface="Avenir Next Demi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362200"/>
            <a:ext cx="7543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210" y="806412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venir Next Demi Bold"/>
                <a:cs typeface="Avenir Next Demi Bold"/>
              </a:rPr>
              <a:t>Autonomous Vehicle 101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venir Next Demi Bold"/>
              <a:cs typeface="Avenir Next Demi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86001"/>
            <a:ext cx="7620000" cy="37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210" y="806412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venir Next Demi Bold"/>
                <a:cs typeface="Avenir Next Demi Bold"/>
              </a:rPr>
              <a:t>Autonomous Vehicle Pilot Update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130" y="1778739"/>
            <a:ext cx="7522503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Long Term Goals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Overcome driver shortages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Improve services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quality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Understand operational impacts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Prepare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for workforce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changes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Reduce operating costs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Embrace new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technologies for people with disability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  <a:p>
            <a:pPr marL="342900" indent="-3429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643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210" y="806412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venir Next Demi Bold"/>
                <a:cs typeface="Avenir Next Demi Bold"/>
              </a:rPr>
              <a:t>Autonomous Vehicle Pilot Project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130" y="1778739"/>
            <a:ext cx="7522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Route Analysis: 4 routes have been identified to go through the analysis based on paratransit ridership and existing bus routes data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388141" y="3442912"/>
          <a:ext cx="8469295" cy="186129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06352">
                  <a:extLst>
                    <a:ext uri="{9D8B030D-6E8A-4147-A177-3AD203B41FA5}">
                      <a16:colId xmlns:a16="http://schemas.microsoft.com/office/drawing/2014/main" val="1427735418"/>
                    </a:ext>
                  </a:extLst>
                </a:gridCol>
                <a:gridCol w="1381366">
                  <a:extLst>
                    <a:ext uri="{9D8B030D-6E8A-4147-A177-3AD203B41FA5}">
                      <a16:colId xmlns:a16="http://schemas.microsoft.com/office/drawing/2014/main" val="1259860203"/>
                    </a:ext>
                  </a:extLst>
                </a:gridCol>
                <a:gridCol w="1693859">
                  <a:extLst>
                    <a:ext uri="{9D8B030D-6E8A-4147-A177-3AD203B41FA5}">
                      <a16:colId xmlns:a16="http://schemas.microsoft.com/office/drawing/2014/main" val="1232213630"/>
                    </a:ext>
                  </a:extLst>
                </a:gridCol>
                <a:gridCol w="1693859">
                  <a:extLst>
                    <a:ext uri="{9D8B030D-6E8A-4147-A177-3AD203B41FA5}">
                      <a16:colId xmlns:a16="http://schemas.microsoft.com/office/drawing/2014/main" val="3233295888"/>
                    </a:ext>
                  </a:extLst>
                </a:gridCol>
                <a:gridCol w="1693859">
                  <a:extLst>
                    <a:ext uri="{9D8B030D-6E8A-4147-A177-3AD203B41FA5}">
                      <a16:colId xmlns:a16="http://schemas.microsoft.com/office/drawing/2014/main" val="2900314345"/>
                    </a:ext>
                  </a:extLst>
                </a:gridCol>
              </a:tblGrid>
              <a:tr h="54948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 Greater</a:t>
                      </a:r>
                      <a:r>
                        <a:rPr lang="en-US" sz="1200" baseline="0" dirty="0" smtClean="0"/>
                        <a:t> Los Angeles Healthcare Center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 Long Beach Healthcare System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Lancaster</a:t>
                      </a:r>
                      <a:r>
                        <a:rPr lang="en-US" sz="1200" baseline="0" dirty="0" smtClean="0"/>
                        <a:t> Station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Rancho</a:t>
                      </a:r>
                      <a:r>
                        <a:rPr lang="en-US" sz="1200" baseline="0" dirty="0" smtClean="0"/>
                        <a:t> Los Amigos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303776"/>
                  </a:ext>
                </a:extLst>
              </a:tr>
              <a:tr h="2958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trips to here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13788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4665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2665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17690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380444"/>
                  </a:ext>
                </a:extLst>
              </a:tr>
              <a:tr h="2958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</a:t>
                      </a:r>
                      <a:r>
                        <a:rPr lang="en-US" sz="1200" baseline="0" dirty="0" smtClean="0"/>
                        <a:t> of customers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479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1597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088623"/>
                  </a:ext>
                </a:extLst>
              </a:tr>
              <a:tr h="3335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Use</a:t>
                      </a:r>
                      <a:r>
                        <a:rPr lang="en-US" sz="1200" baseline="0" dirty="0" smtClean="0"/>
                        <a:t> free fare TAPs&gt;10 times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629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532236"/>
                  </a:ext>
                </a:extLst>
              </a:tr>
              <a:tr h="2958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Mobility</a:t>
                      </a:r>
                      <a:r>
                        <a:rPr lang="en-US" sz="1200" baseline="0" dirty="0" smtClean="0"/>
                        <a:t> device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295/1122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137/479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46/287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910/1597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5965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8141" y="3092904"/>
            <a:ext cx="752250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Ridership Data Analysis (Jan 2017 to Dec 2017)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7311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210" y="806412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venir Next Demi Bold"/>
                <a:cs typeface="Avenir Next Demi Bold"/>
              </a:rPr>
              <a:t>Autonomous Vehicle Pilot Project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130" y="1778739"/>
            <a:ext cx="7522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Route Analysis: 4 routes have been identified to go through the analysis based on paratransit ridership and existing bus routes data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141" y="3092904"/>
            <a:ext cx="752250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Existing Bus Routes Data Analysis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388141" y="3429440"/>
          <a:ext cx="8473804" cy="17203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02418">
                  <a:extLst>
                    <a:ext uri="{9D8B030D-6E8A-4147-A177-3AD203B41FA5}">
                      <a16:colId xmlns:a16="http://schemas.microsoft.com/office/drawing/2014/main" val="3053104579"/>
                    </a:ext>
                  </a:extLst>
                </a:gridCol>
                <a:gridCol w="2087103">
                  <a:extLst>
                    <a:ext uri="{9D8B030D-6E8A-4147-A177-3AD203B41FA5}">
                      <a16:colId xmlns:a16="http://schemas.microsoft.com/office/drawing/2014/main" val="3923791226"/>
                    </a:ext>
                  </a:extLst>
                </a:gridCol>
                <a:gridCol w="1694761">
                  <a:extLst>
                    <a:ext uri="{9D8B030D-6E8A-4147-A177-3AD203B41FA5}">
                      <a16:colId xmlns:a16="http://schemas.microsoft.com/office/drawing/2014/main" val="3841378477"/>
                    </a:ext>
                  </a:extLst>
                </a:gridCol>
                <a:gridCol w="1694761">
                  <a:extLst>
                    <a:ext uri="{9D8B030D-6E8A-4147-A177-3AD203B41FA5}">
                      <a16:colId xmlns:a16="http://schemas.microsoft.com/office/drawing/2014/main" val="3797920629"/>
                    </a:ext>
                  </a:extLst>
                </a:gridCol>
                <a:gridCol w="1694761">
                  <a:extLst>
                    <a:ext uri="{9D8B030D-6E8A-4147-A177-3AD203B41FA5}">
                      <a16:colId xmlns:a16="http://schemas.microsoft.com/office/drawing/2014/main" val="409714980"/>
                    </a:ext>
                  </a:extLst>
                </a:gridCol>
              </a:tblGrid>
              <a:tr h="53113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 Greater</a:t>
                      </a:r>
                      <a:r>
                        <a:rPr lang="en-US" sz="1200" baseline="0" dirty="0" smtClean="0"/>
                        <a:t> Los Angeles Healthcare Center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 Long Beach Healthcare System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Between Lancaster station to senior center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Rancho</a:t>
                      </a:r>
                      <a:r>
                        <a:rPr lang="en-US" sz="1200" baseline="0" dirty="0" smtClean="0"/>
                        <a:t> Los Amigos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397824"/>
                  </a:ext>
                </a:extLst>
              </a:tr>
              <a:tr h="32937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Bus route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 (Big Blue Bus)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91/92/93/94 (LA</a:t>
                      </a:r>
                      <a:r>
                        <a:rPr lang="en-US" sz="1200" baseline="0" dirty="0" smtClean="0"/>
                        <a:t> Metro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250/100</a:t>
                      </a:r>
                      <a:r>
                        <a:rPr lang="en-US" sz="1200" baseline="0" dirty="0" smtClean="0"/>
                        <a:t> (Kern Transit)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117 (LA Metro)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785716"/>
                  </a:ext>
                </a:extLst>
              </a:tr>
              <a:tr h="269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Walk distance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210 </a:t>
                      </a:r>
                      <a:r>
                        <a:rPr lang="en-US" sz="1200" dirty="0" err="1" smtClean="0"/>
                        <a:t>ft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0.5-0.6 mile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 mile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0.1mile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23050"/>
                  </a:ext>
                </a:extLst>
              </a:tr>
              <a:tr h="2694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Times</a:t>
                      </a:r>
                      <a:r>
                        <a:rPr lang="en-US" sz="1200" baseline="0" dirty="0" smtClean="0"/>
                        <a:t> for trip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r>
                        <a:rPr lang="en-US" sz="1200" baseline="0" dirty="0" smtClean="0"/>
                        <a:t> min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35 min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5min-8min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40min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869570"/>
                  </a:ext>
                </a:extLst>
              </a:tr>
              <a:tr h="3111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Frequency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Every</a:t>
                      </a:r>
                      <a:r>
                        <a:rPr lang="en-US" sz="1200" baseline="0" dirty="0" smtClean="0"/>
                        <a:t> 20 min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Every 10min to 25min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Every 2 hours-3</a:t>
                      </a:r>
                      <a:r>
                        <a:rPr lang="en-US" sz="1200" baseline="0" dirty="0" smtClean="0"/>
                        <a:t> hours 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Every 20min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414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7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210" y="806412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venir Next Demi Bold"/>
                <a:cs typeface="Avenir Next Demi Bold"/>
              </a:rPr>
              <a:t>Autonomous Vehicle Pilot Project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130" y="1778739"/>
            <a:ext cx="7522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Route Analysis: 4 routes have been identified to go through the analysis based on paratransit ridership and existing bus routes data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141" y="3092904"/>
            <a:ext cx="752250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Existing Bus Routes Data Analysis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388143" y="3439169"/>
          <a:ext cx="8370435" cy="24237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74087">
                  <a:extLst>
                    <a:ext uri="{9D8B030D-6E8A-4147-A177-3AD203B41FA5}">
                      <a16:colId xmlns:a16="http://schemas.microsoft.com/office/drawing/2014/main" val="1334767291"/>
                    </a:ext>
                  </a:extLst>
                </a:gridCol>
                <a:gridCol w="1674087">
                  <a:extLst>
                    <a:ext uri="{9D8B030D-6E8A-4147-A177-3AD203B41FA5}">
                      <a16:colId xmlns:a16="http://schemas.microsoft.com/office/drawing/2014/main" val="2605511388"/>
                    </a:ext>
                  </a:extLst>
                </a:gridCol>
                <a:gridCol w="1674087">
                  <a:extLst>
                    <a:ext uri="{9D8B030D-6E8A-4147-A177-3AD203B41FA5}">
                      <a16:colId xmlns:a16="http://schemas.microsoft.com/office/drawing/2014/main" val="3904505315"/>
                    </a:ext>
                  </a:extLst>
                </a:gridCol>
                <a:gridCol w="1674087">
                  <a:extLst>
                    <a:ext uri="{9D8B030D-6E8A-4147-A177-3AD203B41FA5}">
                      <a16:colId xmlns:a16="http://schemas.microsoft.com/office/drawing/2014/main" val="2790535362"/>
                    </a:ext>
                  </a:extLst>
                </a:gridCol>
                <a:gridCol w="1674087">
                  <a:extLst>
                    <a:ext uri="{9D8B030D-6E8A-4147-A177-3AD203B41FA5}">
                      <a16:colId xmlns:a16="http://schemas.microsoft.com/office/drawing/2014/main" val="4161014822"/>
                    </a:ext>
                  </a:extLst>
                </a:gridCol>
              </a:tblGrid>
              <a:tr h="4227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 Greater</a:t>
                      </a:r>
                      <a:r>
                        <a:rPr lang="en-US" sz="1200" baseline="0" dirty="0" smtClean="0"/>
                        <a:t> Los Angeles Healthcare Center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 Long Beach Healthcare System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Lancaster circulator</a:t>
                      </a:r>
                      <a:r>
                        <a:rPr lang="en-US" sz="1200" baseline="0" dirty="0" smtClean="0"/>
                        <a:t> route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Rancho</a:t>
                      </a:r>
                      <a:r>
                        <a:rPr lang="en-US" sz="1200" baseline="0" dirty="0" smtClean="0"/>
                        <a:t> Los Amigos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012960"/>
                  </a:ext>
                </a:extLst>
              </a:tr>
              <a:tr h="3432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length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2.93 miles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4.2 /4.6</a:t>
                      </a:r>
                      <a:r>
                        <a:rPr lang="en-US" sz="1200" baseline="0" dirty="0" smtClean="0"/>
                        <a:t> miles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6.7</a:t>
                      </a:r>
                      <a:r>
                        <a:rPr lang="en-US" sz="1200" baseline="0" dirty="0" smtClean="0"/>
                        <a:t> miles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2.2 miles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96256"/>
                  </a:ext>
                </a:extLst>
              </a:tr>
              <a:tr h="34607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Estimate running time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 min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 min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 min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 min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354198"/>
                  </a:ext>
                </a:extLst>
              </a:tr>
              <a:tr h="34320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Speed</a:t>
                      </a:r>
                      <a:r>
                        <a:rPr lang="en-US" sz="1200" baseline="0" dirty="0" smtClean="0"/>
                        <a:t> limit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20/30/35 mph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20/30/40</a:t>
                      </a:r>
                      <a:r>
                        <a:rPr lang="en-US" sz="1200" baseline="0" dirty="0" smtClean="0"/>
                        <a:t> mph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25/35/40/45 mph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25/35/40 mph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120292"/>
                  </a:ext>
                </a:extLst>
              </a:tr>
              <a:tr h="7609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Zoning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Commercial</a:t>
                      </a:r>
                      <a:r>
                        <a:rPr lang="en-US" sz="1200" baseline="0" dirty="0" smtClean="0"/>
                        <a:t> use</a:t>
                      </a:r>
                    </a:p>
                    <a:p>
                      <a:r>
                        <a:rPr lang="en-US" sz="1200" baseline="0" dirty="0" smtClean="0"/>
                        <a:t>Residential use</a:t>
                      </a:r>
                    </a:p>
                    <a:p>
                      <a:r>
                        <a:rPr lang="en-US" sz="1200" baseline="0" dirty="0" smtClean="0"/>
                        <a:t>Industrial use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Planned development district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Mixed</a:t>
                      </a:r>
                      <a:r>
                        <a:rPr lang="en-US" sz="1200" baseline="0" dirty="0" smtClean="0"/>
                        <a:t> use neighborhood</a:t>
                      </a:r>
                    </a:p>
                    <a:p>
                      <a:r>
                        <a:rPr lang="en-US" sz="1200" baseline="0" dirty="0" smtClean="0"/>
                        <a:t>Residential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Residential use</a:t>
                      </a:r>
                    </a:p>
                    <a:p>
                      <a:r>
                        <a:rPr lang="en-US" sz="1200" dirty="0" smtClean="0"/>
                        <a:t>Commercial use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417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9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210" y="806412"/>
            <a:ext cx="76731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venir Next Demi Bold"/>
                <a:cs typeface="Avenir Next Demi Bold"/>
              </a:rPr>
              <a:t>Autonomous Vehicle Pilot Project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venir Next Demi Bold"/>
              <a:cs typeface="Avenir Next Demi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130" y="1753952"/>
            <a:ext cx="7522503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Final Route Selection</a:t>
            </a:r>
          </a:p>
          <a:p>
            <a:pPr>
              <a:lnSpc>
                <a:spcPct val="110000"/>
              </a:lnSpc>
            </a:pPr>
            <a:endParaRPr lang="en-US" sz="1200" b="1" dirty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  <a:p>
            <a:pPr>
              <a:lnSpc>
                <a:spcPct val="110000"/>
              </a:lnSpc>
            </a:pP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AvenirNext LT Pro Regular"/>
                <a:cs typeface="AvenirNext LT Pro Regular"/>
              </a:rPr>
              <a:t>Based on the data analysis, Access Services has identified VA Greater Los Angeles Healthcare Center as the route for AV pilot project.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AvenirNext LT Pro Regular"/>
              <a:cs typeface="AvenirNext LT Pro Regular"/>
            </a:endParaRPr>
          </a:p>
        </p:txBody>
      </p:sp>
      <p:pic>
        <p:nvPicPr>
          <p:cNvPr id="7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21" y="2911523"/>
            <a:ext cx="7973720" cy="275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7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572</Words>
  <Application>Microsoft Office PowerPoint</Application>
  <PresentationFormat>On-screen Show (4:3)</PresentationFormat>
  <Paragraphs>162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Avenir Medium</vt:lpstr>
      <vt:lpstr>Avenir Next Demi Bold</vt:lpstr>
      <vt:lpstr>Avenir Next Regular</vt:lpstr>
      <vt:lpstr>AvenirNext LT Pro Regular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OliveSpark</dc:creator>
  <cp:lastModifiedBy>Bill Tsuei</cp:lastModifiedBy>
  <cp:revision>203</cp:revision>
  <dcterms:created xsi:type="dcterms:W3CDTF">2016-11-17T20:50:20Z</dcterms:created>
  <dcterms:modified xsi:type="dcterms:W3CDTF">2018-02-08T15:26:11Z</dcterms:modified>
</cp:coreProperties>
</file>