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5"/>
  </p:sldMasterIdLst>
  <p:notesMasterIdLst>
    <p:notesMasterId r:id="rId12"/>
  </p:notesMasterIdLst>
  <p:handoutMasterIdLst>
    <p:handoutMasterId r:id="rId13"/>
  </p:handoutMasterIdLst>
  <p:sldIdLst>
    <p:sldId id="298" r:id="rId6"/>
    <p:sldId id="351" r:id="rId7"/>
    <p:sldId id="358" r:id="rId8"/>
    <p:sldId id="349" r:id="rId9"/>
    <p:sldId id="352" r:id="rId10"/>
    <p:sldId id="309" r:id="rId11"/>
  </p:sldIdLst>
  <p:sldSz cx="9144000" cy="6858000" type="screen4x3"/>
  <p:notesSz cx="9601200" cy="73152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696" userDrawn="1">
          <p15:clr>
            <a:srgbClr val="A4A3A4"/>
          </p15:clr>
        </p15:guide>
        <p15:guide id="2" orient="horz" pos="984" userDrawn="1">
          <p15:clr>
            <a:srgbClr val="A4A3A4"/>
          </p15:clr>
        </p15:guide>
        <p15:guide id="3" pos="5208" userDrawn="1">
          <p15:clr>
            <a:srgbClr val="A4A3A4"/>
          </p15:clr>
        </p15:guide>
        <p15:guide id="4" orient="horz" pos="744" userDrawn="1">
          <p15:clr>
            <a:srgbClr val="A4A3A4"/>
          </p15:clr>
        </p15:guide>
        <p15:guide id="5" pos="480" userDrawn="1">
          <p15:clr>
            <a:srgbClr val="A4A3A4"/>
          </p15:clr>
        </p15:guide>
        <p15:guide id="6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2D86"/>
    <a:srgbClr val="E26E28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2" autoAdjust="0"/>
    <p:restoredTop sz="94674"/>
  </p:normalViewPr>
  <p:slideViewPr>
    <p:cSldViewPr snapToGrid="0" snapToObjects="1" showGuides="1">
      <p:cViewPr varScale="1">
        <p:scale>
          <a:sx n="75" d="100"/>
          <a:sy n="75" d="100"/>
        </p:scale>
        <p:origin x="72" y="156"/>
      </p:cViewPr>
      <p:guideLst>
        <p:guide pos="696"/>
        <p:guide orient="horz" pos="984"/>
        <p:guide pos="5208"/>
        <p:guide orient="horz" pos="744"/>
        <p:guide pos="48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161390" cy="367259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7637" y="1"/>
            <a:ext cx="4161390" cy="367259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/>
            </a:lvl1pPr>
          </a:lstStyle>
          <a:p>
            <a:fld id="{1FE46368-133A-4178-BCDB-6475A0D50849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947942"/>
            <a:ext cx="4161390" cy="367259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7637" y="6947942"/>
            <a:ext cx="4161390" cy="367259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fld id="{D01B9E42-FCDF-4105-BAE1-CFA147C2C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8033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161390" cy="367259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7637" y="1"/>
            <a:ext cx="4161390" cy="367259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/>
            </a:lvl1pPr>
          </a:lstStyle>
          <a:p>
            <a:fld id="{1AE0D66F-1BFF-43AC-800A-A9DBDEA2948D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51" tIns="47425" rIns="94851" bIns="4742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990" y="3520191"/>
            <a:ext cx="7679221" cy="2880609"/>
          </a:xfrm>
          <a:prstGeom prst="rect">
            <a:avLst/>
          </a:prstGeom>
        </p:spPr>
        <p:txBody>
          <a:bodyPr vert="horz" lIns="94851" tIns="47425" rIns="94851" bIns="47425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947942"/>
            <a:ext cx="4161390" cy="367259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7637" y="6947942"/>
            <a:ext cx="4161390" cy="367259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fld id="{BAE03C1C-EC9B-45D9-9B35-826C7743F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558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Strategic</a:t>
            </a:r>
            <a:r>
              <a:rPr lang="en-US" baseline="0" dirty="0"/>
              <a:t> Plan aims to lay out the agency’s goals for the next five years</a:t>
            </a:r>
          </a:p>
          <a:p>
            <a:endParaRPr lang="en-US" baseline="0" dirty="0"/>
          </a:p>
          <a:p>
            <a:r>
              <a:rPr lang="en-US" baseline="0" dirty="0"/>
              <a:t>Beginning in FY 2019 through 2023</a:t>
            </a:r>
          </a:p>
          <a:p>
            <a:endParaRPr lang="en-US" baseline="0" dirty="0"/>
          </a:p>
          <a:p>
            <a:r>
              <a:rPr lang="en-US" baseline="0" dirty="0"/>
              <a:t>By being transparent with the Board and other stakeholders, we hope the process to be collaborative process.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78BE2-1705-F44F-961E-514EFB0B6D3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3802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Strategic</a:t>
            </a:r>
            <a:r>
              <a:rPr lang="en-US" baseline="0" dirty="0"/>
              <a:t> Plan aims to lay out the agency’s goals for the next five years</a:t>
            </a:r>
          </a:p>
          <a:p>
            <a:endParaRPr lang="en-US" baseline="0" dirty="0"/>
          </a:p>
          <a:p>
            <a:r>
              <a:rPr lang="en-US" baseline="0" dirty="0"/>
              <a:t>Beginning in FY 2019 through 2023</a:t>
            </a:r>
          </a:p>
          <a:p>
            <a:endParaRPr lang="en-US" baseline="0" dirty="0"/>
          </a:p>
          <a:p>
            <a:r>
              <a:rPr lang="en-US" baseline="0" dirty="0"/>
              <a:t>By being transparent with the Board and other stakeholders, we hope the process to be collaborative process.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78BE2-1705-F44F-961E-514EFB0B6D3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4300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Strategic</a:t>
            </a:r>
            <a:r>
              <a:rPr lang="en-US" baseline="0" dirty="0"/>
              <a:t> Plan aims to lay out the agency’s goals for the next five years</a:t>
            </a:r>
          </a:p>
          <a:p>
            <a:endParaRPr lang="en-US" baseline="0" dirty="0"/>
          </a:p>
          <a:p>
            <a:r>
              <a:rPr lang="en-US" baseline="0" dirty="0"/>
              <a:t>Beginning in FY 2019 through 2023</a:t>
            </a:r>
          </a:p>
          <a:p>
            <a:endParaRPr lang="en-US" baseline="0" dirty="0"/>
          </a:p>
          <a:p>
            <a:r>
              <a:rPr lang="en-US" baseline="0" dirty="0"/>
              <a:t>By being transparent with the Board and other stakeholders, we hope the process to be collaborative process.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78BE2-1705-F44F-961E-514EFB0B6D3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9447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Strategic</a:t>
            </a:r>
            <a:r>
              <a:rPr lang="en-US" baseline="0" dirty="0"/>
              <a:t> Plan aims to lay out the agency’s goals for the next five years</a:t>
            </a:r>
          </a:p>
          <a:p>
            <a:endParaRPr lang="en-US" baseline="0" dirty="0"/>
          </a:p>
          <a:p>
            <a:r>
              <a:rPr lang="en-US" baseline="0" dirty="0"/>
              <a:t>Beginning in FY 2019 through 2023</a:t>
            </a:r>
          </a:p>
          <a:p>
            <a:endParaRPr lang="en-US" baseline="0" dirty="0"/>
          </a:p>
          <a:p>
            <a:r>
              <a:rPr lang="en-US" baseline="0" dirty="0"/>
              <a:t>By being transparent with the Board and other stakeholders, we hope the process to be collaborative process.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78BE2-1705-F44F-961E-514EFB0B6D3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5503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Strategic</a:t>
            </a:r>
            <a:r>
              <a:rPr lang="en-US" baseline="0" dirty="0"/>
              <a:t> Plan aims to lay out the agency’s goals for the next five years</a:t>
            </a:r>
          </a:p>
          <a:p>
            <a:endParaRPr lang="en-US" baseline="0" dirty="0"/>
          </a:p>
          <a:p>
            <a:r>
              <a:rPr lang="en-US" baseline="0" dirty="0"/>
              <a:t>Beginning in FY 2019 through 2023</a:t>
            </a:r>
          </a:p>
          <a:p>
            <a:endParaRPr lang="en-US" baseline="0" dirty="0"/>
          </a:p>
          <a:p>
            <a:r>
              <a:rPr lang="en-US" baseline="0" dirty="0"/>
              <a:t>By being transparent with the Board and other stakeholders, we hope the process to be collaborative process.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78BE2-1705-F44F-961E-514EFB0B6D3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134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D10D1-220E-1749-BBB5-9A72F884BFE9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2C783-385C-6F4C-8B27-98FF5F613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838619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D10D1-220E-1749-BBB5-9A72F884BFE9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2C783-385C-6F4C-8B27-98FF5F613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131629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D10D1-220E-1749-BBB5-9A72F884BFE9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2C783-385C-6F4C-8B27-98FF5F613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667019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D10D1-220E-1749-BBB5-9A72F884BFE9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2C783-385C-6F4C-8B27-98FF5F613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080258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D10D1-220E-1749-BBB5-9A72F884BFE9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2C783-385C-6F4C-8B27-98FF5F613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946751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D10D1-220E-1749-BBB5-9A72F884BFE9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2C783-385C-6F4C-8B27-98FF5F613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396302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D10D1-220E-1749-BBB5-9A72F884BFE9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2C783-385C-6F4C-8B27-98FF5F613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880880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D10D1-220E-1749-BBB5-9A72F884BFE9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2C783-385C-6F4C-8B27-98FF5F613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037533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D10D1-220E-1749-BBB5-9A72F884BFE9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2C783-385C-6F4C-8B27-98FF5F613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652019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D10D1-220E-1749-BBB5-9A72F884BFE9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2C783-385C-6F4C-8B27-98FF5F613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046036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D10D1-220E-1749-BBB5-9A72F884BFE9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2C783-385C-6F4C-8B27-98FF5F613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510441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D10D1-220E-1749-BBB5-9A72F884BFE9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2C783-385C-6F4C-8B27-98FF5F613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017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wip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08800" y="2305685"/>
            <a:ext cx="699119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>
                <a:solidFill>
                  <a:srgbClr val="5B3997"/>
                </a:solidFill>
                <a:latin typeface="Avenir Next" charset="0"/>
                <a:ea typeface="Avenir Next" charset="0"/>
                <a:cs typeface="Avenir Next" charset="0"/>
              </a:rPr>
              <a:t>TPAC </a:t>
            </a:r>
            <a:endParaRPr lang="en-US" sz="3200" b="1" dirty="0">
              <a:solidFill>
                <a:srgbClr val="5B3997"/>
              </a:solidFill>
              <a:latin typeface="Avenir Next" charset="0"/>
              <a:ea typeface="Avenir Next" charset="0"/>
              <a:cs typeface="Avenir Next" charset="0"/>
            </a:endParaRPr>
          </a:p>
          <a:p>
            <a:pPr algn="ctr"/>
            <a:r>
              <a:rPr lang="en-US" sz="2800" b="1" dirty="0">
                <a:solidFill>
                  <a:srgbClr val="5B3997"/>
                </a:solidFill>
                <a:latin typeface="Avenir Next" charset="0"/>
                <a:ea typeface="Avenir Next" charset="0"/>
                <a:cs typeface="Avenir Next" charset="0"/>
              </a:rPr>
              <a:t>Brokerage</a:t>
            </a:r>
          </a:p>
          <a:p>
            <a:pPr algn="ctr"/>
            <a:r>
              <a:rPr lang="en-US" sz="2800" b="1" dirty="0" smtClean="0">
                <a:solidFill>
                  <a:srgbClr val="5B3997"/>
                </a:solidFill>
                <a:latin typeface="Avenir Next" charset="0"/>
                <a:ea typeface="Avenir Next" charset="0"/>
                <a:cs typeface="Avenir Next" charset="0"/>
              </a:rPr>
              <a:t>Transportation Services</a:t>
            </a:r>
            <a:endParaRPr lang="en-US" sz="2800" b="1" dirty="0">
              <a:solidFill>
                <a:srgbClr val="5B3997"/>
              </a:solidFill>
              <a:latin typeface="Avenir Next" charset="0"/>
              <a:ea typeface="Avenir Next" charset="0"/>
              <a:cs typeface="Avenir Nex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84062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 txBox="1">
            <a:spLocks/>
          </p:cNvSpPr>
          <p:nvPr/>
        </p:nvSpPr>
        <p:spPr>
          <a:xfrm>
            <a:off x="627435" y="637451"/>
            <a:ext cx="7886700" cy="1116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solidFill>
                  <a:srgbClr val="5B3997"/>
                </a:solidFill>
                <a:latin typeface="Avenir Next Demi Bold" charset="0"/>
                <a:ea typeface="Avenir Next Demi Bold" charset="0"/>
                <a:cs typeface="Avenir Next Demi Bold" charset="0"/>
              </a:rPr>
              <a:t>Transportation Brokerage</a:t>
            </a:r>
            <a:endParaRPr lang="en-US" sz="3600" b="1" dirty="0">
              <a:solidFill>
                <a:srgbClr val="5B3997"/>
              </a:solidFill>
              <a:latin typeface="Avenir Next Demi Bold" charset="0"/>
              <a:ea typeface="Avenir Next Demi Bold" charset="0"/>
              <a:cs typeface="Avenir Next Demi Bold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27435" y="1777359"/>
            <a:ext cx="768285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venirNext LT Pro Medium" panose="020B0603020202020204" pitchFamily="34" charset="0"/>
              </a:rPr>
              <a:t>Arrange </a:t>
            </a:r>
            <a:r>
              <a:rPr lang="en-US" sz="2000" dirty="0">
                <a:latin typeface="AvenirNext LT Pro Medium" panose="020B0603020202020204" pitchFamily="34" charset="0"/>
              </a:rPr>
              <a:t>and </a:t>
            </a:r>
            <a:r>
              <a:rPr lang="en-US" sz="2000" dirty="0" smtClean="0">
                <a:latin typeface="AvenirNext LT Pro Medium" panose="020B0603020202020204" pitchFamily="34" charset="0"/>
              </a:rPr>
              <a:t>monitor transportation </a:t>
            </a:r>
            <a:r>
              <a:rPr lang="en-US" sz="2000" dirty="0">
                <a:latin typeface="AvenirNext LT Pro Medium" panose="020B0603020202020204" pitchFamily="34" charset="0"/>
              </a:rPr>
              <a:t>services for </a:t>
            </a:r>
            <a:r>
              <a:rPr lang="en-US" sz="2000" dirty="0" smtClean="0">
                <a:latin typeface="AvenirNext LT Pro Medium" panose="020B0603020202020204" pitchFamily="34" charset="0"/>
              </a:rPr>
              <a:t>individuals</a:t>
            </a: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venirNext LT Pro Medium" panose="020B0603020202020204" pitchFamily="34" charset="0"/>
              </a:rPr>
              <a:t>Subcontracts with an established network of providers</a:t>
            </a:r>
          </a:p>
          <a:p>
            <a:pPr marL="685800" lvl="1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AvenirNext LT Pro Medium" panose="020B0603020202020204" pitchFamily="34" charset="0"/>
              </a:rPr>
              <a:t>Non-Emergency Medical </a:t>
            </a:r>
            <a:r>
              <a:rPr lang="en-US" sz="2000" dirty="0" smtClean="0">
                <a:latin typeface="AvenirNext LT Pro Medium" panose="020B0603020202020204" pitchFamily="34" charset="0"/>
              </a:rPr>
              <a:t>Transportation (NEMT)</a:t>
            </a:r>
            <a:endParaRPr lang="en-US" sz="2000" dirty="0">
              <a:latin typeface="AvenirNext LT Pro Medium" panose="020B0603020202020204" pitchFamily="34" charset="0"/>
            </a:endParaRPr>
          </a:p>
          <a:p>
            <a:pPr marL="685800" lvl="1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AvenirNext LT Pro Medium" panose="020B0603020202020204" pitchFamily="34" charset="0"/>
              </a:rPr>
              <a:t>Taxis</a:t>
            </a:r>
          </a:p>
          <a:p>
            <a:pPr marL="685800" lvl="1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AvenirNext LT Pro Medium" panose="020B0603020202020204" pitchFamily="34" charset="0"/>
              </a:rPr>
              <a:t>Transportation Network Companies </a:t>
            </a:r>
            <a:r>
              <a:rPr lang="en-US" sz="2000" dirty="0" smtClean="0">
                <a:latin typeface="AvenirNext LT Pro Medium" panose="020B0603020202020204" pitchFamily="34" charset="0"/>
              </a:rPr>
              <a:t>(TNCs - Uber</a:t>
            </a:r>
            <a:r>
              <a:rPr lang="en-US" sz="2000" dirty="0">
                <a:latin typeface="AvenirNext LT Pro Medium" panose="020B0603020202020204" pitchFamily="34" charset="0"/>
              </a:rPr>
              <a:t>, Lyft</a:t>
            </a:r>
            <a:r>
              <a:rPr lang="en-US" sz="2000" dirty="0" smtClean="0">
                <a:latin typeface="AvenirNext LT Pro Medium" panose="020B0603020202020204" pitchFamily="34" charset="0"/>
              </a:rPr>
              <a:t>)</a:t>
            </a: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venirNext LT Pro Medium" panose="020B0603020202020204" pitchFamily="34" charset="0"/>
              </a:rPr>
              <a:t>Ensures </a:t>
            </a:r>
            <a:r>
              <a:rPr lang="en-US" sz="2000" dirty="0">
                <a:latin typeface="AvenirNext LT Pro Medium" panose="020B0603020202020204" pitchFamily="34" charset="0"/>
              </a:rPr>
              <a:t>adequate resources are available</a:t>
            </a: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AvenirNext LT Pro Medium" panose="020B0603020202020204" pitchFamily="34" charset="0"/>
              </a:rPr>
              <a:t>Matches client need with lowest cost, most appropriate </a:t>
            </a:r>
            <a:r>
              <a:rPr lang="en-US" sz="2000" dirty="0" smtClean="0">
                <a:latin typeface="AvenirNext LT Pro Medium" panose="020B0603020202020204" pitchFamily="34" charset="0"/>
              </a:rPr>
              <a:t>resource</a:t>
            </a: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AvenirNext LT Pro Medium" panose="020B0603020202020204" pitchFamily="34" charset="0"/>
              </a:rPr>
              <a:t>Creates competition between transportation companies to ensure best cost solutions</a:t>
            </a: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venirNext LT Pro Medium" panose="020B0603020202020204" pitchFamily="34" charset="0"/>
              </a:rPr>
              <a:t>Ensures </a:t>
            </a:r>
            <a:r>
              <a:rPr lang="en-US" sz="2000" dirty="0">
                <a:latin typeface="AvenirNext LT Pro Medium" panose="020B0603020202020204" pitchFamily="34" charset="0"/>
              </a:rPr>
              <a:t>r</a:t>
            </a:r>
            <a:r>
              <a:rPr lang="en-US" sz="2000" dirty="0" smtClean="0">
                <a:latin typeface="AvenirNext LT Pro Medium" panose="020B0603020202020204" pitchFamily="34" charset="0"/>
              </a:rPr>
              <a:t>egulatory </a:t>
            </a:r>
            <a:r>
              <a:rPr lang="en-US" sz="2000" dirty="0">
                <a:latin typeface="AvenirNext LT Pro Medium" panose="020B0603020202020204" pitchFamily="34" charset="0"/>
              </a:rPr>
              <a:t>c</a:t>
            </a:r>
            <a:r>
              <a:rPr lang="en-US" sz="2000" dirty="0" smtClean="0">
                <a:latin typeface="AvenirNext LT Pro Medium" panose="020B0603020202020204" pitchFamily="34" charset="0"/>
              </a:rPr>
              <a:t>ompliance (local, state, federal, etc.) </a:t>
            </a:r>
          </a:p>
          <a:p>
            <a:pPr>
              <a:lnSpc>
                <a:spcPct val="110000"/>
              </a:lnSpc>
            </a:pPr>
            <a:endParaRPr lang="en-US" sz="2000" dirty="0">
              <a:latin typeface="AvenirNext LT Pro Medium" panose="020B0603020202020204" pitchFamily="34" charset="0"/>
            </a:endParaRPr>
          </a:p>
          <a:p>
            <a:pPr>
              <a:lnSpc>
                <a:spcPct val="110000"/>
              </a:lnSpc>
            </a:pPr>
            <a:endParaRPr lang="en-US" sz="2000" b="1" dirty="0">
              <a:latin typeface="AvenirNext LT Pro Medium" panose="020B0603020202020204" pitchFamily="34" charset="0"/>
            </a:endParaRPr>
          </a:p>
          <a:p>
            <a:pPr marL="742950" lvl="1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sz="2000" b="1" dirty="0">
              <a:latin typeface="AvenirNext LT Pro Medium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268970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rocess 3"/>
          <p:cNvSpPr/>
          <p:nvPr/>
        </p:nvSpPr>
        <p:spPr>
          <a:xfrm>
            <a:off x="468000" y="252000"/>
            <a:ext cx="2217600" cy="13176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venirNext LT Pro Medium" panose="020B0603020202020204" pitchFamily="34" charset="0"/>
              </a:rPr>
              <a:t>Access</a:t>
            </a:r>
            <a:endParaRPr lang="en-US" sz="2400" dirty="0">
              <a:latin typeface="AvenirNext LT Pro Medium" panose="020B0603020202020204" pitchFamily="34" charset="0"/>
            </a:endParaRPr>
          </a:p>
        </p:txBody>
      </p:sp>
      <p:sp>
        <p:nvSpPr>
          <p:cNvPr id="5" name="Flowchart: Alternate Process 4"/>
          <p:cNvSpPr/>
          <p:nvPr/>
        </p:nvSpPr>
        <p:spPr>
          <a:xfrm>
            <a:off x="2512800" y="2026800"/>
            <a:ext cx="3420000" cy="1368000"/>
          </a:xfrm>
          <a:prstGeom prst="flowChartAlternateProces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 smtClean="0">
                <a:solidFill>
                  <a:schemeClr val="tx1"/>
                </a:solidFill>
                <a:latin typeface="AvenirNext LT Pro Medium" panose="020B0603020202020204" pitchFamily="34" charset="0"/>
              </a:rPr>
              <a:t>Brokerage</a:t>
            </a:r>
          </a:p>
          <a:p>
            <a:pPr marL="285750" indent="-285750" algn="ctr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  <a:latin typeface="AvenirNext LT Pro Medium" panose="020B0603020202020204" pitchFamily="34" charset="0"/>
              </a:rPr>
              <a:t>Reservations &amp; Scheduling</a:t>
            </a:r>
          </a:p>
          <a:p>
            <a:pPr marL="285750" indent="-285750" algn="ctr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  <a:latin typeface="AvenirNext LT Pro Medium" panose="020B0603020202020204" pitchFamily="34" charset="0"/>
              </a:rPr>
              <a:t>Regulatory &amp; Contract Compliance</a:t>
            </a:r>
          </a:p>
          <a:p>
            <a:pPr marL="285750" indent="-285750" algn="ctr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  <a:latin typeface="AvenirNext LT Pro Medium" panose="020B0603020202020204" pitchFamily="34" charset="0"/>
              </a:rPr>
              <a:t>Billing &amp; Audit</a:t>
            </a:r>
          </a:p>
        </p:txBody>
      </p:sp>
      <p:cxnSp>
        <p:nvCxnSpPr>
          <p:cNvPr id="7" name="Elbow Connector 6"/>
          <p:cNvCxnSpPr>
            <a:stCxn id="4" idx="2"/>
          </p:cNvCxnSpPr>
          <p:nvPr/>
        </p:nvCxnSpPr>
        <p:spPr>
          <a:xfrm>
            <a:off x="1598400" y="1569600"/>
            <a:ext cx="914400" cy="9144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lowchart: Off-page Connector 7"/>
          <p:cNvSpPr/>
          <p:nvPr/>
        </p:nvSpPr>
        <p:spPr>
          <a:xfrm>
            <a:off x="2137923" y="4380876"/>
            <a:ext cx="612648" cy="612648"/>
          </a:xfrm>
          <a:prstGeom prst="flowChartOffpageConnector">
            <a:avLst/>
          </a:prstGeom>
          <a:solidFill>
            <a:srgbClr val="7030A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TNC</a:t>
            </a:r>
            <a:endParaRPr lang="en-US" dirty="0"/>
          </a:p>
        </p:txBody>
      </p:sp>
      <p:sp>
        <p:nvSpPr>
          <p:cNvPr id="9" name="Flowchart: Off-page Connector 8"/>
          <p:cNvSpPr/>
          <p:nvPr/>
        </p:nvSpPr>
        <p:spPr>
          <a:xfrm>
            <a:off x="3046914" y="4391952"/>
            <a:ext cx="612648" cy="612648"/>
          </a:xfrm>
          <a:prstGeom prst="flowChartOffpageConnector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NEMT</a:t>
            </a:r>
            <a:endParaRPr lang="en-US" dirty="0"/>
          </a:p>
        </p:txBody>
      </p:sp>
      <p:sp>
        <p:nvSpPr>
          <p:cNvPr id="10" name="Flowchart: Off-page Connector 9"/>
          <p:cNvSpPr/>
          <p:nvPr/>
        </p:nvSpPr>
        <p:spPr>
          <a:xfrm>
            <a:off x="4902552" y="4391952"/>
            <a:ext cx="612648" cy="612648"/>
          </a:xfrm>
          <a:prstGeom prst="flowChartOffpageConnector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NEMT</a:t>
            </a:r>
            <a:endParaRPr lang="en-US" dirty="0"/>
          </a:p>
        </p:txBody>
      </p:sp>
      <p:sp>
        <p:nvSpPr>
          <p:cNvPr id="12" name="Flowchart: Off-page Connector 11"/>
          <p:cNvSpPr/>
          <p:nvPr/>
        </p:nvSpPr>
        <p:spPr>
          <a:xfrm>
            <a:off x="5949009" y="4391952"/>
            <a:ext cx="612648" cy="612648"/>
          </a:xfrm>
          <a:prstGeom prst="flowChartOffpageConnector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NEMT</a:t>
            </a:r>
            <a:endParaRPr lang="en-US" dirty="0"/>
          </a:p>
        </p:txBody>
      </p:sp>
      <p:sp>
        <p:nvSpPr>
          <p:cNvPr id="13" name="Flowchart: Off-page Connector 12"/>
          <p:cNvSpPr/>
          <p:nvPr/>
        </p:nvSpPr>
        <p:spPr>
          <a:xfrm>
            <a:off x="1203009" y="4382772"/>
            <a:ext cx="612648" cy="612648"/>
          </a:xfrm>
          <a:prstGeom prst="flowChartOffpageConnector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NEMT</a:t>
            </a:r>
            <a:endParaRPr lang="en-US" dirty="0"/>
          </a:p>
        </p:txBody>
      </p:sp>
      <p:sp>
        <p:nvSpPr>
          <p:cNvPr id="14" name="Flowchart: Off-page Connector 13"/>
          <p:cNvSpPr/>
          <p:nvPr/>
        </p:nvSpPr>
        <p:spPr>
          <a:xfrm>
            <a:off x="3993561" y="4380876"/>
            <a:ext cx="612648" cy="612648"/>
          </a:xfrm>
          <a:prstGeom prst="flowChartOffpageConnec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Taxi</a:t>
            </a:r>
            <a:endParaRPr lang="en-US" dirty="0"/>
          </a:p>
        </p:txBody>
      </p:sp>
      <p:sp>
        <p:nvSpPr>
          <p:cNvPr id="15" name="Flowchart: Off-page Connector 14"/>
          <p:cNvSpPr/>
          <p:nvPr/>
        </p:nvSpPr>
        <p:spPr>
          <a:xfrm>
            <a:off x="6939112" y="4382773"/>
            <a:ext cx="612648" cy="612648"/>
          </a:xfrm>
          <a:prstGeom prst="flowChartOffpageConnector">
            <a:avLst/>
          </a:prstGeom>
          <a:solidFill>
            <a:srgbClr val="7030A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TNC</a:t>
            </a:r>
            <a:endParaRPr lang="en-US" dirty="0"/>
          </a:p>
        </p:txBody>
      </p:sp>
      <p:cxnSp>
        <p:nvCxnSpPr>
          <p:cNvPr id="17" name="Elbow Connector 16"/>
          <p:cNvCxnSpPr>
            <a:stCxn id="5" idx="2"/>
            <a:endCxn id="13" idx="0"/>
          </p:cNvCxnSpPr>
          <p:nvPr/>
        </p:nvCxnSpPr>
        <p:spPr>
          <a:xfrm rot="5400000">
            <a:off x="2372081" y="2532053"/>
            <a:ext cx="987972" cy="271346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5" idx="2"/>
            <a:endCxn id="8" idx="0"/>
          </p:cNvCxnSpPr>
          <p:nvPr/>
        </p:nvCxnSpPr>
        <p:spPr>
          <a:xfrm rot="5400000">
            <a:off x="2840486" y="2998562"/>
            <a:ext cx="986076" cy="1778553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5" idx="2"/>
            <a:endCxn id="9" idx="0"/>
          </p:cNvCxnSpPr>
          <p:nvPr/>
        </p:nvCxnSpPr>
        <p:spPr>
          <a:xfrm rot="5400000">
            <a:off x="3289443" y="3458595"/>
            <a:ext cx="997152" cy="86956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stCxn id="5" idx="2"/>
            <a:endCxn id="14" idx="0"/>
          </p:cNvCxnSpPr>
          <p:nvPr/>
        </p:nvCxnSpPr>
        <p:spPr>
          <a:xfrm rot="16200000" flipH="1">
            <a:off x="3768304" y="3849295"/>
            <a:ext cx="986076" cy="7708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/>
          <p:cNvCxnSpPr>
            <a:stCxn id="5" idx="2"/>
            <a:endCxn id="10" idx="0"/>
          </p:cNvCxnSpPr>
          <p:nvPr/>
        </p:nvCxnSpPr>
        <p:spPr>
          <a:xfrm rot="16200000" flipH="1">
            <a:off x="4217262" y="3400338"/>
            <a:ext cx="997152" cy="986076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/>
          <p:cNvCxnSpPr>
            <a:stCxn id="5" idx="2"/>
            <a:endCxn id="12" idx="0"/>
          </p:cNvCxnSpPr>
          <p:nvPr/>
        </p:nvCxnSpPr>
        <p:spPr>
          <a:xfrm rot="16200000" flipH="1">
            <a:off x="4740490" y="2877109"/>
            <a:ext cx="997152" cy="2032533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lbow Connector 39"/>
          <p:cNvCxnSpPr>
            <a:stCxn id="5" idx="2"/>
            <a:endCxn id="15" idx="0"/>
          </p:cNvCxnSpPr>
          <p:nvPr/>
        </p:nvCxnSpPr>
        <p:spPr>
          <a:xfrm rot="16200000" flipH="1">
            <a:off x="5240132" y="2377468"/>
            <a:ext cx="987973" cy="3022636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181557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 txBox="1">
            <a:spLocks/>
          </p:cNvSpPr>
          <p:nvPr/>
        </p:nvSpPr>
        <p:spPr>
          <a:xfrm>
            <a:off x="627435" y="637451"/>
            <a:ext cx="7886700" cy="1116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solidFill>
                  <a:srgbClr val="5B3997"/>
                </a:solidFill>
                <a:latin typeface="Avenir Next Demi Bold" charset="0"/>
                <a:ea typeface="Avenir Next Demi Bold" charset="0"/>
                <a:cs typeface="Avenir Next Demi Bold" charset="0"/>
              </a:rPr>
              <a:t>Options</a:t>
            </a:r>
            <a:endParaRPr lang="en-US" sz="3600" b="1" dirty="0">
              <a:solidFill>
                <a:srgbClr val="5B3997"/>
              </a:solidFill>
              <a:latin typeface="Avenir Next Demi Bold" charset="0"/>
              <a:ea typeface="Avenir Next Demi Bold" charset="0"/>
              <a:cs typeface="Avenir Next Demi Bold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27434" y="1796807"/>
            <a:ext cx="8178165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venirNext LT Pro Medium" panose="020B0603020202020204" pitchFamily="34" charset="0"/>
              </a:rPr>
              <a:t>Eligibility Interview Transportation</a:t>
            </a:r>
          </a:p>
          <a:p>
            <a:pPr marL="628650" lvl="1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venirNext LT Pro Medium" panose="020B0603020202020204" pitchFamily="34" charset="0"/>
              </a:rPr>
              <a:t>Free transportation to/from eligibility interviews in Commerce</a:t>
            </a:r>
          </a:p>
          <a:p>
            <a:pPr marL="628650" lvl="1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venirNext LT Pro Medium" panose="020B0603020202020204" pitchFamily="34" charset="0"/>
              </a:rPr>
              <a:t>Fixed fleet size, 220 trips/day</a:t>
            </a:r>
          </a:p>
          <a:p>
            <a:pPr marL="628650" lvl="1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venirNext LT Pro Medium" panose="020B0603020202020204" pitchFamily="34" charset="0"/>
              </a:rPr>
              <a:t>Trips </a:t>
            </a:r>
            <a:r>
              <a:rPr lang="en-US" sz="2000" dirty="0">
                <a:latin typeface="AvenirNext LT Pro Medium" panose="020B0603020202020204" pitchFamily="34" charset="0"/>
              </a:rPr>
              <a:t>grouped </a:t>
            </a:r>
            <a:r>
              <a:rPr lang="en-US" sz="2000" dirty="0" smtClean="0">
                <a:latin typeface="AvenirNext LT Pro Medium" panose="020B0603020202020204" pitchFamily="34" charset="0"/>
              </a:rPr>
              <a:t>geographically (i.e. Southern region on </a:t>
            </a:r>
            <a:r>
              <a:rPr lang="en-US" sz="2000" dirty="0" err="1" smtClean="0">
                <a:latin typeface="AvenirNext LT Pro Medium" panose="020B0603020202020204" pitchFamily="34" charset="0"/>
              </a:rPr>
              <a:t>T&amp;Th</a:t>
            </a:r>
            <a:r>
              <a:rPr lang="en-US" sz="2000" dirty="0" smtClean="0">
                <a:latin typeface="AvenirNext LT Pro Medium" panose="020B0603020202020204" pitchFamily="34" charset="0"/>
              </a:rPr>
              <a:t>) and kept together to/from Commerce</a:t>
            </a:r>
          </a:p>
          <a:p>
            <a:pPr marL="628650" lvl="1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venirNext LT Pro Medium" panose="020B0603020202020204" pitchFamily="34" charset="0"/>
              </a:rPr>
              <a:t>Seldom opportunity to modify schedule on day of service</a:t>
            </a:r>
          </a:p>
          <a:p>
            <a:pPr marL="628650" lvl="1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sz="2000" dirty="0" smtClean="0">
              <a:latin typeface="AvenirNext LT Pro Medium" panose="020B0603020202020204" pitchFamily="34" charset="0"/>
            </a:endParaRP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venirNext LT Pro Medium" panose="020B0603020202020204" pitchFamily="34" charset="0"/>
              </a:rPr>
              <a:t>Parents with Disabilities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sz="2000" dirty="0" smtClean="0">
              <a:latin typeface="AvenirNext LT Pro Medium" panose="020B0603020202020204" pitchFamily="34" charset="0"/>
            </a:endParaRP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venirNext LT Pro Medium" panose="020B0603020202020204" pitchFamily="34" charset="0"/>
              </a:rPr>
              <a:t>Limited as needed services</a:t>
            </a:r>
          </a:p>
          <a:p>
            <a:pPr marL="628650" lvl="1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sz="2000" dirty="0">
              <a:latin typeface="AvenirNext LT Pro Medium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520413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 txBox="1">
            <a:spLocks/>
          </p:cNvSpPr>
          <p:nvPr/>
        </p:nvSpPr>
        <p:spPr>
          <a:xfrm>
            <a:off x="627435" y="637451"/>
            <a:ext cx="7886700" cy="1116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solidFill>
                  <a:srgbClr val="5B3997"/>
                </a:solidFill>
                <a:latin typeface="Avenir Next Demi Bold" charset="0"/>
                <a:ea typeface="Avenir Next Demi Bold" charset="0"/>
                <a:cs typeface="Avenir Next Demi Bold" charset="0"/>
              </a:rPr>
              <a:t>Key scope topics</a:t>
            </a:r>
            <a:endParaRPr lang="en-US" sz="3600" b="1" dirty="0">
              <a:solidFill>
                <a:srgbClr val="5B3997"/>
              </a:solidFill>
              <a:latin typeface="Avenir Next Demi Bold" charset="0"/>
              <a:ea typeface="Avenir Next Demi Bold" charset="0"/>
              <a:cs typeface="Avenir Next Demi Bold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27435" y="1753914"/>
            <a:ext cx="768285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venirNext LT Pro Medium" panose="020B0603020202020204" pitchFamily="34" charset="0"/>
              </a:rPr>
              <a:t>Broker </a:t>
            </a:r>
            <a:r>
              <a:rPr lang="en-US" sz="2000" dirty="0">
                <a:latin typeface="AvenirNext LT Pro Medium" panose="020B0603020202020204" pitchFamily="34" charset="0"/>
              </a:rPr>
              <a:t>call center operations would not be required to be within service area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venirNext LT Pro Medium" panose="020B0603020202020204" pitchFamily="34" charset="0"/>
              </a:rPr>
              <a:t>Broker </a:t>
            </a:r>
            <a:r>
              <a:rPr lang="en-US" sz="2000" dirty="0">
                <a:latin typeface="AvenirNext LT Pro Medium" panose="020B0603020202020204" pitchFamily="34" charset="0"/>
              </a:rPr>
              <a:t>would not have to directly operate vehicles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venirNext LT Pro Medium" panose="020B0603020202020204" pitchFamily="34" charset="0"/>
              </a:rPr>
              <a:t>Broker </a:t>
            </a:r>
            <a:r>
              <a:rPr lang="en-US" sz="2000" dirty="0">
                <a:latin typeface="AvenirNext LT Pro Medium" panose="020B0603020202020204" pitchFamily="34" charset="0"/>
              </a:rPr>
              <a:t>would not be tasked with emergency </a:t>
            </a:r>
            <a:r>
              <a:rPr lang="en-US" sz="2000" dirty="0" smtClean="0">
                <a:latin typeface="AvenirNext LT Pro Medium" panose="020B0603020202020204" pitchFamily="34" charset="0"/>
              </a:rPr>
              <a:t>operations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venirNext LT Pro Medium" panose="020B0603020202020204" pitchFamily="34" charset="0"/>
              </a:rPr>
              <a:t>Subcontractors would need to meet existing Access background, training and Drug </a:t>
            </a:r>
            <a:r>
              <a:rPr lang="en-US" sz="2000" dirty="0">
                <a:latin typeface="AvenirNext LT Pro Medium" panose="020B0603020202020204" pitchFamily="34" charset="0"/>
              </a:rPr>
              <a:t>and Alcohol </a:t>
            </a:r>
            <a:r>
              <a:rPr lang="en-US" sz="2000" dirty="0" smtClean="0">
                <a:latin typeface="AvenirNext LT Pro Medium" panose="020B0603020202020204" pitchFamily="34" charset="0"/>
              </a:rPr>
              <a:t>testing requirements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venirNext LT Pro Medium" panose="020B0603020202020204" pitchFamily="34" charset="0"/>
              </a:rPr>
              <a:t>Subcontractors would not be required to have in-vehicle recording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venirNext LT Pro Medium" panose="020B0603020202020204" pitchFamily="34" charset="0"/>
              </a:rPr>
              <a:t>TNCs would be utilized in limited situations</a:t>
            </a:r>
          </a:p>
        </p:txBody>
      </p:sp>
    </p:spTree>
    <p:extLst>
      <p:ext uri="{BB962C8B-B14F-4D97-AF65-F5344CB8AC3E}">
        <p14:creationId xmlns:p14="http://schemas.microsoft.com/office/powerpoint/2010/main" val="82787952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 txBox="1">
            <a:spLocks/>
          </p:cNvSpPr>
          <p:nvPr/>
        </p:nvSpPr>
        <p:spPr>
          <a:xfrm>
            <a:off x="627435" y="637451"/>
            <a:ext cx="7886700" cy="1116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solidFill>
                  <a:srgbClr val="5B3997"/>
                </a:solidFill>
                <a:latin typeface="Avenir Next Demi Bold" charset="0"/>
                <a:ea typeface="Avenir Next Demi Bold" charset="0"/>
                <a:cs typeface="Avenir Next Demi Bold" charset="0"/>
              </a:rPr>
              <a:t>Questions</a:t>
            </a:r>
            <a:endParaRPr lang="en-US" sz="3600" b="1" dirty="0">
              <a:solidFill>
                <a:srgbClr val="5B3997"/>
              </a:solidFill>
              <a:latin typeface="Avenir Next Demi Bold" charset="0"/>
              <a:ea typeface="Avenir Next Demi Bold" charset="0"/>
              <a:cs typeface="Avenir Next Demi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8165732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b0627ac7-c87b-4fc9-b280-4e77db792e9a">KRR6VESUXC6F-320-214</_dlc_DocId>
    <_dlc_DocIdUrl xmlns="b0627ac7-c87b-4fc9-b280-4e77db792e9a">
      <Url>http://accesspoint/News/TPAC/_layouts/DocIdRedir.aspx?ID=KRR6VESUXC6F-320-214</Url>
      <Description>KRR6VESUXC6F-320-214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76A2E8DE74364C8BA10408524472D8" ma:contentTypeVersion="2" ma:contentTypeDescription="Create a new document." ma:contentTypeScope="" ma:versionID="366f52433fc1ce12f5fb81268edfbb7a">
  <xsd:schema xmlns:xsd="http://www.w3.org/2001/XMLSchema" xmlns:xs="http://www.w3.org/2001/XMLSchema" xmlns:p="http://schemas.microsoft.com/office/2006/metadata/properties" xmlns:ns2="b0627ac7-c87b-4fc9-b280-4e77db792e9a" targetNamespace="http://schemas.microsoft.com/office/2006/metadata/properties" ma:root="true" ma:fieldsID="adae7bdafe7cfdcb11333c61175d1b83" ns2:_="">
    <xsd:import namespace="b0627ac7-c87b-4fc9-b280-4e77db792e9a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627ac7-c87b-4fc9-b280-4e77db792e9a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497FE4C-3A64-4987-9892-6567E4C7D27F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b0627ac7-c87b-4fc9-b280-4e77db792e9a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6E56BD8-7DB0-451D-A5C4-45F3481E6DA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0627ac7-c87b-4fc9-b280-4e77db792e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E31ED82-2FD6-4F3F-A0EF-8D1905275F38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92FFA982-A5C3-49C5-8C71-F8986C75B9D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1126</TotalTime>
  <Words>412</Words>
  <Application>Microsoft Office PowerPoint</Application>
  <PresentationFormat>On-screen Show (4:3)</PresentationFormat>
  <Paragraphs>74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Avenir Next</vt:lpstr>
      <vt:lpstr>Avenir Next Demi Bold</vt:lpstr>
      <vt:lpstr>AvenirNext LT Pro Medium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Clark</dc:creator>
  <cp:lastModifiedBy>Onnika Payne</cp:lastModifiedBy>
  <cp:revision>255</cp:revision>
  <cp:lastPrinted>2019-01-11T15:29:20Z</cp:lastPrinted>
  <dcterms:created xsi:type="dcterms:W3CDTF">2018-10-19T16:45:14Z</dcterms:created>
  <dcterms:modified xsi:type="dcterms:W3CDTF">2019-03-14T19:41:11Z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0x010100D976A2E8DE74364C8BA10408524472D8</vt:lpwstr>
  </property>
  <property fmtid="{D5CDD505-2E9C-101B-9397-08002B2CF9AE}" pid="3" name="_dlc_DocIdItemGuid">
    <vt:lpwstr>5bcd4ac2-600c-40da-9201-c05ee5c045a4</vt:lpwstr>
  </property>
</Properties>
</file>