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charts/chart14.xml" ContentType="application/vnd.openxmlformats-officedocument.drawingml.chart+xml"/>
  <Override PartName="/ppt/theme/themeOverride11.xml" ContentType="application/vnd.openxmlformats-officedocument.themeOverr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6" r:id="rId5"/>
  </p:sldMasterIdLst>
  <p:notesMasterIdLst>
    <p:notesMasterId r:id="rId21"/>
  </p:notesMasterIdLst>
  <p:sldIdLst>
    <p:sldId id="257" r:id="rId6"/>
    <p:sldId id="258" r:id="rId7"/>
    <p:sldId id="311" r:id="rId8"/>
    <p:sldId id="267" r:id="rId9"/>
    <p:sldId id="318" r:id="rId10"/>
    <p:sldId id="312" r:id="rId11"/>
    <p:sldId id="268" r:id="rId12"/>
    <p:sldId id="273" r:id="rId13"/>
    <p:sldId id="275" r:id="rId14"/>
    <p:sldId id="315" r:id="rId15"/>
    <p:sldId id="269" r:id="rId16"/>
    <p:sldId id="314" r:id="rId17"/>
    <p:sldId id="313" r:id="rId18"/>
    <p:sldId id="317" r:id="rId19"/>
    <p:sldId id="307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4629" autoAdjust="0"/>
  </p:normalViewPr>
  <p:slideViewPr>
    <p:cSldViewPr>
      <p:cViewPr varScale="1">
        <p:scale>
          <a:sx n="110" d="100"/>
          <a:sy n="110" d="100"/>
        </p:scale>
        <p:origin x="178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tty\Documents\Projects\Access\Free%20Fare%20Program%20Study\Report\Access%20Free%20Fare%20Charts%20and%20Tables%202-6-17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tty\Documents\Projects\Access\Free%20Fare%20Program%20Study\Report\Access%20Free%20Fare%20Charts%20and%20Tables%202-6-17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tty\Documents\Projects\Access\Free%20Fare%20Program%20Study\Report\Access%20Free%20Fare%20Charts%20and%20Tables%202-6-17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10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effectLst>
              <a:outerShdw blurRad="40005" dist="22860" dir="5400000" algn="t" rotWithShape="0">
                <a:prstClr val="black">
                  <a:alpha val="3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502400" h="6502400"/>
              <a:bevelB w="6502400" h="6502400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>
                <a:outerShdw blurRad="40005" dist="22860" dir="5400000" algn="t" rotWithShape="0">
                  <a:prstClr val="black">
                    <a:alpha val="35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w="6502400" h="6502400"/>
                <a:bevelB w="6502400" h="6502400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F78-43E3-95C1-954B133A01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>
                <a:outerShdw blurRad="40005" dist="22860" dir="5400000" algn="t" rotWithShape="0">
                  <a:prstClr val="black">
                    <a:alpha val="35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w="6502400" h="6502400"/>
                <a:bevelB w="6502400" h="6502400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F78-43E3-95C1-954B133A011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>
                <a:outerShdw blurRad="40005" dist="22860" dir="5400000" algn="t" rotWithShape="0">
                  <a:prstClr val="black">
                    <a:alpha val="35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w="6502400" h="6502400"/>
                <a:bevelB w="6502400" h="6502400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F78-43E3-95C1-954B133A011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>
                <a:outerShdw blurRad="40005" dist="22860" dir="5400000" algn="t" rotWithShape="0">
                  <a:prstClr val="black">
                    <a:alpha val="35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w="6502400" h="6502400"/>
                <a:bevelB w="6502400" h="6502400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F78-43E3-95C1-954B133A011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>
                <a:outerShdw blurRad="40005" dist="22860" dir="5400000" algn="t" rotWithShape="0">
                  <a:prstClr val="black">
                    <a:alpha val="35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w="6502400" h="6502400"/>
                <a:bevelB w="6502400" h="6502400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F78-43E3-95C1-954B133A0119}"/>
              </c:ext>
            </c:extLst>
          </c:dPt>
          <c:dLbls>
            <c:dLbl>
              <c:idx val="3"/>
              <c:layout>
                <c:manualLayout>
                  <c:x val="0.15776398590306337"/>
                  <c:y val="7.951691406374795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F78-43E3-95C1-954B133A011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Data!$E$58:$E$60</c:f>
              <c:strCache>
                <c:ptCount val="3"/>
                <c:pt idx="0">
                  <c:v>1-20</c:v>
                </c:pt>
                <c:pt idx="1">
                  <c:v>21+</c:v>
                </c:pt>
                <c:pt idx="2">
                  <c:v>Don't know</c:v>
                </c:pt>
              </c:strCache>
            </c:strRef>
          </c:cat>
          <c:val>
            <c:numRef>
              <c:f>Data!$F$58:$F$60</c:f>
              <c:numCache>
                <c:formatCode>0%</c:formatCode>
                <c:ptCount val="3"/>
                <c:pt idx="0">
                  <c:v>0.66900000000000004</c:v>
                </c:pt>
                <c:pt idx="1">
                  <c:v>0.29500000000000004</c:v>
                </c:pt>
                <c:pt idx="2">
                  <c:v>3.5999999999999997E-2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F78-43E3-95C1-954B133A01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6102127832222514E-2"/>
          <c:y val="2.2180539109355298E-2"/>
          <c:w val="0.96779574433555493"/>
          <c:h val="0.95417817262973981"/>
        </c:manualLayout>
      </c:layout>
      <c:barChart>
        <c:barDir val="bar"/>
        <c:grouping val="clustered"/>
        <c:varyColors val="1"/>
        <c:ser>
          <c:idx val="0"/>
          <c:order val="0"/>
          <c:spPr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C0A-4650-BB28-14A0232D8E01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C0A-4650-BB28-14A0232D8E01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CC0A-4650-BB28-14A0232D8E01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C0A-4650-BB28-14A0232D8E01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C0A-4650-BB28-14A0232D8E0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C0A-4650-BB28-14A0232D8E0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Data!$B$426:$B$431</c:f>
              <c:strCache>
                <c:ptCount val="6"/>
                <c:pt idx="0">
                  <c:v>Don't know/Refused</c:v>
                </c:pt>
                <c:pt idx="1">
                  <c:v>None of these</c:v>
                </c:pt>
                <c:pt idx="2">
                  <c:v>Depends on trip limit/Fee/Cost of card</c:v>
                </c:pt>
                <c:pt idx="3">
                  <c:v>Small fee each trip</c:v>
                </c:pt>
                <c:pt idx="4">
                  <c:v>Buy Monthly Metro TAP card</c:v>
                </c:pt>
                <c:pt idx="5">
                  <c:v>Limit number free trips</c:v>
                </c:pt>
              </c:strCache>
            </c:strRef>
          </c:cat>
          <c:val>
            <c:numRef>
              <c:f>Data!$C$426:$C$431</c:f>
              <c:numCache>
                <c:formatCode>0%</c:formatCode>
                <c:ptCount val="6"/>
                <c:pt idx="0">
                  <c:v>0.05</c:v>
                </c:pt>
                <c:pt idx="1">
                  <c:v>5.6000000000000001E-2</c:v>
                </c:pt>
                <c:pt idx="2">
                  <c:v>4.1999999999999996E-2</c:v>
                </c:pt>
                <c:pt idx="3">
                  <c:v>0.23400000000000001</c:v>
                </c:pt>
                <c:pt idx="4">
                  <c:v>0.24399999999999999</c:v>
                </c:pt>
                <c:pt idx="5">
                  <c:v>0.375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C0A-4650-BB28-14A0232D8E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689146400"/>
        <c:axId val="1689155648"/>
      </c:barChart>
      <c:catAx>
        <c:axId val="168914640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aseline="0"/>
            </a:pPr>
            <a:endParaRPr lang="en-US"/>
          </a:p>
        </c:txPr>
        <c:crossAx val="1689155648"/>
        <c:crosses val="autoZero"/>
        <c:auto val="1"/>
        <c:lblAlgn val="ctr"/>
        <c:lblOffset val="100"/>
        <c:noMultiLvlLbl val="0"/>
      </c:catAx>
      <c:valAx>
        <c:axId val="1689155648"/>
        <c:scaling>
          <c:orientation val="minMax"/>
          <c:max val="0.4"/>
        </c:scaling>
        <c:delete val="1"/>
        <c:axPos val="b"/>
        <c:numFmt formatCode="0%" sourceLinked="1"/>
        <c:majorTickMark val="out"/>
        <c:minorTickMark val="none"/>
        <c:tickLblPos val="nextTo"/>
        <c:crossAx val="168914640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102127832222514E-2"/>
          <c:y val="2.2180539109355298E-2"/>
          <c:w val="0.96779574433555493"/>
          <c:h val="0.8774691131626654"/>
        </c:manualLayout>
      </c:layout>
      <c:barChart>
        <c:barDir val="bar"/>
        <c:grouping val="clustered"/>
        <c:varyColors val="1"/>
        <c:ser>
          <c:idx val="0"/>
          <c:order val="0"/>
          <c:spPr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9C78-4FEF-9701-066A19D194DA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C78-4FEF-9701-066A19D194DA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9C78-4FEF-9701-066A19D194DA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9C78-4FEF-9701-066A19D194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Data!$F$262:$F$263</c:f>
              <c:strCache>
                <c:ptCount val="2"/>
                <c:pt idx="0">
                  <c:v>Minimum Number Trips Per Month</c:v>
                </c:pt>
                <c:pt idx="1">
                  <c:v>Maximum Number Trips Per Month</c:v>
                </c:pt>
              </c:strCache>
            </c:strRef>
          </c:cat>
          <c:val>
            <c:numRef>
              <c:f>Data!$G$262:$G$263</c:f>
              <c:numCache>
                <c:formatCode>General</c:formatCode>
                <c:ptCount val="2"/>
                <c:pt idx="0">
                  <c:v>12.2</c:v>
                </c:pt>
                <c:pt idx="1">
                  <c:v>23.6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C78-4FEF-9701-066A19D194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548146544"/>
        <c:axId val="1548143824"/>
      </c:barChart>
      <c:catAx>
        <c:axId val="154814654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aseline="0"/>
            </a:pPr>
            <a:endParaRPr lang="en-US"/>
          </a:p>
        </c:txPr>
        <c:crossAx val="1548143824"/>
        <c:crosses val="autoZero"/>
        <c:auto val="1"/>
        <c:lblAlgn val="ctr"/>
        <c:lblOffset val="100"/>
        <c:noMultiLvlLbl val="0"/>
      </c:catAx>
      <c:valAx>
        <c:axId val="1548143824"/>
        <c:scaling>
          <c:orientation val="minMax"/>
          <c:max val="25"/>
        </c:scaling>
        <c:delete val="1"/>
        <c:axPos val="b"/>
        <c:numFmt formatCode="General" sourceLinked="1"/>
        <c:majorTickMark val="out"/>
        <c:minorTickMark val="none"/>
        <c:tickLblPos val="nextTo"/>
        <c:crossAx val="154814654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effectLst>
              <a:outerShdw blurRad="40005" dist="22860" dir="5400000" algn="t" rotWithShape="0">
                <a:prstClr val="black">
                  <a:alpha val="3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502400" h="6502400"/>
              <a:bevelB w="6502400" h="6502400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>
                <a:outerShdw blurRad="40005" dist="22860" dir="5400000" algn="t" rotWithShape="0">
                  <a:prstClr val="black">
                    <a:alpha val="35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w="6502400" h="6502400"/>
                <a:bevelB w="6502400" h="6502400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767-4C80-BCF4-41CED16C6E8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>
                <a:outerShdw blurRad="40005" dist="22860" dir="5400000" algn="t" rotWithShape="0">
                  <a:prstClr val="black">
                    <a:alpha val="35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w="6502400" h="6502400"/>
                <a:bevelB w="6502400" h="6502400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767-4C80-BCF4-41CED16C6E8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>
                <a:outerShdw blurRad="40005" dist="22860" dir="5400000" algn="t" rotWithShape="0">
                  <a:prstClr val="black">
                    <a:alpha val="35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w="6502400" h="6502400"/>
                <a:bevelB w="6502400" h="6502400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767-4C80-BCF4-41CED16C6E8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>
                <a:outerShdw blurRad="40005" dist="22860" dir="5400000" algn="t" rotWithShape="0">
                  <a:prstClr val="black">
                    <a:alpha val="35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w="6502400" h="6502400"/>
                <a:bevelB w="6502400" h="6502400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767-4C80-BCF4-41CED16C6E8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>
                <a:outerShdw blurRad="40005" dist="22860" dir="5400000" algn="t" rotWithShape="0">
                  <a:prstClr val="black">
                    <a:alpha val="35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w="6502400" h="6502400"/>
                <a:bevelB w="6502400" h="6502400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767-4C80-BCF4-41CED16C6E88}"/>
              </c:ext>
            </c:extLst>
          </c:dPt>
          <c:dLbls>
            <c:dLbl>
              <c:idx val="2"/>
              <c:layout>
                <c:manualLayout>
                  <c:x val="3.0248571869692729E-2"/>
                  <c:y val="4.3498381030345479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767-4C80-BCF4-41CED16C6E8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6216097987751534E-2"/>
                  <c:y val="1.0837672622111946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767-4C80-BCF4-41CED16C6E8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Data!$B$348:$B$351</c:f>
              <c:strCache>
                <c:ptCount val="4"/>
                <c:pt idx="0">
                  <c:v>100 per month</c:v>
                </c:pt>
                <c:pt idx="1">
                  <c:v>4 per day</c:v>
                </c:pt>
                <c:pt idx="2">
                  <c:v>Neither</c:v>
                </c:pt>
                <c:pt idx="3">
                  <c:v>Don't know</c:v>
                </c:pt>
              </c:strCache>
            </c:strRef>
          </c:cat>
          <c:val>
            <c:numRef>
              <c:f>Data!$C$348:$C$351</c:f>
              <c:numCache>
                <c:formatCode>0%</c:formatCode>
                <c:ptCount val="4"/>
                <c:pt idx="0">
                  <c:v>0.6</c:v>
                </c:pt>
                <c:pt idx="1">
                  <c:v>0.34</c:v>
                </c:pt>
                <c:pt idx="2">
                  <c:v>6.2500000000000003E-3</c:v>
                </c:pt>
                <c:pt idx="3">
                  <c:v>5.3749999999999999E-2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767-4C80-BCF4-41CED16C6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115728697417675E-2"/>
          <c:y val="1.6149277820508724E-2"/>
          <c:w val="0.96776854260516465"/>
          <c:h val="0.912235509877683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Data!$C$224</c:f>
              <c:strCache>
                <c:ptCount val="1"/>
                <c:pt idx="0">
                  <c:v>Per-Trip Fee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01600" h="50800"/>
              <a:bevelB w="1016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Data!$B$225:$B$229</c:f>
              <c:strCache>
                <c:ptCount val="5"/>
                <c:pt idx="0">
                  <c:v>Same</c:v>
                </c:pt>
                <c:pt idx="1">
                  <c:v>Fewer</c:v>
                </c:pt>
                <c:pt idx="2">
                  <c:v>Stop Riding</c:v>
                </c:pt>
                <c:pt idx="3">
                  <c:v>Depends</c:v>
                </c:pt>
                <c:pt idx="4">
                  <c:v>Don't know</c:v>
                </c:pt>
              </c:strCache>
            </c:strRef>
          </c:cat>
          <c:val>
            <c:numRef>
              <c:f>Data!$C$225:$C$229</c:f>
              <c:numCache>
                <c:formatCode>0%</c:formatCode>
                <c:ptCount val="5"/>
                <c:pt idx="0">
                  <c:v>0.45</c:v>
                </c:pt>
                <c:pt idx="1">
                  <c:v>0.39500000000000002</c:v>
                </c:pt>
                <c:pt idx="2">
                  <c:v>1.4999999999999999E-2</c:v>
                </c:pt>
                <c:pt idx="3">
                  <c:v>6.7500000000000004E-2</c:v>
                </c:pt>
                <c:pt idx="4">
                  <c:v>7.2499999999999995E-2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51-4D09-8DEC-4551477FC4A4}"/>
            </c:ext>
          </c:extLst>
        </c:ser>
        <c:ser>
          <c:idx val="1"/>
          <c:order val="1"/>
          <c:tx>
            <c:strRef>
              <c:f>Data!$D$224</c:f>
              <c:strCache>
                <c:ptCount val="1"/>
                <c:pt idx="0">
                  <c:v>Monthly TAP Card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01600" h="50800"/>
              <a:bevelB w="1016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Data!$B$225:$B$229</c:f>
              <c:strCache>
                <c:ptCount val="5"/>
                <c:pt idx="0">
                  <c:v>Same</c:v>
                </c:pt>
                <c:pt idx="1">
                  <c:v>Fewer</c:v>
                </c:pt>
                <c:pt idx="2">
                  <c:v>Stop Riding</c:v>
                </c:pt>
                <c:pt idx="3">
                  <c:v>Depends</c:v>
                </c:pt>
                <c:pt idx="4">
                  <c:v>Don't know</c:v>
                </c:pt>
              </c:strCache>
            </c:strRef>
          </c:cat>
          <c:val>
            <c:numRef>
              <c:f>Data!$D$225:$D$229</c:f>
              <c:numCache>
                <c:formatCode>0%</c:formatCode>
                <c:ptCount val="5"/>
                <c:pt idx="0">
                  <c:v>0.38750000000000001</c:v>
                </c:pt>
                <c:pt idx="1">
                  <c:v>0.47875000000000001</c:v>
                </c:pt>
                <c:pt idx="2">
                  <c:v>2.1250000000000002E-2</c:v>
                </c:pt>
                <c:pt idx="3">
                  <c:v>4.3749999999999997E-2</c:v>
                </c:pt>
                <c:pt idx="4">
                  <c:v>6.8750000000000006E-2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B51-4D09-8DEC-4551477FC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89153472"/>
        <c:axId val="1689154560"/>
      </c:barChart>
      <c:catAx>
        <c:axId val="168915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9154560"/>
        <c:crosses val="autoZero"/>
        <c:auto val="1"/>
        <c:lblAlgn val="ctr"/>
        <c:lblOffset val="100"/>
        <c:noMultiLvlLbl val="0"/>
      </c:catAx>
      <c:valAx>
        <c:axId val="16891545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89153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645973086617702"/>
          <c:y val="8.5799237455261676E-2"/>
          <c:w val="0.18685108812892584"/>
          <c:h val="8.6638809162426264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6102127832222514E-2"/>
          <c:y val="2.2180539109355298E-2"/>
          <c:w val="0.96779574433555493"/>
          <c:h val="0.93802889480923113"/>
        </c:manualLayout>
      </c:layout>
      <c:barChart>
        <c:barDir val="col"/>
        <c:grouping val="clustered"/>
        <c:varyColors val="1"/>
        <c:ser>
          <c:idx val="0"/>
          <c:order val="0"/>
          <c:spPr>
            <a:solidFill>
              <a:srgbClr val="FF7C8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76F-4B02-9C3A-A7DF395BE31C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76F-4B02-9C3A-A7DF395BE31C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76F-4B02-9C3A-A7DF395BE31C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F76F-4B02-9C3A-A7DF395BE31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Data!$B$208:$B$212</c:f>
              <c:strCache>
                <c:ptCount val="5"/>
                <c:pt idx="0">
                  <c:v>TAP Card</c:v>
                </c:pt>
                <c:pt idx="1">
                  <c:v>$0.25 fee</c:v>
                </c:pt>
                <c:pt idx="2">
                  <c:v>$0.50 fee</c:v>
                </c:pt>
                <c:pt idx="3">
                  <c:v>$0.75 fee</c:v>
                </c:pt>
                <c:pt idx="4">
                  <c:v>$1.00 fee</c:v>
                </c:pt>
              </c:strCache>
            </c:strRef>
          </c:cat>
          <c:val>
            <c:numRef>
              <c:f>Data!$C$208:$C$212</c:f>
              <c:numCache>
                <c:formatCode>0.0</c:formatCode>
                <c:ptCount val="5"/>
                <c:pt idx="0">
                  <c:v>-5.6</c:v>
                </c:pt>
                <c:pt idx="1">
                  <c:v>-6.2</c:v>
                </c:pt>
                <c:pt idx="2">
                  <c:v>-9.3000000000000007</c:v>
                </c:pt>
                <c:pt idx="3">
                  <c:v>-13</c:v>
                </c:pt>
                <c:pt idx="4">
                  <c:v>-15.2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76F-4B02-9C3A-A7DF395BE3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689151296"/>
        <c:axId val="1689151840"/>
      </c:barChart>
      <c:catAx>
        <c:axId val="1689151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689151840"/>
        <c:crosses val="autoZero"/>
        <c:auto val="1"/>
        <c:lblAlgn val="ctr"/>
        <c:lblOffset val="100"/>
        <c:noMultiLvlLbl val="0"/>
      </c:catAx>
      <c:valAx>
        <c:axId val="1689151840"/>
        <c:scaling>
          <c:orientation val="minMax"/>
          <c:max val="1"/>
        </c:scaling>
        <c:delete val="1"/>
        <c:axPos val="l"/>
        <c:numFmt formatCode="0.0" sourceLinked="1"/>
        <c:majorTickMark val="out"/>
        <c:minorTickMark val="none"/>
        <c:tickLblPos val="nextTo"/>
        <c:crossAx val="168915129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effectLst>
              <a:outerShdw blurRad="40005" dist="22860" dir="5400000" algn="t" rotWithShape="0">
                <a:prstClr val="black">
                  <a:alpha val="3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502400" h="6502400"/>
              <a:bevelB w="6502400" h="6502400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>
                <a:outerShdw blurRad="40005" dist="22860" dir="5400000" algn="t" rotWithShape="0">
                  <a:prstClr val="black">
                    <a:alpha val="35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w="6502400" h="6502400"/>
                <a:bevelB w="6502400" h="6502400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3C5-4645-B05C-AD658585C96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>
                <a:outerShdw blurRad="40005" dist="22860" dir="5400000" algn="t" rotWithShape="0">
                  <a:prstClr val="black">
                    <a:alpha val="35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w="6502400" h="6502400"/>
                <a:bevelB w="6502400" h="6502400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3C5-4645-B05C-AD658585C96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>
                <a:outerShdw blurRad="40005" dist="22860" dir="5400000" algn="t" rotWithShape="0">
                  <a:prstClr val="black">
                    <a:alpha val="35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w="6502400" h="6502400"/>
                <a:bevelB w="6502400" h="6502400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3C5-4645-B05C-AD658585C96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>
                <a:outerShdw blurRad="40005" dist="22860" dir="5400000" algn="t" rotWithShape="0">
                  <a:prstClr val="black">
                    <a:alpha val="35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w="6502400" h="6502400"/>
                <a:bevelB w="6502400" h="6502400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3C5-4645-B05C-AD658585C9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Data!$B$69:$B$71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Refused</c:v>
                </c:pt>
              </c:strCache>
            </c:strRef>
          </c:cat>
          <c:val>
            <c:numRef>
              <c:f>Data!$C$69:$C$71</c:f>
              <c:numCache>
                <c:formatCode>0%</c:formatCode>
                <c:ptCount val="3"/>
                <c:pt idx="0">
                  <c:v>0.69299999999999995</c:v>
                </c:pt>
                <c:pt idx="1">
                  <c:v>0.26800000000000002</c:v>
                </c:pt>
                <c:pt idx="2">
                  <c:v>3.9E-2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3C5-4645-B05C-AD658585C9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48955744943012"/>
          <c:y val="6.864684080458533E-2"/>
          <c:w val="0.88851044255056988"/>
          <c:h val="0.8981206585276913"/>
        </c:manualLayout>
      </c:layout>
      <c:barChart>
        <c:barDir val="bar"/>
        <c:grouping val="clustered"/>
        <c:varyColors val="1"/>
        <c:ser>
          <c:idx val="0"/>
          <c:order val="0"/>
          <c:spPr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3DF8-4814-969E-B09F38F39969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DF8-4814-969E-B09F38F39969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3DF8-4814-969E-B09F38F39969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DF8-4814-969E-B09F38F399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Data!$E$65:$E$66</c:f>
              <c:strCache>
                <c:ptCount val="2"/>
                <c:pt idx="0">
                  <c:v>With PCA</c:v>
                </c:pt>
                <c:pt idx="1">
                  <c:v>Trips</c:v>
                </c:pt>
              </c:strCache>
            </c:strRef>
          </c:cat>
          <c:val>
            <c:numRef>
              <c:f>Data!$F$65:$F$66</c:f>
              <c:numCache>
                <c:formatCode>General</c:formatCode>
                <c:ptCount val="2"/>
                <c:pt idx="0">
                  <c:v>10.9</c:v>
                </c:pt>
                <c:pt idx="1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DF8-4814-969E-B09F38F399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548137840"/>
        <c:axId val="1548134032"/>
      </c:barChart>
      <c:catAx>
        <c:axId val="15481378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aseline="0"/>
            </a:pPr>
            <a:endParaRPr lang="en-US"/>
          </a:p>
        </c:txPr>
        <c:crossAx val="1548134032"/>
        <c:crosses val="autoZero"/>
        <c:auto val="1"/>
        <c:lblAlgn val="ctr"/>
        <c:lblOffset val="100"/>
        <c:noMultiLvlLbl val="0"/>
      </c:catAx>
      <c:valAx>
        <c:axId val="1548134032"/>
        <c:scaling>
          <c:orientation val="minMax"/>
          <c:max val="25"/>
        </c:scaling>
        <c:delete val="1"/>
        <c:axPos val="b"/>
        <c:numFmt formatCode="General" sourceLinked="1"/>
        <c:majorTickMark val="out"/>
        <c:minorTickMark val="none"/>
        <c:tickLblPos val="nextTo"/>
        <c:crossAx val="154813784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102127832222514E-2"/>
          <c:y val="2.2180539109355298E-2"/>
          <c:w val="0.96779574433555493"/>
          <c:h val="0.8774691131626654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Data!$B$41</c:f>
              <c:strCache>
                <c:ptCount val="1"/>
                <c:pt idx="0">
                  <c:v>Metrolink (Commuter train service)</c:v>
                </c:pt>
              </c:strCache>
            </c:strRef>
          </c:tx>
          <c:spPr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D1D-4A80-975F-C0D963250275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D1D-4A80-975F-C0D963250275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D1D-4A80-975F-C0D963250275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D1D-4A80-975F-C0D96325027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Data!$C$41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D1D-4A80-975F-C0D96325027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554498144"/>
        <c:axId val="1554503584"/>
      </c:barChart>
      <c:catAx>
        <c:axId val="1554498144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1554503584"/>
        <c:crosses val="autoZero"/>
        <c:auto val="1"/>
        <c:lblAlgn val="ctr"/>
        <c:lblOffset val="100"/>
        <c:noMultiLvlLbl val="0"/>
      </c:catAx>
      <c:valAx>
        <c:axId val="1554503584"/>
        <c:scaling>
          <c:orientation val="minMax"/>
          <c:max val="0.30000000000000004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1554498144"/>
        <c:crosses val="autoZero"/>
        <c:crossBetween val="between"/>
        <c:majorUnit val="0.1"/>
        <c:minorUnit val="0.1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102127832222514E-2"/>
          <c:y val="2.2180539109355298E-2"/>
          <c:w val="0.96779574433555493"/>
          <c:h val="0.8774691131626654"/>
        </c:manualLayout>
      </c:layout>
      <c:barChart>
        <c:barDir val="col"/>
        <c:grouping val="clustered"/>
        <c:varyColors val="1"/>
        <c:ser>
          <c:idx val="0"/>
          <c:order val="0"/>
          <c:spPr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DED-46B9-8EB8-0ED1320B70B8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DED-46B9-8EB8-0ED1320B70B8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DED-46B9-8EB8-0ED1320B70B8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DED-46B9-8EB8-0ED1320B70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Data!$B$86:$B$89</c:f>
              <c:strCache>
                <c:ptCount val="4"/>
                <c:pt idx="0">
                  <c:v>1 to 3</c:v>
                </c:pt>
                <c:pt idx="1">
                  <c:v>4 to 5</c:v>
                </c:pt>
                <c:pt idx="2">
                  <c:v>6 to 10</c:v>
                </c:pt>
                <c:pt idx="3">
                  <c:v>More than 10</c:v>
                </c:pt>
              </c:strCache>
            </c:strRef>
          </c:cat>
          <c:val>
            <c:numRef>
              <c:f>Data!$C$86:$C$89</c:f>
              <c:numCache>
                <c:formatCode>0%</c:formatCode>
                <c:ptCount val="4"/>
                <c:pt idx="0">
                  <c:v>0.33333333333333337</c:v>
                </c:pt>
                <c:pt idx="1">
                  <c:v>0.17083333333333331</c:v>
                </c:pt>
                <c:pt idx="2">
                  <c:v>0.17499999999999999</c:v>
                </c:pt>
                <c:pt idx="3">
                  <c:v>0.24583333333333332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DED-46B9-8EB8-0ED1320B70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554511200"/>
        <c:axId val="1554499232"/>
      </c:barChart>
      <c:catAx>
        <c:axId val="15545112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aseline="0"/>
            </a:pPr>
            <a:endParaRPr lang="en-US"/>
          </a:p>
        </c:txPr>
        <c:crossAx val="1554499232"/>
        <c:crosses val="autoZero"/>
        <c:auto val="1"/>
        <c:lblAlgn val="ctr"/>
        <c:lblOffset val="100"/>
        <c:noMultiLvlLbl val="0"/>
      </c:catAx>
      <c:valAx>
        <c:axId val="1554499232"/>
        <c:scaling>
          <c:orientation val="minMax"/>
          <c:max val="0.4"/>
        </c:scaling>
        <c:delete val="1"/>
        <c:axPos val="l"/>
        <c:numFmt formatCode="0%" sourceLinked="1"/>
        <c:majorTickMark val="out"/>
        <c:minorTickMark val="none"/>
        <c:tickLblPos val="nextTo"/>
        <c:crossAx val="155451120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102127832222514E-2"/>
          <c:y val="2.2180539109355298E-2"/>
          <c:w val="0.96779574433555493"/>
          <c:h val="0.82764612010777105"/>
        </c:manualLayout>
      </c:layout>
      <c:barChart>
        <c:barDir val="col"/>
        <c:grouping val="clustered"/>
        <c:varyColors val="1"/>
        <c:ser>
          <c:idx val="0"/>
          <c:order val="0"/>
          <c:spPr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F0D-443F-B305-0EE661424103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F0D-443F-B305-0EE661424103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F0D-443F-B305-0EE661424103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FF0D-443F-B305-0EE66142410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Data!$B$434:$B$436</c:f>
              <c:strCache>
                <c:ptCount val="3"/>
                <c:pt idx="0">
                  <c:v>Only for themselves</c:v>
                </c:pt>
                <c:pt idx="1">
                  <c:v>Let other people use it</c:v>
                </c:pt>
                <c:pt idx="2">
                  <c:v>Don't know</c:v>
                </c:pt>
              </c:strCache>
            </c:strRef>
          </c:cat>
          <c:val>
            <c:numRef>
              <c:f>Data!$C$434:$C$436</c:f>
              <c:numCache>
                <c:formatCode>0%</c:formatCode>
                <c:ptCount val="3"/>
                <c:pt idx="0">
                  <c:v>0.62</c:v>
                </c:pt>
                <c:pt idx="1">
                  <c:v>0.08</c:v>
                </c:pt>
                <c:pt idx="2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F0D-443F-B305-0EE66142410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554511744"/>
        <c:axId val="1554498688"/>
      </c:barChart>
      <c:catAx>
        <c:axId val="15545117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aseline="0"/>
            </a:pPr>
            <a:endParaRPr lang="en-US"/>
          </a:p>
        </c:txPr>
        <c:crossAx val="1554498688"/>
        <c:crosses val="autoZero"/>
        <c:auto val="1"/>
        <c:lblAlgn val="ctr"/>
        <c:lblOffset val="100"/>
        <c:noMultiLvlLbl val="0"/>
      </c:catAx>
      <c:valAx>
        <c:axId val="1554498688"/>
        <c:scaling>
          <c:orientation val="minMax"/>
          <c:max val="0.70000000000000007"/>
        </c:scaling>
        <c:delete val="1"/>
        <c:axPos val="l"/>
        <c:numFmt formatCode="0%" sourceLinked="1"/>
        <c:majorTickMark val="out"/>
        <c:minorTickMark val="none"/>
        <c:tickLblPos val="nextTo"/>
        <c:crossAx val="155451174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102127832222514E-2"/>
          <c:y val="2.2180539109355298E-2"/>
          <c:w val="0.96779574433555493"/>
          <c:h val="0.82581632357938728"/>
        </c:manualLayout>
      </c:layout>
      <c:barChart>
        <c:barDir val="col"/>
        <c:grouping val="stacked"/>
        <c:varyColors val="1"/>
        <c:ser>
          <c:idx val="0"/>
          <c:order val="0"/>
          <c:tx>
            <c:strRef>
              <c:f>Data!$F$441</c:f>
              <c:strCache>
                <c:ptCount val="1"/>
                <c:pt idx="0">
                  <c:v>Strongly</c:v>
                </c:pt>
              </c:strCache>
            </c:strRef>
          </c:tx>
          <c:spPr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2A7-44F8-B84A-2EC5B9136230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A2A7-44F8-B84A-2EC5B9136230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A2A7-44F8-B84A-2EC5B9136230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A2A7-44F8-B84A-2EC5B9136230}"/>
              </c:ext>
            </c:extLst>
          </c:dPt>
          <c:dLbls>
            <c:dLbl>
              <c:idx val="1"/>
              <c:layout>
                <c:manualLayout>
                  <c:x val="-0.12388031255955789"/>
                  <c:y val="-0.12626262626262616"/>
                </c:manualLayout>
              </c:layout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2A7-44F8-B84A-2EC5B913623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Data!$G$440:$I$440</c:f>
              <c:strCache>
                <c:ptCount val="3"/>
                <c:pt idx="0">
                  <c:v>Disagree</c:v>
                </c:pt>
                <c:pt idx="1">
                  <c:v>Agree</c:v>
                </c:pt>
                <c:pt idx="2">
                  <c:v>Don't know</c:v>
                </c:pt>
              </c:strCache>
            </c:strRef>
          </c:cat>
          <c:val>
            <c:numRef>
              <c:f>Data!$G$441:$I$441</c:f>
              <c:numCache>
                <c:formatCode>0%</c:formatCode>
                <c:ptCount val="3"/>
                <c:pt idx="0">
                  <c:v>0.79500000000000004</c:v>
                </c:pt>
                <c:pt idx="1">
                  <c:v>5.8749999999999997E-2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2A7-44F8-B84A-2EC5B9136230}"/>
            </c:ext>
          </c:extLst>
        </c:ser>
        <c:ser>
          <c:idx val="1"/>
          <c:order val="1"/>
          <c:tx>
            <c:strRef>
              <c:f>Data!$F$442</c:f>
              <c:strCache>
                <c:ptCount val="1"/>
                <c:pt idx="0">
                  <c:v>Somewhat</c:v>
                </c:pt>
              </c:strCache>
            </c:strRef>
          </c:tx>
          <c:spPr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/>
              <a:bevelB w="165100"/>
            </a:sp3d>
          </c:spPr>
          <c:invertIfNegative val="0"/>
          <c:dLbls>
            <c:dLbl>
              <c:idx val="1"/>
              <c:layout>
                <c:manualLayout>
                  <c:x val="0.14532113588717363"/>
                  <c:y val="-0.12052341597796154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2A7-44F8-B84A-2EC5B913623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aseline="0"/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Data!$G$440:$I$440</c:f>
              <c:strCache>
                <c:ptCount val="3"/>
                <c:pt idx="0">
                  <c:v>Disagree</c:v>
                </c:pt>
                <c:pt idx="1">
                  <c:v>Agree</c:v>
                </c:pt>
                <c:pt idx="2">
                  <c:v>Don't know</c:v>
                </c:pt>
              </c:strCache>
            </c:strRef>
          </c:cat>
          <c:val>
            <c:numRef>
              <c:f>Data!$G$442:$I$442</c:f>
              <c:numCache>
                <c:formatCode>0%</c:formatCode>
                <c:ptCount val="3"/>
                <c:pt idx="0">
                  <c:v>7.8750000000000001E-2</c:v>
                </c:pt>
                <c:pt idx="1">
                  <c:v>2.2499999999999999E-2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2A7-44F8-B84A-2EC5B9136230}"/>
            </c:ext>
          </c:extLst>
        </c:ser>
        <c:ser>
          <c:idx val="2"/>
          <c:order val="2"/>
          <c:tx>
            <c:strRef>
              <c:f>Data!$F$443</c:f>
              <c:strCache>
                <c:ptCount val="1"/>
              </c:strCache>
            </c:strRef>
          </c:tx>
          <c:spPr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/>
              <a:bevelB w="165100"/>
            </a:sp3d>
          </c:spPr>
          <c:invertIfNegative val="0"/>
          <c:dLbls>
            <c:dLbl>
              <c:idx val="2"/>
              <c:layout>
                <c:manualLayout>
                  <c:x val="0"/>
                  <c:y val="-0.103305785123967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2A7-44F8-B84A-2EC5B913623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Data!$G$440:$I$440</c:f>
              <c:strCache>
                <c:ptCount val="3"/>
                <c:pt idx="0">
                  <c:v>Disagree</c:v>
                </c:pt>
                <c:pt idx="1">
                  <c:v>Agree</c:v>
                </c:pt>
                <c:pt idx="2">
                  <c:v>Don't know</c:v>
                </c:pt>
              </c:strCache>
            </c:strRef>
          </c:cat>
          <c:val>
            <c:numRef>
              <c:f>Data!$G$443:$I$443</c:f>
              <c:numCache>
                <c:formatCode>General</c:formatCode>
                <c:ptCount val="3"/>
                <c:pt idx="2" formatCode="0%">
                  <c:v>4.4999999999999998E-2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2A7-44F8-B84A-2EC5B91362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554497056"/>
        <c:axId val="1554499776"/>
      </c:barChart>
      <c:catAx>
        <c:axId val="15544970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aseline="0"/>
            </a:pPr>
            <a:endParaRPr lang="en-US"/>
          </a:p>
        </c:txPr>
        <c:crossAx val="1554499776"/>
        <c:crosses val="autoZero"/>
        <c:auto val="1"/>
        <c:lblAlgn val="ctr"/>
        <c:lblOffset val="100"/>
        <c:noMultiLvlLbl val="0"/>
      </c:catAx>
      <c:valAx>
        <c:axId val="1554499776"/>
        <c:scaling>
          <c:orientation val="minMax"/>
          <c:max val="0.9"/>
        </c:scaling>
        <c:delete val="1"/>
        <c:axPos val="l"/>
        <c:numFmt formatCode="0%" sourceLinked="1"/>
        <c:majorTickMark val="out"/>
        <c:minorTickMark val="none"/>
        <c:tickLblPos val="nextTo"/>
        <c:crossAx val="155449705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006413990805844"/>
          <c:y val="2.7292014345857516E-2"/>
          <c:w val="0.74088999890408436"/>
          <c:h val="0.949964640365927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Data!$C$101</c:f>
              <c:strCache>
                <c:ptCount val="1"/>
                <c:pt idx="0">
                  <c:v>Most Frequent Trip Purpose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01600" h="50800"/>
              <a:bevelB w="1016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Data!$B$102:$B$109</c:f>
              <c:strCache>
                <c:ptCount val="8"/>
                <c:pt idx="0">
                  <c:v>Church</c:v>
                </c:pt>
                <c:pt idx="1">
                  <c:v>Work</c:v>
                </c:pt>
                <c:pt idx="2">
                  <c:v>School</c:v>
                </c:pt>
                <c:pt idx="3">
                  <c:v>Out to eat/Entertainment</c:v>
                </c:pt>
                <c:pt idx="4">
                  <c:v>Visit family/Friends</c:v>
                </c:pt>
                <c:pt idx="5">
                  <c:v>Run errands</c:v>
                </c:pt>
                <c:pt idx="6">
                  <c:v>Go shopping</c:v>
                </c:pt>
                <c:pt idx="7">
                  <c:v>Doctor’s appointment</c:v>
                </c:pt>
              </c:strCache>
            </c:strRef>
          </c:cat>
          <c:val>
            <c:numRef>
              <c:f>Data!$C$102:$C$109</c:f>
              <c:numCache>
                <c:formatCode>0%</c:formatCode>
                <c:ptCount val="8"/>
                <c:pt idx="0">
                  <c:v>1.7500000000000002E-2</c:v>
                </c:pt>
                <c:pt idx="1">
                  <c:v>6.6250000000000003E-2</c:v>
                </c:pt>
                <c:pt idx="2">
                  <c:v>0.06</c:v>
                </c:pt>
                <c:pt idx="3">
                  <c:v>0.03</c:v>
                </c:pt>
                <c:pt idx="4">
                  <c:v>4.3749999999999997E-2</c:v>
                </c:pt>
                <c:pt idx="5">
                  <c:v>8.7499999999999994E-2</c:v>
                </c:pt>
                <c:pt idx="6">
                  <c:v>0.11749999999999999</c:v>
                </c:pt>
                <c:pt idx="7">
                  <c:v>0.54125000000000001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CE-4E09-8283-F14416843C46}"/>
            </c:ext>
          </c:extLst>
        </c:ser>
        <c:ser>
          <c:idx val="1"/>
          <c:order val="1"/>
          <c:tx>
            <c:strRef>
              <c:f>Data!$D$101</c:f>
              <c:strCache>
                <c:ptCount val="1"/>
                <c:pt idx="0">
                  <c:v>All Trip Purposes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01600" h="50800"/>
              <a:bevelB w="1016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Data!$B$102:$B$109</c:f>
              <c:strCache>
                <c:ptCount val="8"/>
                <c:pt idx="0">
                  <c:v>Church</c:v>
                </c:pt>
                <c:pt idx="1">
                  <c:v>Work</c:v>
                </c:pt>
                <c:pt idx="2">
                  <c:v>School</c:v>
                </c:pt>
                <c:pt idx="3">
                  <c:v>Out to eat/Entertainment</c:v>
                </c:pt>
                <c:pt idx="4">
                  <c:v>Visit family/Friends</c:v>
                </c:pt>
                <c:pt idx="5">
                  <c:v>Run errands</c:v>
                </c:pt>
                <c:pt idx="6">
                  <c:v>Go shopping</c:v>
                </c:pt>
                <c:pt idx="7">
                  <c:v>Doctor’s appointment</c:v>
                </c:pt>
              </c:strCache>
            </c:strRef>
          </c:cat>
          <c:val>
            <c:numRef>
              <c:f>Data!$D$102:$D$109</c:f>
              <c:numCache>
                <c:formatCode>0%</c:formatCode>
                <c:ptCount val="8"/>
                <c:pt idx="0">
                  <c:v>0.05</c:v>
                </c:pt>
                <c:pt idx="1">
                  <c:v>0.1875</c:v>
                </c:pt>
                <c:pt idx="2">
                  <c:v>0.19500000000000001</c:v>
                </c:pt>
                <c:pt idx="3">
                  <c:v>0.43874999999999997</c:v>
                </c:pt>
                <c:pt idx="4">
                  <c:v>0.51500000000000001</c:v>
                </c:pt>
                <c:pt idx="5">
                  <c:v>0.60624999999999996</c:v>
                </c:pt>
                <c:pt idx="6">
                  <c:v>0.69499999999999995</c:v>
                </c:pt>
                <c:pt idx="7">
                  <c:v>0.88624999999999998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7CE-4E09-8283-F14416843C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54509024"/>
        <c:axId val="1554504128"/>
      </c:barChart>
      <c:catAx>
        <c:axId val="1554509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4504128"/>
        <c:crosses val="autoZero"/>
        <c:auto val="1"/>
        <c:lblAlgn val="ctr"/>
        <c:lblOffset val="100"/>
        <c:noMultiLvlLbl val="0"/>
      </c:catAx>
      <c:valAx>
        <c:axId val="155450412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554509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0116270887287959"/>
          <c:y val="0.85894591311211688"/>
          <c:w val="0.36758535164473877"/>
          <c:h val="9.5472086483450833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102127832222514E-2"/>
          <c:y val="2.2180539109355298E-2"/>
          <c:w val="0.96779574433555493"/>
          <c:h val="0.8774691131626654"/>
        </c:manualLayout>
      </c:layout>
      <c:barChart>
        <c:barDir val="col"/>
        <c:grouping val="clustered"/>
        <c:varyColors val="1"/>
        <c:ser>
          <c:idx val="0"/>
          <c:order val="0"/>
          <c:spPr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FD6-494A-8183-AD4A68BE1E81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FD6-494A-8183-AD4A68BE1E81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FD6-494A-8183-AD4A68BE1E81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FD6-494A-8183-AD4A68BE1E8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(Data!$B$116,Data!$B$124,Data!$B$129,Data!$B$134)</c:f>
              <c:strCache>
                <c:ptCount val="4"/>
                <c:pt idx="0">
                  <c:v>Convenience/Flexibility</c:v>
                </c:pt>
                <c:pt idx="1">
                  <c:v>Price</c:v>
                </c:pt>
                <c:pt idx="2">
                  <c:v>Physical/Mental Health</c:v>
                </c:pt>
                <c:pt idx="3">
                  <c:v>Other Reasons</c:v>
                </c:pt>
              </c:strCache>
            </c:strRef>
          </c:cat>
          <c:val>
            <c:numRef>
              <c:f>(Data!$C$116,Data!$C$124,Data!$C$129,Data!$C$134)</c:f>
              <c:numCache>
                <c:formatCode>0%</c:formatCode>
                <c:ptCount val="4"/>
                <c:pt idx="0">
                  <c:v>0.60799999999999998</c:v>
                </c:pt>
                <c:pt idx="1">
                  <c:v>0.14374999999999999</c:v>
                </c:pt>
                <c:pt idx="2">
                  <c:v>3.5000000000000003E-2</c:v>
                </c:pt>
                <c:pt idx="3">
                  <c:v>0.16625000000000001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FD6-494A-8183-AD4A68BE1E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554505216"/>
        <c:axId val="1456907904"/>
      </c:barChart>
      <c:catAx>
        <c:axId val="15545052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aseline="0"/>
            </a:pPr>
            <a:endParaRPr lang="en-US"/>
          </a:p>
        </c:txPr>
        <c:crossAx val="1456907904"/>
        <c:crosses val="autoZero"/>
        <c:auto val="1"/>
        <c:lblAlgn val="ctr"/>
        <c:lblOffset val="100"/>
        <c:noMultiLvlLbl val="0"/>
      </c:catAx>
      <c:valAx>
        <c:axId val="1456907904"/>
        <c:scaling>
          <c:orientation val="minMax"/>
          <c:max val="0.70000000000000007"/>
        </c:scaling>
        <c:delete val="1"/>
        <c:axPos val="l"/>
        <c:numFmt formatCode="0%" sourceLinked="1"/>
        <c:majorTickMark val="out"/>
        <c:minorTickMark val="none"/>
        <c:tickLblPos val="nextTo"/>
        <c:crossAx val="155450521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0.79574</cdr:x>
      <cdr:y>0.88042</cdr:y>
    </cdr:from>
    <cdr:to>
      <cdr:x>0.89872</cdr:x>
      <cdr:y>0.94138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03779" y="5545174"/>
          <a:ext cx="893430" cy="3839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0.79574</cdr:x>
      <cdr:y>0.88042</cdr:y>
    </cdr:from>
    <cdr:to>
      <cdr:x>0.89872</cdr:x>
      <cdr:y>0.94138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03779" y="5545174"/>
          <a:ext cx="893430" cy="3839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0.79574</cdr:x>
      <cdr:y>0.88042</cdr:y>
    </cdr:from>
    <cdr:to>
      <cdr:x>0.89872</cdr:x>
      <cdr:y>0.94138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03779" y="5545174"/>
          <a:ext cx="893430" cy="3839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EA25B6C5-64DF-47D8-90A6-9D0A445533F4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6" tIns="46583" rIns="93166" bIns="465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AC70BF18-315E-4751-BB43-970B68D5C1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856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19E71-3C1B-4A74-858E-934EF28B6CC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657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0BF18-315E-4751-BB43-970B68D5C15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604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0BF18-315E-4751-BB43-970B68D5C15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072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0BF18-315E-4751-BB43-970B68D5C15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684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19E71-3C1B-4A74-858E-934EF28B6CC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334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0BF18-315E-4751-BB43-970B68D5C15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005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0BF18-315E-4751-BB43-970B68D5C15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276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0BF18-315E-4751-BB43-970B68D5C15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792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0BF18-315E-4751-BB43-970B68D5C15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58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0BF18-315E-4751-BB43-970B68D5C15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925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0BF18-315E-4751-BB43-970B68D5C15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866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0BF18-315E-4751-BB43-970B68D5C15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80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C934-A062-4625-BCF2-F8853C7423BA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7ED3-F726-4BB2-BD74-9F19483E48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5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C934-A062-4625-BCF2-F8853C7423BA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7ED3-F726-4BB2-BD74-9F19483E48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67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C934-A062-4625-BCF2-F8853C7423BA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7ED3-F726-4BB2-BD74-9F19483E48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8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C934-A062-4625-BCF2-F8853C7423BA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7ED3-F726-4BB2-BD74-9F19483E48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91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C934-A062-4625-BCF2-F8853C7423BA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7ED3-F726-4BB2-BD74-9F19483E48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12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C934-A062-4625-BCF2-F8853C7423BA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7ED3-F726-4BB2-BD74-9F19483E48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81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C934-A062-4625-BCF2-F8853C7423BA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7ED3-F726-4BB2-BD74-9F19483E48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47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C934-A062-4625-BCF2-F8853C7423BA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7ED3-F726-4BB2-BD74-9F19483E48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15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C934-A062-4625-BCF2-F8853C7423BA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7ED3-F726-4BB2-BD74-9F19483E48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26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C934-A062-4625-BCF2-F8853C7423BA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7ED3-F726-4BB2-BD74-9F19483E48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0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C934-A062-4625-BCF2-F8853C7423BA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7ED3-F726-4BB2-BD74-9F19483E48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15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7C934-A062-4625-BCF2-F8853C7423BA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17ED3-F726-4BB2-BD74-9F19483E48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08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60707"/>
            <a:ext cx="6934200" cy="2286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Access Free Fare Program Assessment Survey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80258">
            <a:off x="859595" y="4260988"/>
            <a:ext cx="2125276" cy="1528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5093467"/>
            <a:ext cx="2249619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1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Trip Limits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7620000" y="6096000"/>
            <a:ext cx="1371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 = 800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0" y="3429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Limit Prefer: 100 Month or 4 Day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8EBF0A88-70E4-4C1E-BFE1-5256D50FB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525391"/>
              </p:ext>
            </p:extLst>
          </p:nvPr>
        </p:nvGraphicFramePr>
        <p:xfrm>
          <a:off x="838200" y="1144467"/>
          <a:ext cx="7696200" cy="2078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CC655CD2-6E95-4B9B-BDFB-EDB0EE8352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663834"/>
              </p:ext>
            </p:extLst>
          </p:nvPr>
        </p:nvGraphicFramePr>
        <p:xfrm>
          <a:off x="2743200" y="3798332"/>
          <a:ext cx="3886200" cy="2843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873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25" y="228600"/>
            <a:ext cx="8677675" cy="990600"/>
          </a:xfrm>
        </p:spPr>
        <p:txBody>
          <a:bodyPr>
            <a:noAutofit/>
          </a:bodyPr>
          <a:lstStyle/>
          <a:p>
            <a:r>
              <a:rPr lang="en-US" sz="3200" dirty="0"/>
              <a:t>Ridership Impact: Per-Trip/Monthly TAP Card Fee</a:t>
            </a:r>
          </a:p>
        </p:txBody>
      </p:sp>
      <p:sp>
        <p:nvSpPr>
          <p:cNvPr id="9" name="Rectangle 8"/>
          <p:cNvSpPr/>
          <p:nvPr/>
        </p:nvSpPr>
        <p:spPr>
          <a:xfrm>
            <a:off x="7543800" y="6096000"/>
            <a:ext cx="1371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 = 800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760DE080-668A-4850-8125-6EBF86749B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115835"/>
              </p:ext>
            </p:extLst>
          </p:nvPr>
        </p:nvGraphicFramePr>
        <p:xfrm>
          <a:off x="237725" y="914400"/>
          <a:ext cx="8668550" cy="5410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112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Potential Decrease Bus/Train Trips Per Month:</a:t>
            </a:r>
            <a:br>
              <a:rPr lang="en-US" sz="3600" dirty="0"/>
            </a:br>
            <a:r>
              <a:rPr lang="en-US" sz="3600" dirty="0"/>
              <a:t>Per-Trip Fee/Monthly TAP Card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7620000" y="6096000"/>
            <a:ext cx="1371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 = 800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5A10C724-FF70-4ADB-BB36-6212246FABC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7725" y="1143000"/>
          <a:ext cx="8668550" cy="5431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817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/>
              <a:t>How Replace Bus/Train Trips</a:t>
            </a:r>
            <a:br>
              <a:rPr lang="en-US" dirty="0"/>
            </a:br>
            <a:r>
              <a:rPr lang="en-US" sz="2200" dirty="0"/>
              <a:t>(Customers Who Said They Would Take Fewer Trips on the Bus/Train)</a:t>
            </a:r>
            <a:br>
              <a:rPr lang="en-US" sz="2200" dirty="0"/>
            </a:br>
            <a:endParaRPr lang="en-US" sz="2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216067"/>
              </p:ext>
            </p:extLst>
          </p:nvPr>
        </p:nvGraphicFramePr>
        <p:xfrm>
          <a:off x="1295381" y="1676400"/>
          <a:ext cx="6553237" cy="3657600"/>
        </p:xfrm>
        <a:graphic>
          <a:graphicData uri="http://schemas.openxmlformats.org/drawingml/2006/table">
            <a:tbl>
              <a:tblPr firstRow="1" lastRow="1" bandRow="1"/>
              <a:tblGrid>
                <a:gridCol w="4632930">
                  <a:extLst>
                    <a:ext uri="{9D8B030D-6E8A-4147-A177-3AD203B41FA5}">
                      <a16:colId xmlns:a16="http://schemas.microsoft.com/office/drawing/2014/main" xmlns="" val="4275607645"/>
                    </a:ext>
                  </a:extLst>
                </a:gridCol>
                <a:gridCol w="883128">
                  <a:extLst>
                    <a:ext uri="{9D8B030D-6E8A-4147-A177-3AD203B41FA5}">
                      <a16:colId xmlns:a16="http://schemas.microsoft.com/office/drawing/2014/main" xmlns="" val="3409218358"/>
                    </a:ext>
                  </a:extLst>
                </a:gridCol>
                <a:gridCol w="1037179">
                  <a:extLst>
                    <a:ext uri="{9D8B030D-6E8A-4147-A177-3AD203B41FA5}">
                      <a16:colId xmlns:a16="http://schemas.microsoft.com/office/drawing/2014/main" xmlns="" val="2892264760"/>
                    </a:ext>
                  </a:extLst>
                </a:gridCol>
              </a:tblGrid>
              <a:tr h="1414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039" marR="53039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Charge</a:t>
                      </a:r>
                      <a:br>
                        <a:rPr lang="en-US" sz="20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en-US" sz="20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Fee</a:t>
                      </a:r>
                    </a:p>
                  </a:txBody>
                  <a:tcPr marL="53039" marR="530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Monthly</a:t>
                      </a:r>
                      <a:br>
                        <a:rPr lang="en-US" sz="20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en-US" sz="20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Card</a:t>
                      </a:r>
                    </a:p>
                  </a:txBody>
                  <a:tcPr marL="53039" marR="53039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37045357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Call Access and schedule a ride</a:t>
                      </a:r>
                    </a:p>
                  </a:txBody>
                  <a:tcPr marL="53039" marR="53039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64%</a:t>
                      </a:r>
                    </a:p>
                  </a:txBody>
                  <a:tcPr marL="53039" marR="530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57%</a:t>
                      </a:r>
                    </a:p>
                  </a:txBody>
                  <a:tcPr marL="53039" marR="53039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9917268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Take fewer trips and stay home</a:t>
                      </a:r>
                    </a:p>
                  </a:txBody>
                  <a:tcPr marL="53039" marR="53039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46%</a:t>
                      </a:r>
                    </a:p>
                  </a:txBody>
                  <a:tcPr marL="53039" marR="530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56%</a:t>
                      </a:r>
                    </a:p>
                  </a:txBody>
                  <a:tcPr marL="53039" marR="53039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7001449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Get a ride with a friend or family member</a:t>
                      </a:r>
                    </a:p>
                  </a:txBody>
                  <a:tcPr marL="53039" marR="53039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48%</a:t>
                      </a:r>
                    </a:p>
                  </a:txBody>
                  <a:tcPr marL="53039" marR="530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52%</a:t>
                      </a:r>
                    </a:p>
                  </a:txBody>
                  <a:tcPr marL="53039" marR="53039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118522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Use Uber or Lyft</a:t>
                      </a:r>
                    </a:p>
                  </a:txBody>
                  <a:tcPr marL="53039" marR="53039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13%</a:t>
                      </a:r>
                    </a:p>
                  </a:txBody>
                  <a:tcPr marL="53039" marR="530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15%</a:t>
                      </a:r>
                    </a:p>
                  </a:txBody>
                  <a:tcPr marL="53039" marR="53039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66397971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Use a taxi</a:t>
                      </a:r>
                    </a:p>
                  </a:txBody>
                  <a:tcPr marL="53039" marR="53039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11%</a:t>
                      </a:r>
                    </a:p>
                  </a:txBody>
                  <a:tcPr marL="53039" marR="530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9%</a:t>
                      </a:r>
                    </a:p>
                  </a:txBody>
                  <a:tcPr marL="53039" marR="53039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358770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Walk</a:t>
                      </a:r>
                    </a:p>
                  </a:txBody>
                  <a:tcPr marL="53039" marR="53039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4%</a:t>
                      </a:r>
                    </a:p>
                  </a:txBody>
                  <a:tcPr marL="53039" marR="530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6%</a:t>
                      </a:r>
                    </a:p>
                  </a:txBody>
                  <a:tcPr marL="53039" marR="53039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22587049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Pay Fee/Take Bus/Use Senior Discount Card</a:t>
                      </a:r>
                    </a:p>
                  </a:txBody>
                  <a:tcPr marL="53039" marR="53039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2%</a:t>
                      </a:r>
                    </a:p>
                  </a:txBody>
                  <a:tcPr marL="53039" marR="530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0%</a:t>
                      </a:r>
                    </a:p>
                  </a:txBody>
                  <a:tcPr marL="53039" marR="53039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6000460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53039" marR="53039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6%</a:t>
                      </a:r>
                    </a:p>
                  </a:txBody>
                  <a:tcPr marL="53039" marR="530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4%</a:t>
                      </a:r>
                    </a:p>
                  </a:txBody>
                  <a:tcPr marL="53039" marR="53039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93405666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Don’t know/Not Sure</a:t>
                      </a:r>
                    </a:p>
                  </a:txBody>
                  <a:tcPr marL="53039" marR="53039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3%</a:t>
                      </a:r>
                    </a:p>
                  </a:txBody>
                  <a:tcPr marL="53039" marR="530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3%</a:t>
                      </a:r>
                    </a:p>
                  </a:txBody>
                  <a:tcPr marL="53039" marR="53039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9573811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Base</a:t>
                      </a:r>
                    </a:p>
                  </a:txBody>
                  <a:tcPr marL="53039" marR="53039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614</a:t>
                      </a:r>
                    </a:p>
                  </a:txBody>
                  <a:tcPr marL="53039" marR="530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400</a:t>
                      </a:r>
                    </a:p>
                  </a:txBody>
                  <a:tcPr marL="53039" marR="53039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28299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94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Potential for Rides Switching to Access</a:t>
            </a:r>
            <a:br>
              <a:rPr lang="en-US" dirty="0"/>
            </a:br>
            <a:r>
              <a:rPr lang="en-US" dirty="0"/>
              <a:t>Per Month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00190"/>
              </p:ext>
            </p:extLst>
          </p:nvPr>
        </p:nvGraphicFramePr>
        <p:xfrm>
          <a:off x="228600" y="1981200"/>
          <a:ext cx="8686800" cy="364807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195047">
                  <a:extLst>
                    <a:ext uri="{9D8B030D-6E8A-4147-A177-3AD203B41FA5}">
                      <a16:colId xmlns:a16="http://schemas.microsoft.com/office/drawing/2014/main" xmlns="" val="227628854"/>
                    </a:ext>
                  </a:extLst>
                </a:gridCol>
                <a:gridCol w="743660">
                  <a:extLst>
                    <a:ext uri="{9D8B030D-6E8A-4147-A177-3AD203B41FA5}">
                      <a16:colId xmlns:a16="http://schemas.microsoft.com/office/drawing/2014/main" xmlns="" val="3639449185"/>
                    </a:ext>
                  </a:extLst>
                </a:gridCol>
                <a:gridCol w="661032">
                  <a:extLst>
                    <a:ext uri="{9D8B030D-6E8A-4147-A177-3AD203B41FA5}">
                      <a16:colId xmlns:a16="http://schemas.microsoft.com/office/drawing/2014/main" xmlns="" val="2119361064"/>
                    </a:ext>
                  </a:extLst>
                </a:gridCol>
                <a:gridCol w="1156806">
                  <a:extLst>
                    <a:ext uri="{9D8B030D-6E8A-4147-A177-3AD203B41FA5}">
                      <a16:colId xmlns:a16="http://schemas.microsoft.com/office/drawing/2014/main" xmlns="" val="2460328498"/>
                    </a:ext>
                  </a:extLst>
                </a:gridCol>
                <a:gridCol w="1263255">
                  <a:extLst>
                    <a:ext uri="{9D8B030D-6E8A-4147-A177-3AD203B41FA5}">
                      <a16:colId xmlns:a16="http://schemas.microsoft.com/office/drawing/2014/main" xmlns="" val="613427663"/>
                    </a:ext>
                  </a:extLst>
                </a:gridCol>
                <a:gridCol w="1298243">
                  <a:extLst>
                    <a:ext uri="{9D8B030D-6E8A-4147-A177-3AD203B41FA5}">
                      <a16:colId xmlns:a16="http://schemas.microsoft.com/office/drawing/2014/main" xmlns="" val="3470886263"/>
                    </a:ext>
                  </a:extLst>
                </a:gridCol>
                <a:gridCol w="1368757">
                  <a:extLst>
                    <a:ext uri="{9D8B030D-6E8A-4147-A177-3AD203B41FA5}">
                      <a16:colId xmlns:a16="http://schemas.microsoft.com/office/drawing/2014/main" xmlns="" val="195960054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Would Call Access:</a:t>
                      </a:r>
                    </a:p>
                    <a:p>
                      <a:pPr algn="ctr" fontAlgn="b"/>
                      <a:r>
                        <a:rPr lang="en-US" sz="2000" b="0" i="0" u="none" strike="noStrike" dirty="0" smtClean="0">
                          <a:effectLst/>
                          <a:latin typeface="+mn-lt"/>
                        </a:rPr>
                        <a:t>Avg. 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Trips Switch Per Month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Total Potential Trips Switch to Access Per Month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effectLst/>
                          <a:latin typeface="+mn-lt"/>
                        </a:rPr>
                        <a:t>Annual Cost</a:t>
                      </a:r>
                    </a:p>
                    <a:p>
                      <a:pPr algn="ctr" fontAlgn="b"/>
                      <a:r>
                        <a:rPr lang="en-US" sz="2000" b="0" i="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Assuming 10% </a:t>
                      </a:r>
                      <a:r>
                        <a:rPr lang="en-US" sz="2000" b="0" i="0" u="none" strike="noStrike" dirty="0" smtClean="0">
                          <a:effectLst/>
                          <a:latin typeface="+mn-lt"/>
                        </a:rPr>
                        <a:t>of</a:t>
                      </a:r>
                      <a:r>
                        <a:rPr lang="en-US" sz="2000" b="0" i="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smtClean="0">
                          <a:effectLst/>
                          <a:latin typeface="+mn-lt"/>
                        </a:rPr>
                        <a:t>Trips 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Switch to Access at $25.00 Per Trip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72311419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Low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High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Low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High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Low $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effectLst/>
                          <a:latin typeface="+mn-lt"/>
                        </a:rPr>
                        <a:t>      High 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$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95387436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$0.25 per trip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 dirty="0">
                          <a:effectLst/>
                          <a:latin typeface="+mn-lt"/>
                        </a:rPr>
                        <a:t>2.3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 dirty="0">
                          <a:effectLst/>
                          <a:latin typeface="+mn-lt"/>
                        </a:rPr>
                        <a:t>4.2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117,847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215,198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effectLst/>
                          <a:latin typeface="+mn-lt"/>
                        </a:rPr>
                        <a:t>$3.5M</a:t>
                      </a:r>
                      <a:endParaRPr lang="en-U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effectLst/>
                          <a:latin typeface="+mn-lt"/>
                        </a:rPr>
                        <a:t>$6.4M</a:t>
                      </a:r>
                      <a:endParaRPr lang="en-U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70074513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$0.50 per trip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 dirty="0">
                          <a:effectLst/>
                          <a:latin typeface="+mn-lt"/>
                        </a:rPr>
                        <a:t>3.7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 dirty="0">
                          <a:effectLst/>
                          <a:latin typeface="+mn-lt"/>
                        </a:rPr>
                        <a:t>6.6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189,580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338,169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effectLst/>
                          <a:latin typeface="+mn-lt"/>
                        </a:rPr>
                        <a:t>$5.6M</a:t>
                      </a:r>
                      <a:endParaRPr lang="en-U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effectLst/>
                          <a:latin typeface="+mn-lt"/>
                        </a:rPr>
                        <a:t>$10.1M</a:t>
                      </a:r>
                      <a:endParaRPr lang="en-U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54091465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$0.75 per trip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 dirty="0">
                          <a:effectLst/>
                          <a:latin typeface="+mn-lt"/>
                        </a:rPr>
                        <a:t>4.7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 dirty="0">
                          <a:effectLst/>
                          <a:latin typeface="+mn-lt"/>
                        </a:rPr>
                        <a:t>8.5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240,817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435,521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effectLst/>
                          <a:latin typeface="+mn-lt"/>
                        </a:rPr>
                        <a:t>$7.2M</a:t>
                      </a:r>
                      <a:endParaRPr lang="en-U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effectLst/>
                          <a:latin typeface="+mn-lt"/>
                        </a:rPr>
                        <a:t>$13.0M</a:t>
                      </a:r>
                      <a:endParaRPr lang="en-U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295545554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$1.00 per trip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 dirty="0">
                          <a:effectLst/>
                          <a:latin typeface="+mn-lt"/>
                        </a:rPr>
                        <a:t>5.5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 dirty="0">
                          <a:effectLst/>
                          <a:latin typeface="+mn-lt"/>
                        </a:rPr>
                        <a:t>9.7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281,807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497,006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effectLst/>
                          <a:latin typeface="+mn-lt"/>
                        </a:rPr>
                        <a:t>$8.4M</a:t>
                      </a:r>
                      <a:endParaRPr lang="en-U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effectLst/>
                          <a:latin typeface="+mn-lt"/>
                        </a:rPr>
                        <a:t>$14.9M</a:t>
                      </a:r>
                      <a:endParaRPr lang="en-U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61118578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Monthly Tap Card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 dirty="0">
                          <a:effectLst/>
                          <a:latin typeface="+mn-lt"/>
                        </a:rPr>
                        <a:t>1.8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 dirty="0">
                          <a:effectLst/>
                          <a:latin typeface="+mn-lt"/>
                        </a:rPr>
                        <a:t>3.0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 dirty="0">
                          <a:effectLst/>
                          <a:latin typeface="+mn-lt"/>
                        </a:rPr>
                        <a:t>53,918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 dirty="0">
                          <a:effectLst/>
                          <a:latin typeface="+mn-lt"/>
                        </a:rPr>
                        <a:t>89,863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effectLst/>
                          <a:latin typeface="+mn-lt"/>
                        </a:rPr>
                        <a:t>$1.6M</a:t>
                      </a:r>
                      <a:endParaRPr lang="en-U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effectLst/>
                          <a:latin typeface="+mn-lt"/>
                        </a:rPr>
                        <a:t>$2.6M</a:t>
                      </a:r>
                      <a:endParaRPr lang="en-U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022715288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3886200" y="1981200"/>
            <a:ext cx="0" cy="1524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248400" y="1981200"/>
            <a:ext cx="0" cy="1524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80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40792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Telephone survey</a:t>
            </a:r>
          </a:p>
          <a:p>
            <a:r>
              <a:rPr lang="en-US" sz="2800" dirty="0"/>
              <a:t>Sample Population</a:t>
            </a:r>
          </a:p>
          <a:p>
            <a:pPr lvl="1"/>
            <a:r>
              <a:rPr lang="en-US" sz="2400" dirty="0"/>
              <a:t>Rode on Bus or Train using Free Fare Program at least once in previous six months</a:t>
            </a:r>
          </a:p>
          <a:p>
            <a:r>
              <a:rPr lang="en-US" sz="2800" dirty="0"/>
              <a:t>Interview Dates</a:t>
            </a:r>
          </a:p>
          <a:p>
            <a:pPr lvl="1"/>
            <a:r>
              <a:rPr lang="en-US" sz="2400" dirty="0"/>
              <a:t>January 9 to 22, 2017</a:t>
            </a:r>
          </a:p>
          <a:p>
            <a:r>
              <a:rPr lang="en-US" sz="2800" dirty="0"/>
              <a:t>Sample Size</a:t>
            </a:r>
          </a:p>
          <a:p>
            <a:pPr lvl="1"/>
            <a:r>
              <a:rPr lang="en-US" sz="2400" dirty="0"/>
              <a:t>800</a:t>
            </a:r>
          </a:p>
          <a:p>
            <a:r>
              <a:rPr lang="en-US" sz="2800" dirty="0"/>
              <a:t>Questionnaire Length</a:t>
            </a:r>
          </a:p>
          <a:p>
            <a:pPr lvl="1"/>
            <a:r>
              <a:rPr lang="en-US" sz="2400" dirty="0"/>
              <a:t>18 minutes and 50 seconds</a:t>
            </a:r>
          </a:p>
          <a:p>
            <a:r>
              <a:rPr lang="en-US" sz="2800" dirty="0"/>
              <a:t>Sampling error</a:t>
            </a:r>
          </a:p>
          <a:p>
            <a:pPr lvl="1"/>
            <a:r>
              <a:rPr lang="en-US" sz="2400" dirty="0"/>
              <a:t> </a:t>
            </a:r>
            <a:r>
              <a:rPr lang="en-US" sz="2400" u="sng" dirty="0"/>
              <a:t>+</a:t>
            </a:r>
            <a:r>
              <a:rPr lang="en-US" sz="2400" dirty="0"/>
              <a:t> 3.5 percentage points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04800"/>
            <a:ext cx="1714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0562">
            <a:off x="5387236" y="1665991"/>
            <a:ext cx="3095625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13618">
            <a:off x="386372" y="1422561"/>
            <a:ext cx="3494953" cy="1988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Sampling Process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2488" y="4156289"/>
            <a:ext cx="2691551" cy="21005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4300" y="1524000"/>
            <a:ext cx="1295400" cy="13817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65015" y="3481562"/>
            <a:ext cx="149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105,103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61061" y="3481562"/>
            <a:ext cx="771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800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1296" y="3576187"/>
            <a:ext cx="753937" cy="33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7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xmlns="" id="{A1C2307F-B43B-4C4E-9233-046EB81B04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998922"/>
              </p:ext>
            </p:extLst>
          </p:nvPr>
        </p:nvGraphicFramePr>
        <p:xfrm>
          <a:off x="505966" y="1399002"/>
          <a:ext cx="3913632" cy="2843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Monthly Ridership</a:t>
            </a: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7620000" y="6400800"/>
            <a:ext cx="1371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 = 800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00000000-0008-0000-0D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436982"/>
              </p:ext>
            </p:extLst>
          </p:nvPr>
        </p:nvGraphicFramePr>
        <p:xfrm>
          <a:off x="4800600" y="1402533"/>
          <a:ext cx="3913632" cy="2843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8977C504-9E61-4E06-AF1B-72A6D8A070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020602"/>
              </p:ext>
            </p:extLst>
          </p:nvPr>
        </p:nvGraphicFramePr>
        <p:xfrm>
          <a:off x="1566662" y="4093349"/>
          <a:ext cx="6086875" cy="2459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51497" y="142392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Bus/Train Trips Per Month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23916" y="142392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Ride Bus/Train With PCA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66305" y="3977973"/>
            <a:ext cx="3310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Average Monthly Bus/Train Trips</a:t>
            </a:r>
          </a:p>
        </p:txBody>
      </p:sp>
    </p:spTree>
    <p:extLst>
      <p:ext uri="{BB962C8B-B14F-4D97-AF65-F5344CB8AC3E}">
        <p14:creationId xmlns:p14="http://schemas.microsoft.com/office/powerpoint/2010/main" val="404633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Metrolink Free Fare Monthly Ridership</a:t>
            </a: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7620000" y="6400800"/>
            <a:ext cx="1371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 = 240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07752" y="1338645"/>
            <a:ext cx="3433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Ride Metrolink with Access ID Card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66900" y="3026001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Monthly Metrolink Free Fare Trips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xmlns="" id="{33F85E8E-6220-47F1-AF12-85C88D172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869676"/>
              </p:ext>
            </p:extLst>
          </p:nvPr>
        </p:nvGraphicFramePr>
        <p:xfrm>
          <a:off x="1676396" y="1692409"/>
          <a:ext cx="5096275" cy="1178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xmlns="" id="{C1335634-9F0F-4FF2-B073-A0731ABE2B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044024"/>
              </p:ext>
            </p:extLst>
          </p:nvPr>
        </p:nvGraphicFramePr>
        <p:xfrm>
          <a:off x="914400" y="3058956"/>
          <a:ext cx="5257800" cy="3335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997574" y="4137649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Average Monthly Trips</a:t>
            </a:r>
          </a:p>
          <a:p>
            <a:pPr algn="ctr"/>
            <a:r>
              <a:rPr lang="en-US" sz="2400" dirty="0"/>
              <a:t>12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5410" y="2653016"/>
            <a:ext cx="2229179" cy="14846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22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90600"/>
          </a:xfrm>
        </p:spPr>
        <p:txBody>
          <a:bodyPr>
            <a:noAutofit/>
          </a:bodyPr>
          <a:lstStyle/>
          <a:p>
            <a:r>
              <a:rPr lang="en-US" sz="3600" dirty="0"/>
              <a:t>Use of Free Fare Program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7620000" y="6096000"/>
            <a:ext cx="1371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 = 800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90850" y="926068"/>
            <a:ext cx="316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People Use Access ID Card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7924" y="3701534"/>
            <a:ext cx="578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Okay To Let Other People Use Access ID Card Ride Bus/Train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588834CE-1E58-4420-8A86-86E106A129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426550"/>
              </p:ext>
            </p:extLst>
          </p:nvPr>
        </p:nvGraphicFramePr>
        <p:xfrm>
          <a:off x="1907276" y="1344790"/>
          <a:ext cx="5330952" cy="2212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xmlns="" id="{175CD35F-2F49-4D02-ACAC-7BC94A5BDB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250433"/>
              </p:ext>
            </p:extLst>
          </p:nvPr>
        </p:nvGraphicFramePr>
        <p:xfrm>
          <a:off x="1907276" y="4214762"/>
          <a:ext cx="5330952" cy="2212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6574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739" y="228600"/>
            <a:ext cx="87630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Bus/Train Trip Purposes</a:t>
            </a:r>
            <a:br>
              <a:rPr lang="en-US" sz="3600" dirty="0"/>
            </a:br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7696200" y="6172200"/>
            <a:ext cx="1371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 = 300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A077E5B7-AC78-44FD-9456-65E8D838E1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394365"/>
              </p:ext>
            </p:extLst>
          </p:nvPr>
        </p:nvGraphicFramePr>
        <p:xfrm>
          <a:off x="237725" y="990600"/>
          <a:ext cx="8668550" cy="5584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424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Reason Ride Bus/Train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7696200" y="6172200"/>
            <a:ext cx="1371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 = 800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FD19BCEA-CD0E-47ED-B50C-38DB9D98BC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067799"/>
              </p:ext>
            </p:extLst>
          </p:nvPr>
        </p:nvGraphicFramePr>
        <p:xfrm>
          <a:off x="237725" y="283348"/>
          <a:ext cx="8668550" cy="6291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19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E6BCDB8F-004D-4978-8C4B-2EC74EBE04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749730"/>
              </p:ext>
            </p:extLst>
          </p:nvPr>
        </p:nvGraphicFramePr>
        <p:xfrm>
          <a:off x="237725" y="990600"/>
          <a:ext cx="8668550" cy="5586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90600"/>
          </a:xfrm>
        </p:spPr>
        <p:txBody>
          <a:bodyPr>
            <a:noAutofit/>
          </a:bodyPr>
          <a:lstStyle/>
          <a:p>
            <a:r>
              <a:rPr lang="en-US" sz="3600" dirty="0"/>
              <a:t>Preferred Change to Free Fare Program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7620000" y="6096000"/>
            <a:ext cx="1371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 = 800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16002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(4 Trips per Day or 100 Trips per month)</a:t>
            </a:r>
          </a:p>
        </p:txBody>
      </p:sp>
    </p:spTree>
    <p:extLst>
      <p:ext uri="{BB962C8B-B14F-4D97-AF65-F5344CB8AC3E}">
        <p14:creationId xmlns:p14="http://schemas.microsoft.com/office/powerpoint/2010/main" val="183482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76A2E8DE74364C8BA10408524472D8" ma:contentTypeVersion="2" ma:contentTypeDescription="Create a new document." ma:contentTypeScope="" ma:versionID="366f52433fc1ce12f5fb81268edfbb7a">
  <xsd:schema xmlns:xsd="http://www.w3.org/2001/XMLSchema" xmlns:xs="http://www.w3.org/2001/XMLSchema" xmlns:p="http://schemas.microsoft.com/office/2006/metadata/properties" xmlns:ns2="b0627ac7-c87b-4fc9-b280-4e77db792e9a" targetNamespace="http://schemas.microsoft.com/office/2006/metadata/properties" ma:root="true" ma:fieldsID="adae7bdafe7cfdcb11333c61175d1b83" ns2:_="">
    <xsd:import namespace="b0627ac7-c87b-4fc9-b280-4e77db792e9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627ac7-c87b-4fc9-b280-4e77db792e9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0627ac7-c87b-4fc9-b280-4e77db792e9a">KRR6VESUXC6F-320-135</_dlc_DocId>
    <_dlc_DocIdUrl xmlns="b0627ac7-c87b-4fc9-b280-4e77db792e9a">
      <Url>http://accesspoint/News/TPAC/_layouts/DocIdRedir.aspx?ID=KRR6VESUXC6F-320-135</Url>
      <Description>KRR6VESUXC6F-320-135</Description>
    </_dlc_DocIdUrl>
  </documentManagement>
</p:properties>
</file>

<file path=customXml/itemProps1.xml><?xml version="1.0" encoding="utf-8"?>
<ds:datastoreItem xmlns:ds="http://schemas.openxmlformats.org/officeDocument/2006/customXml" ds:itemID="{53221784-15B9-4F0C-85BF-1662EC262C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627ac7-c87b-4fc9-b280-4e77db792e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483663-61A5-4A9B-8BB4-FFE1AEB609A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E39B381-D7AE-4F4F-A8FD-DA38D0082EC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66D903C-E734-4DFD-BB9F-FEDFBD962AF1}">
  <ds:schemaRefs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b0627ac7-c87b-4fc9-b280-4e77db792e9a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2817</TotalTime>
  <Words>396</Words>
  <Application>Microsoft Office PowerPoint</Application>
  <PresentationFormat>On-screen Show (4:3)</PresentationFormat>
  <Paragraphs>141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Access Free Fare Program Assessment Survey</vt:lpstr>
      <vt:lpstr>Methodology</vt:lpstr>
      <vt:lpstr>The Sampling Process</vt:lpstr>
      <vt:lpstr>Monthly Ridership</vt:lpstr>
      <vt:lpstr>Metrolink Free Fare Monthly Ridership</vt:lpstr>
      <vt:lpstr>Use of Free Fare Program</vt:lpstr>
      <vt:lpstr>Bus/Train Trip Purposes </vt:lpstr>
      <vt:lpstr>Reason Ride Bus/Train</vt:lpstr>
      <vt:lpstr>Preferred Change to Free Fare Program</vt:lpstr>
      <vt:lpstr>Trip Limits</vt:lpstr>
      <vt:lpstr>Ridership Impact: Per-Trip/Monthly TAP Card Fee</vt:lpstr>
      <vt:lpstr>Potential Decrease Bus/Train Trips Per Month: Per-Trip Fee/Monthly TAP Card</vt:lpstr>
      <vt:lpstr>How Replace Bus/Train Trips (Customers Who Said They Would Take Fewer Trips on the Bus/Train) </vt:lpstr>
      <vt:lpstr>Potential for Rides Switching to Access Per Month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2013 ID Card Survey</dc:title>
  <dc:creator>Michael</dc:creator>
  <cp:lastModifiedBy>Art Chacon</cp:lastModifiedBy>
  <cp:revision>278</cp:revision>
  <cp:lastPrinted>2017-04-13T18:26:23Z</cp:lastPrinted>
  <dcterms:created xsi:type="dcterms:W3CDTF">2013-06-27T19:46:48Z</dcterms:created>
  <dcterms:modified xsi:type="dcterms:W3CDTF">2017-05-11T20:28:46Z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0x010100D976A2E8DE74364C8BA10408524472D8</vt:lpwstr>
  </property>
  <property fmtid="{D5CDD505-2E9C-101B-9397-08002B2CF9AE}" pid="3" name="_dlc_DocIdItemGuid">
    <vt:lpwstr>01b9227b-6e74-4567-9d88-c58323df20d6</vt:lpwstr>
  </property>
</Properties>
</file>