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8"/>
  </p:notesMasterIdLst>
  <p:handoutMasterIdLst>
    <p:handoutMasterId r:id="rId19"/>
  </p:handoutMasterIdLst>
  <p:sldIdLst>
    <p:sldId id="368" r:id="rId2"/>
    <p:sldId id="372" r:id="rId3"/>
    <p:sldId id="385" r:id="rId4"/>
    <p:sldId id="386" r:id="rId5"/>
    <p:sldId id="391" r:id="rId6"/>
    <p:sldId id="392" r:id="rId7"/>
    <p:sldId id="393" r:id="rId8"/>
    <p:sldId id="394" r:id="rId9"/>
    <p:sldId id="397" r:id="rId10"/>
    <p:sldId id="396" r:id="rId11"/>
    <p:sldId id="395" r:id="rId12"/>
    <p:sldId id="401" r:id="rId13"/>
    <p:sldId id="398" r:id="rId14"/>
    <p:sldId id="400" r:id="rId15"/>
    <p:sldId id="399" r:id="rId16"/>
    <p:sldId id="384" r:id="rId17"/>
  </p:sldIdLst>
  <p:sldSz cx="9144000" cy="6858000" type="screen4x3"/>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696" userDrawn="1">
          <p15:clr>
            <a:srgbClr val="A4A3A4"/>
          </p15:clr>
        </p15:guide>
        <p15:guide id="2" orient="horz" pos="984" userDrawn="1">
          <p15:clr>
            <a:srgbClr val="A4A3A4"/>
          </p15:clr>
        </p15:guide>
        <p15:guide id="3" pos="5208" userDrawn="1">
          <p15:clr>
            <a:srgbClr val="A4A3A4"/>
          </p15:clr>
        </p15:guide>
        <p15:guide id="4" orient="horz" pos="744" userDrawn="1">
          <p15:clr>
            <a:srgbClr val="A4A3A4"/>
          </p15:clr>
        </p15:guide>
        <p15:guide id="5" pos="48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2D86"/>
    <a:srgbClr val="E26E2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1" autoAdjust="0"/>
    <p:restoredTop sz="94674"/>
  </p:normalViewPr>
  <p:slideViewPr>
    <p:cSldViewPr snapToGrid="0" snapToObjects="1" showGuides="1">
      <p:cViewPr varScale="1">
        <p:scale>
          <a:sx n="133" d="100"/>
          <a:sy n="133" d="100"/>
        </p:scale>
        <p:origin x="894" y="120"/>
      </p:cViewPr>
      <p:guideLst>
        <p:guide pos="696"/>
        <p:guide orient="horz" pos="984"/>
        <p:guide pos="5208"/>
        <p:guide orient="horz" pos="744"/>
        <p:guide pos="48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6" d="100"/>
          <a:sy n="86" d="100"/>
        </p:scale>
        <p:origin x="385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3038475" cy="466725"/>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8" y="4"/>
            <a:ext cx="3038475" cy="466725"/>
          </a:xfrm>
          <a:prstGeom prst="rect">
            <a:avLst/>
          </a:prstGeom>
        </p:spPr>
        <p:txBody>
          <a:bodyPr vert="horz" lIns="91427" tIns="45713" rIns="91427" bIns="45713" rtlCol="0"/>
          <a:lstStyle>
            <a:lvl1pPr algn="r">
              <a:defRPr sz="1200"/>
            </a:lvl1pPr>
          </a:lstStyle>
          <a:p>
            <a:fld id="{1FE46368-133A-4178-BCDB-6475A0D50849}" type="datetimeFigureOut">
              <a:rPr lang="en-US" smtClean="0"/>
              <a:t>7/9/2019</a:t>
            </a:fld>
            <a:endParaRPr lang="en-US"/>
          </a:p>
        </p:txBody>
      </p:sp>
      <p:sp>
        <p:nvSpPr>
          <p:cNvPr id="4" name="Footer Placeholder 3"/>
          <p:cNvSpPr>
            <a:spLocks noGrp="1"/>
          </p:cNvSpPr>
          <p:nvPr>
            <p:ph type="ftr" sz="quarter" idx="2"/>
          </p:nvPr>
        </p:nvSpPr>
        <p:spPr>
          <a:xfrm>
            <a:off x="1" y="8829679"/>
            <a:ext cx="3038475" cy="466725"/>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9"/>
            <a:ext cx="3038475" cy="466725"/>
          </a:xfrm>
          <a:prstGeom prst="rect">
            <a:avLst/>
          </a:prstGeom>
        </p:spPr>
        <p:txBody>
          <a:bodyPr vert="horz" lIns="91427" tIns="45713" rIns="91427" bIns="45713" rtlCol="0" anchor="b"/>
          <a:lstStyle>
            <a:lvl1pPr algn="r">
              <a:defRPr sz="1200"/>
            </a:lvl1pPr>
          </a:lstStyle>
          <a:p>
            <a:fld id="{D01B9E42-FCDF-4105-BAE1-CFA147C2C76A}" type="slidenum">
              <a:rPr lang="en-US" smtClean="0"/>
              <a:t>‹#›</a:t>
            </a:fld>
            <a:endParaRPr lang="en-US"/>
          </a:p>
        </p:txBody>
      </p:sp>
    </p:spTree>
    <p:extLst>
      <p:ext uri="{BB962C8B-B14F-4D97-AF65-F5344CB8AC3E}">
        <p14:creationId xmlns:p14="http://schemas.microsoft.com/office/powerpoint/2010/main" val="2079803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3038475" cy="466725"/>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idx="1"/>
          </p:nvPr>
        </p:nvSpPr>
        <p:spPr>
          <a:xfrm>
            <a:off x="3970338" y="4"/>
            <a:ext cx="3038475" cy="466725"/>
          </a:xfrm>
          <a:prstGeom prst="rect">
            <a:avLst/>
          </a:prstGeom>
        </p:spPr>
        <p:txBody>
          <a:bodyPr vert="horz" lIns="91427" tIns="45713" rIns="91427" bIns="45713" rtlCol="0"/>
          <a:lstStyle>
            <a:lvl1pPr algn="r">
              <a:defRPr sz="1200"/>
            </a:lvl1pPr>
          </a:lstStyle>
          <a:p>
            <a:fld id="{1AE0D66F-1BFF-43AC-800A-A9DBDEA2948D}" type="datetimeFigureOut">
              <a:rPr lang="en-US" smtClean="0"/>
              <a:t>7/9/2019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a:xfrm>
            <a:off x="701676" y="4473577"/>
            <a:ext cx="5607050" cy="3660774"/>
          </a:xfrm>
          <a:prstGeom prst="rect">
            <a:avLst/>
          </a:prstGeom>
        </p:spPr>
        <p:txBody>
          <a:bodyPr vert="horz" lIns="91427" tIns="45713" rIns="91427" bIns="4571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9"/>
            <a:ext cx="3038475" cy="466725"/>
          </a:xfrm>
          <a:prstGeom prst="rect">
            <a:avLst/>
          </a:prstGeom>
        </p:spPr>
        <p:txBody>
          <a:bodyPr vert="horz" lIns="91427" tIns="45713" rIns="91427"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9"/>
            <a:ext cx="3038475" cy="466725"/>
          </a:xfrm>
          <a:prstGeom prst="rect">
            <a:avLst/>
          </a:prstGeom>
        </p:spPr>
        <p:txBody>
          <a:bodyPr vert="horz" lIns="91427" tIns="45713" rIns="91427" bIns="45713" rtlCol="0" anchor="b"/>
          <a:lstStyle>
            <a:lvl1pPr algn="r">
              <a:defRPr sz="1200"/>
            </a:lvl1pPr>
          </a:lstStyle>
          <a:p>
            <a:fld id="{BAE03C1C-EC9B-45D9-9B35-826C7743F36B}" type="slidenum">
              <a:rPr lang="en-US" smtClean="0"/>
              <a:t>‹#›</a:t>
            </a:fld>
            <a:endParaRPr lang="en-US"/>
          </a:p>
        </p:txBody>
      </p:sp>
    </p:spTree>
    <p:extLst>
      <p:ext uri="{BB962C8B-B14F-4D97-AF65-F5344CB8AC3E}">
        <p14:creationId xmlns:p14="http://schemas.microsoft.com/office/powerpoint/2010/main" val="1080558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078BE2-1705-F44F-961E-514EFB0B6D35}" type="slidenum">
              <a:rPr lang="en-US" smtClean="0"/>
              <a:t>1</a:t>
            </a:fld>
            <a:endParaRPr lang="en-US"/>
          </a:p>
        </p:txBody>
      </p:sp>
    </p:spTree>
    <p:extLst>
      <p:ext uri="{BB962C8B-B14F-4D97-AF65-F5344CB8AC3E}">
        <p14:creationId xmlns:p14="http://schemas.microsoft.com/office/powerpoint/2010/main" val="4195336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7"/>
            <a:ext cx="5841443" cy="3660774"/>
          </a:xfrm>
        </p:spPr>
        <p:txBody>
          <a:bodyPr/>
          <a:lstStyle/>
          <a:p>
            <a:r>
              <a:rPr lang="en-US" sz="1300" dirty="0"/>
              <a:t>Applicable federal regulations as interpreted by the courts require </a:t>
            </a:r>
            <a:r>
              <a:rPr lang="en-US" sz="1300" b="1" dirty="0"/>
              <a:t>that  all public fixed route operators must provide or certify there is provided  ADA paratransit service complementary to its fixed route and which is designed, funded and implemented to fully meet all projected demand for next-day complementary ADA service. [49 C.F.R. 37.131(b)] The paratransit system must also be operated so as to be free of capacity constraints . [49 C.F.R.37.131(f)] </a:t>
            </a:r>
            <a:r>
              <a:rPr lang="en-US" sz="1300" b="1" i="1" dirty="0"/>
              <a:t>Anderson v. Rochester-Genesee Regional Transp. Authority</a:t>
            </a:r>
            <a:r>
              <a:rPr lang="en-US" sz="1300" b="1" dirty="0"/>
              <a:t>  337 F.3d 201, 210 -212 (C.A.2 (N.Y.),2003)</a:t>
            </a:r>
          </a:p>
          <a:p>
            <a:r>
              <a:rPr lang="en-US" sz="1300" dirty="0"/>
              <a:t>  </a:t>
            </a:r>
            <a:r>
              <a:rPr lang="en-US" sz="1300" i="1" dirty="0" smtClean="0"/>
              <a:t>The </a:t>
            </a:r>
            <a:r>
              <a:rPr lang="en-US" sz="1300" i="1" dirty="0"/>
              <a:t>assurances in Group 01.F are consistent with the U.S. OMB assurances required in </a:t>
            </a:r>
            <a:r>
              <a:rPr lang="en-US" sz="1300" i="1" dirty="0" smtClean="0"/>
              <a:t>the </a:t>
            </a:r>
            <a:r>
              <a:rPr lang="en-US" sz="1300" i="1" dirty="0"/>
              <a:t>U.S. OMB SF-424B and </a:t>
            </a:r>
            <a:r>
              <a:rPr lang="en-US" sz="1300" i="1" dirty="0" smtClean="0"/>
              <a:t>SF-424D</a:t>
            </a:r>
          </a:p>
          <a:p>
            <a:r>
              <a:rPr lang="en-US" sz="1300" i="1" dirty="0" smtClean="0"/>
              <a:t>1</a:t>
            </a:r>
            <a:r>
              <a:rPr lang="en-US" sz="1300" i="1" dirty="0"/>
              <a:t>. Administrative Activities. On behalf of your Applicant, you assure that: </a:t>
            </a:r>
            <a:endParaRPr lang="en-US" sz="1300" dirty="0"/>
          </a:p>
          <a:p>
            <a:r>
              <a:rPr lang="en-US" sz="1300" i="1" dirty="0"/>
              <a:t>a. For every Project described in any application it submits, it has adequate </a:t>
            </a:r>
            <a:endParaRPr lang="en-US" sz="1300" dirty="0"/>
          </a:p>
          <a:p>
            <a:r>
              <a:rPr lang="en-US" sz="1300" i="1" dirty="0"/>
              <a:t>resources to properly plan, manage, and complete its Project, including the: </a:t>
            </a:r>
            <a:endParaRPr lang="en-US" sz="1300" dirty="0"/>
          </a:p>
          <a:p>
            <a:r>
              <a:rPr lang="en-US" sz="1300" i="1" dirty="0"/>
              <a:t>(1) Legal authority to apply for Federal funding, </a:t>
            </a:r>
            <a:endParaRPr lang="en-US" sz="1300" dirty="0"/>
          </a:p>
          <a:p>
            <a:r>
              <a:rPr lang="en-US" sz="1300" i="1" dirty="0"/>
              <a:t>(2) Institutional capability, </a:t>
            </a:r>
            <a:endParaRPr lang="en-US" sz="1300" dirty="0"/>
          </a:p>
          <a:p>
            <a:r>
              <a:rPr lang="en-US" sz="1300" i="1" dirty="0"/>
              <a:t>(3) Managerial capability, and </a:t>
            </a:r>
            <a:endParaRPr lang="en-US" sz="1300" dirty="0"/>
          </a:p>
          <a:p>
            <a:r>
              <a:rPr lang="en-US" sz="1300" i="1" dirty="0"/>
              <a:t>(4) Financial capability (including funds sufficient to pay the non-Federal share </a:t>
            </a:r>
            <a:endParaRPr lang="en-US" sz="1300" dirty="0"/>
          </a:p>
          <a:p>
            <a:r>
              <a:rPr lang="en-US" sz="1300" i="1" dirty="0"/>
              <a:t>of Project cost), </a:t>
            </a:r>
            <a:endParaRPr lang="en-US" sz="1300" dirty="0"/>
          </a:p>
          <a:p>
            <a:endParaRPr lang="en-US" dirty="0"/>
          </a:p>
        </p:txBody>
      </p:sp>
      <p:sp>
        <p:nvSpPr>
          <p:cNvPr id="4" name="Slide Number Placeholder 3"/>
          <p:cNvSpPr>
            <a:spLocks noGrp="1"/>
          </p:cNvSpPr>
          <p:nvPr>
            <p:ph type="sldNum" sz="quarter" idx="10"/>
          </p:nvPr>
        </p:nvSpPr>
        <p:spPr/>
        <p:txBody>
          <a:bodyPr/>
          <a:lstStyle/>
          <a:p>
            <a:fld id="{DA078BE2-1705-F44F-961E-514EFB0B6D35}" type="slidenum">
              <a:rPr lang="en-US" smtClean="0"/>
              <a:t>10</a:t>
            </a:fld>
            <a:endParaRPr lang="en-US"/>
          </a:p>
        </p:txBody>
      </p:sp>
    </p:spTree>
    <p:extLst>
      <p:ext uri="{BB962C8B-B14F-4D97-AF65-F5344CB8AC3E}">
        <p14:creationId xmlns:p14="http://schemas.microsoft.com/office/powerpoint/2010/main" val="2961022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7"/>
            <a:ext cx="5841443" cy="3660774"/>
          </a:xfrm>
        </p:spPr>
        <p:txBody>
          <a:bodyPr/>
          <a:lstStyle/>
          <a:p>
            <a:r>
              <a:rPr lang="en-US" sz="1300" dirty="0"/>
              <a:t>Applicable federal regulations as interpreted by the courts require </a:t>
            </a:r>
            <a:r>
              <a:rPr lang="en-US" sz="1300" b="1" dirty="0"/>
              <a:t>that  all public fixed route operators must provide or certify there is provided  ADA paratransit service complementary to its fixed route and which is designed, funded and implemented to fully meet all projected demand for next-day complementary ADA service. [49 C.F.R. 37.131(b)] The paratransit system must also be operated so as to be free of capacity constraints . [49 C.F.R.37.131(f)] </a:t>
            </a:r>
            <a:r>
              <a:rPr lang="en-US" sz="1300" b="1" i="1" dirty="0"/>
              <a:t>Anderson v. Rochester-Genesee Regional Transp. Authority</a:t>
            </a:r>
            <a:r>
              <a:rPr lang="en-US" sz="1300" b="1" dirty="0"/>
              <a:t>  337 F.3d 201, 210 -212 (C.A.2 (N.Y.),2003)</a:t>
            </a:r>
          </a:p>
          <a:p>
            <a:r>
              <a:rPr lang="en-US" sz="1300" dirty="0"/>
              <a:t>  </a:t>
            </a:r>
            <a:r>
              <a:rPr lang="en-US" sz="1300" i="1" dirty="0" smtClean="0"/>
              <a:t>The </a:t>
            </a:r>
            <a:r>
              <a:rPr lang="en-US" sz="1300" i="1" dirty="0"/>
              <a:t>assurances in Group 01.F are consistent with the U.S. OMB assurances required in </a:t>
            </a:r>
            <a:r>
              <a:rPr lang="en-US" sz="1300" i="1" dirty="0" smtClean="0"/>
              <a:t>the </a:t>
            </a:r>
            <a:r>
              <a:rPr lang="en-US" sz="1300" i="1" dirty="0"/>
              <a:t>U.S. OMB SF-424B and </a:t>
            </a:r>
            <a:r>
              <a:rPr lang="en-US" sz="1300" i="1" dirty="0" smtClean="0"/>
              <a:t>SF-424D</a:t>
            </a:r>
          </a:p>
          <a:p>
            <a:r>
              <a:rPr lang="en-US" sz="1300" i="1" dirty="0" smtClean="0"/>
              <a:t>1</a:t>
            </a:r>
            <a:r>
              <a:rPr lang="en-US" sz="1300" i="1" dirty="0"/>
              <a:t>. Administrative Activities. On behalf of your Applicant, you assure that: </a:t>
            </a:r>
            <a:endParaRPr lang="en-US" sz="1300" dirty="0"/>
          </a:p>
          <a:p>
            <a:r>
              <a:rPr lang="en-US" sz="1300" i="1" dirty="0"/>
              <a:t>a. For every Project described in any application it submits, it has adequate </a:t>
            </a:r>
            <a:endParaRPr lang="en-US" sz="1300" dirty="0"/>
          </a:p>
          <a:p>
            <a:r>
              <a:rPr lang="en-US" sz="1300" i="1" dirty="0"/>
              <a:t>resources to properly plan, manage, and complete its Project, including the: </a:t>
            </a:r>
            <a:endParaRPr lang="en-US" sz="1300" dirty="0"/>
          </a:p>
          <a:p>
            <a:r>
              <a:rPr lang="en-US" sz="1300" i="1" dirty="0"/>
              <a:t>(1) Legal authority to apply for Federal funding, </a:t>
            </a:r>
            <a:endParaRPr lang="en-US" sz="1300" dirty="0"/>
          </a:p>
          <a:p>
            <a:r>
              <a:rPr lang="en-US" sz="1300" i="1" dirty="0"/>
              <a:t>(2) Institutional capability, </a:t>
            </a:r>
            <a:endParaRPr lang="en-US" sz="1300" dirty="0"/>
          </a:p>
          <a:p>
            <a:r>
              <a:rPr lang="en-US" sz="1300" i="1" dirty="0"/>
              <a:t>(3) Managerial capability, and </a:t>
            </a:r>
            <a:endParaRPr lang="en-US" sz="1300" dirty="0"/>
          </a:p>
          <a:p>
            <a:r>
              <a:rPr lang="en-US" sz="1300" i="1" dirty="0"/>
              <a:t>(4) Financial capability (including funds sufficient to pay the non-Federal share </a:t>
            </a:r>
            <a:endParaRPr lang="en-US" sz="1300" dirty="0"/>
          </a:p>
          <a:p>
            <a:r>
              <a:rPr lang="en-US" sz="1300" i="1" dirty="0"/>
              <a:t>of Project cost), </a:t>
            </a:r>
            <a:endParaRPr lang="en-US" sz="1300" dirty="0"/>
          </a:p>
          <a:p>
            <a:endParaRPr lang="en-US" dirty="0"/>
          </a:p>
        </p:txBody>
      </p:sp>
      <p:sp>
        <p:nvSpPr>
          <p:cNvPr id="4" name="Slide Number Placeholder 3"/>
          <p:cNvSpPr>
            <a:spLocks noGrp="1"/>
          </p:cNvSpPr>
          <p:nvPr>
            <p:ph type="sldNum" sz="quarter" idx="10"/>
          </p:nvPr>
        </p:nvSpPr>
        <p:spPr/>
        <p:txBody>
          <a:bodyPr/>
          <a:lstStyle/>
          <a:p>
            <a:fld id="{DA078BE2-1705-F44F-961E-514EFB0B6D35}" type="slidenum">
              <a:rPr lang="en-US" smtClean="0"/>
              <a:t>11</a:t>
            </a:fld>
            <a:endParaRPr lang="en-US"/>
          </a:p>
        </p:txBody>
      </p:sp>
    </p:spTree>
    <p:extLst>
      <p:ext uri="{BB962C8B-B14F-4D97-AF65-F5344CB8AC3E}">
        <p14:creationId xmlns:p14="http://schemas.microsoft.com/office/powerpoint/2010/main" val="1760183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7"/>
            <a:ext cx="5841443" cy="3660774"/>
          </a:xfrm>
        </p:spPr>
        <p:txBody>
          <a:bodyPr/>
          <a:lstStyle/>
          <a:p>
            <a:r>
              <a:rPr lang="en-US" sz="1300" dirty="0"/>
              <a:t>Applicable federal regulations as interpreted by the courts require </a:t>
            </a:r>
            <a:r>
              <a:rPr lang="en-US" sz="1300" b="1" dirty="0"/>
              <a:t>that  all public fixed route operators must provide or certify there is provided  ADA paratransit service complementary to its fixed route and which is designed, funded and implemented to fully meet all projected demand for next-day complementary ADA service. [49 C.F.R. 37.131(b)] The paratransit system must also be operated so as to be free of capacity constraints . [49 C.F.R.37.131(f)] </a:t>
            </a:r>
            <a:r>
              <a:rPr lang="en-US" sz="1300" b="1" i="1" dirty="0"/>
              <a:t>Anderson v. Rochester-Genesee Regional Transp. Authority</a:t>
            </a:r>
            <a:r>
              <a:rPr lang="en-US" sz="1300" b="1" dirty="0"/>
              <a:t>  337 F.3d 201, 210 -212 (C.A.2 (N.Y.),2003)</a:t>
            </a:r>
          </a:p>
          <a:p>
            <a:r>
              <a:rPr lang="en-US" sz="1300" dirty="0"/>
              <a:t>  </a:t>
            </a:r>
            <a:r>
              <a:rPr lang="en-US" sz="1300" i="1" dirty="0" smtClean="0"/>
              <a:t>The </a:t>
            </a:r>
            <a:r>
              <a:rPr lang="en-US" sz="1300" i="1" dirty="0"/>
              <a:t>assurances in Group 01.F are consistent with the U.S. OMB assurances required in </a:t>
            </a:r>
            <a:r>
              <a:rPr lang="en-US" sz="1300" i="1" dirty="0" smtClean="0"/>
              <a:t>the </a:t>
            </a:r>
            <a:r>
              <a:rPr lang="en-US" sz="1300" i="1" dirty="0"/>
              <a:t>U.S. OMB SF-424B and </a:t>
            </a:r>
            <a:r>
              <a:rPr lang="en-US" sz="1300" i="1" dirty="0" smtClean="0"/>
              <a:t>SF-424D</a:t>
            </a:r>
          </a:p>
          <a:p>
            <a:r>
              <a:rPr lang="en-US" sz="1300" i="1" dirty="0" smtClean="0"/>
              <a:t>1</a:t>
            </a:r>
            <a:r>
              <a:rPr lang="en-US" sz="1300" i="1" dirty="0"/>
              <a:t>. Administrative Activities. On behalf of your Applicant, you assure that: </a:t>
            </a:r>
            <a:endParaRPr lang="en-US" sz="1300" dirty="0"/>
          </a:p>
          <a:p>
            <a:r>
              <a:rPr lang="en-US" sz="1300" i="1" dirty="0"/>
              <a:t>a. For every Project described in any application it submits, it has adequate </a:t>
            </a:r>
            <a:endParaRPr lang="en-US" sz="1300" dirty="0"/>
          </a:p>
          <a:p>
            <a:r>
              <a:rPr lang="en-US" sz="1300" i="1" dirty="0"/>
              <a:t>resources to properly plan, manage, and complete its Project, including the: </a:t>
            </a:r>
            <a:endParaRPr lang="en-US" sz="1300" dirty="0"/>
          </a:p>
          <a:p>
            <a:r>
              <a:rPr lang="en-US" sz="1300" i="1" dirty="0"/>
              <a:t>(1) Legal authority to apply for Federal funding, </a:t>
            </a:r>
            <a:endParaRPr lang="en-US" sz="1300" dirty="0"/>
          </a:p>
          <a:p>
            <a:r>
              <a:rPr lang="en-US" sz="1300" i="1" dirty="0"/>
              <a:t>(2) Institutional capability, </a:t>
            </a:r>
            <a:endParaRPr lang="en-US" sz="1300" dirty="0"/>
          </a:p>
          <a:p>
            <a:r>
              <a:rPr lang="en-US" sz="1300" i="1" dirty="0"/>
              <a:t>(3) Managerial capability, and </a:t>
            </a:r>
            <a:endParaRPr lang="en-US" sz="1300" dirty="0"/>
          </a:p>
          <a:p>
            <a:r>
              <a:rPr lang="en-US" sz="1300" i="1" dirty="0"/>
              <a:t>(4) Financial capability (including funds sufficient to pay the non-Federal share </a:t>
            </a:r>
            <a:endParaRPr lang="en-US" sz="1300" dirty="0"/>
          </a:p>
          <a:p>
            <a:r>
              <a:rPr lang="en-US" sz="1300" i="1" dirty="0"/>
              <a:t>of Project cost), </a:t>
            </a:r>
            <a:endParaRPr lang="en-US" sz="1300" dirty="0"/>
          </a:p>
          <a:p>
            <a:endParaRPr lang="en-US" dirty="0"/>
          </a:p>
        </p:txBody>
      </p:sp>
      <p:sp>
        <p:nvSpPr>
          <p:cNvPr id="4" name="Slide Number Placeholder 3"/>
          <p:cNvSpPr>
            <a:spLocks noGrp="1"/>
          </p:cNvSpPr>
          <p:nvPr>
            <p:ph type="sldNum" sz="quarter" idx="10"/>
          </p:nvPr>
        </p:nvSpPr>
        <p:spPr/>
        <p:txBody>
          <a:bodyPr/>
          <a:lstStyle/>
          <a:p>
            <a:fld id="{DA078BE2-1705-F44F-961E-514EFB0B6D35}" type="slidenum">
              <a:rPr lang="en-US" smtClean="0"/>
              <a:t>12</a:t>
            </a:fld>
            <a:endParaRPr lang="en-US"/>
          </a:p>
        </p:txBody>
      </p:sp>
    </p:spTree>
    <p:extLst>
      <p:ext uri="{BB962C8B-B14F-4D97-AF65-F5344CB8AC3E}">
        <p14:creationId xmlns:p14="http://schemas.microsoft.com/office/powerpoint/2010/main" val="2210049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7"/>
            <a:ext cx="5841443" cy="3660774"/>
          </a:xfrm>
        </p:spPr>
        <p:txBody>
          <a:bodyPr/>
          <a:lstStyle/>
          <a:p>
            <a:r>
              <a:rPr lang="en-US" sz="1300" dirty="0"/>
              <a:t>Applicable federal regulations as interpreted by the courts require </a:t>
            </a:r>
            <a:r>
              <a:rPr lang="en-US" sz="1300" b="1" dirty="0"/>
              <a:t>that  all public fixed route operators must provide or certify there is provided  ADA paratransit service complementary to its fixed route and which is designed, funded and implemented to fully meet all projected demand for next-day complementary ADA service. [49 C.F.R. 37.131(b)] The paratransit system must also be operated so as to be free of capacity constraints . [49 C.F.R.37.131(f)] </a:t>
            </a:r>
            <a:r>
              <a:rPr lang="en-US" sz="1300" b="1" i="1" dirty="0"/>
              <a:t>Anderson v. Rochester-Genesee Regional Transp. Authority</a:t>
            </a:r>
            <a:r>
              <a:rPr lang="en-US" sz="1300" b="1" dirty="0"/>
              <a:t>  337 F.3d 201, 210 -212 (C.A.2 (N.Y.),2003)</a:t>
            </a:r>
          </a:p>
          <a:p>
            <a:r>
              <a:rPr lang="en-US" sz="1300" dirty="0"/>
              <a:t>  </a:t>
            </a:r>
            <a:r>
              <a:rPr lang="en-US" sz="1300" i="1" dirty="0" smtClean="0"/>
              <a:t>The </a:t>
            </a:r>
            <a:r>
              <a:rPr lang="en-US" sz="1300" i="1" dirty="0"/>
              <a:t>assurances in Group 01.F are consistent with the U.S. OMB assurances required in </a:t>
            </a:r>
            <a:r>
              <a:rPr lang="en-US" sz="1300" i="1" dirty="0" smtClean="0"/>
              <a:t>the </a:t>
            </a:r>
            <a:r>
              <a:rPr lang="en-US" sz="1300" i="1" dirty="0"/>
              <a:t>U.S. OMB SF-424B and </a:t>
            </a:r>
            <a:r>
              <a:rPr lang="en-US" sz="1300" i="1" dirty="0" smtClean="0"/>
              <a:t>SF-424D</a:t>
            </a:r>
          </a:p>
          <a:p>
            <a:r>
              <a:rPr lang="en-US" sz="1300" i="1" dirty="0" smtClean="0"/>
              <a:t>1</a:t>
            </a:r>
            <a:r>
              <a:rPr lang="en-US" sz="1300" i="1" dirty="0"/>
              <a:t>. Administrative Activities. On behalf of your Applicant, you assure that: </a:t>
            </a:r>
            <a:endParaRPr lang="en-US" sz="1300" dirty="0"/>
          </a:p>
          <a:p>
            <a:r>
              <a:rPr lang="en-US" sz="1300" i="1" dirty="0"/>
              <a:t>a. For every Project described in any application it submits, it has adequate </a:t>
            </a:r>
            <a:endParaRPr lang="en-US" sz="1300" dirty="0"/>
          </a:p>
          <a:p>
            <a:r>
              <a:rPr lang="en-US" sz="1300" i="1" dirty="0"/>
              <a:t>resources to properly plan, manage, and complete its Project, including the: </a:t>
            </a:r>
            <a:endParaRPr lang="en-US" sz="1300" dirty="0"/>
          </a:p>
          <a:p>
            <a:r>
              <a:rPr lang="en-US" sz="1300" i="1" dirty="0"/>
              <a:t>(1) Legal authority to apply for Federal funding, </a:t>
            </a:r>
            <a:endParaRPr lang="en-US" sz="1300" dirty="0"/>
          </a:p>
          <a:p>
            <a:r>
              <a:rPr lang="en-US" sz="1300" i="1" dirty="0"/>
              <a:t>(2) Institutional capability, </a:t>
            </a:r>
            <a:endParaRPr lang="en-US" sz="1300" dirty="0"/>
          </a:p>
          <a:p>
            <a:r>
              <a:rPr lang="en-US" sz="1300" i="1" dirty="0"/>
              <a:t>(3) Managerial capability, and </a:t>
            </a:r>
            <a:endParaRPr lang="en-US" sz="1300" dirty="0"/>
          </a:p>
          <a:p>
            <a:r>
              <a:rPr lang="en-US" sz="1300" i="1" dirty="0"/>
              <a:t>(4) Financial capability (including funds sufficient to pay the non-Federal share </a:t>
            </a:r>
            <a:endParaRPr lang="en-US" sz="1300" dirty="0"/>
          </a:p>
          <a:p>
            <a:r>
              <a:rPr lang="en-US" sz="1300" i="1" dirty="0"/>
              <a:t>of Project cost), </a:t>
            </a:r>
            <a:endParaRPr lang="en-US" sz="1300" dirty="0"/>
          </a:p>
          <a:p>
            <a:endParaRPr lang="en-US" dirty="0"/>
          </a:p>
        </p:txBody>
      </p:sp>
      <p:sp>
        <p:nvSpPr>
          <p:cNvPr id="4" name="Slide Number Placeholder 3"/>
          <p:cNvSpPr>
            <a:spLocks noGrp="1"/>
          </p:cNvSpPr>
          <p:nvPr>
            <p:ph type="sldNum" sz="quarter" idx="10"/>
          </p:nvPr>
        </p:nvSpPr>
        <p:spPr/>
        <p:txBody>
          <a:bodyPr/>
          <a:lstStyle/>
          <a:p>
            <a:fld id="{DA078BE2-1705-F44F-961E-514EFB0B6D35}" type="slidenum">
              <a:rPr lang="en-US" smtClean="0"/>
              <a:t>13</a:t>
            </a:fld>
            <a:endParaRPr lang="en-US"/>
          </a:p>
        </p:txBody>
      </p:sp>
    </p:spTree>
    <p:extLst>
      <p:ext uri="{BB962C8B-B14F-4D97-AF65-F5344CB8AC3E}">
        <p14:creationId xmlns:p14="http://schemas.microsoft.com/office/powerpoint/2010/main" val="3220892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7"/>
            <a:ext cx="5841443" cy="3660774"/>
          </a:xfrm>
        </p:spPr>
        <p:txBody>
          <a:bodyPr/>
          <a:lstStyle/>
          <a:p>
            <a:r>
              <a:rPr lang="en-US" sz="1300" dirty="0"/>
              <a:t>Applicable federal regulations as interpreted by the courts require </a:t>
            </a:r>
            <a:r>
              <a:rPr lang="en-US" sz="1300" b="1" dirty="0"/>
              <a:t>that  all public fixed route operators must provide or certify there is provided  ADA paratransit service complementary to its fixed route and which is designed, funded and implemented to fully meet all projected demand for next-day complementary ADA service. [49 C.F.R. 37.131(b)] The paratransit system must also be operated so as to be free of capacity constraints . [49 C.F.R.37.131(f)] </a:t>
            </a:r>
            <a:r>
              <a:rPr lang="en-US" sz="1300" b="1" i="1" dirty="0"/>
              <a:t>Anderson v. Rochester-Genesee Regional Transp. Authority</a:t>
            </a:r>
            <a:r>
              <a:rPr lang="en-US" sz="1300" b="1" dirty="0"/>
              <a:t>  337 F.3d 201, 210 -212 (C.A.2 (N.Y.),2003)</a:t>
            </a:r>
          </a:p>
          <a:p>
            <a:r>
              <a:rPr lang="en-US" sz="1300" dirty="0"/>
              <a:t>  </a:t>
            </a:r>
            <a:r>
              <a:rPr lang="en-US" sz="1300" i="1" dirty="0" smtClean="0"/>
              <a:t>The </a:t>
            </a:r>
            <a:r>
              <a:rPr lang="en-US" sz="1300" i="1" dirty="0"/>
              <a:t>assurances in Group 01.F are consistent with the U.S. OMB assurances required in </a:t>
            </a:r>
            <a:r>
              <a:rPr lang="en-US" sz="1300" i="1" dirty="0" smtClean="0"/>
              <a:t>the </a:t>
            </a:r>
            <a:r>
              <a:rPr lang="en-US" sz="1300" i="1" dirty="0"/>
              <a:t>U.S. OMB SF-424B and </a:t>
            </a:r>
            <a:r>
              <a:rPr lang="en-US" sz="1300" i="1" dirty="0" smtClean="0"/>
              <a:t>SF-424D</a:t>
            </a:r>
          </a:p>
          <a:p>
            <a:r>
              <a:rPr lang="en-US" sz="1300" i="1" dirty="0" smtClean="0"/>
              <a:t>1</a:t>
            </a:r>
            <a:r>
              <a:rPr lang="en-US" sz="1300" i="1" dirty="0"/>
              <a:t>. Administrative Activities. On behalf of your Applicant, you assure that: </a:t>
            </a:r>
            <a:endParaRPr lang="en-US" sz="1300" dirty="0"/>
          </a:p>
          <a:p>
            <a:r>
              <a:rPr lang="en-US" sz="1300" i="1" dirty="0"/>
              <a:t>a. For every Project described in any application it submits, it has adequate </a:t>
            </a:r>
            <a:endParaRPr lang="en-US" sz="1300" dirty="0"/>
          </a:p>
          <a:p>
            <a:r>
              <a:rPr lang="en-US" sz="1300" i="1" dirty="0"/>
              <a:t>resources to properly plan, manage, and complete its Project, including the: </a:t>
            </a:r>
            <a:endParaRPr lang="en-US" sz="1300" dirty="0"/>
          </a:p>
          <a:p>
            <a:r>
              <a:rPr lang="en-US" sz="1300" i="1" dirty="0"/>
              <a:t>(1) Legal authority to apply for Federal funding, </a:t>
            </a:r>
            <a:endParaRPr lang="en-US" sz="1300" dirty="0"/>
          </a:p>
          <a:p>
            <a:r>
              <a:rPr lang="en-US" sz="1300" i="1" dirty="0"/>
              <a:t>(2) Institutional capability, </a:t>
            </a:r>
            <a:endParaRPr lang="en-US" sz="1300" dirty="0"/>
          </a:p>
          <a:p>
            <a:r>
              <a:rPr lang="en-US" sz="1300" i="1" dirty="0"/>
              <a:t>(3) Managerial capability, and </a:t>
            </a:r>
            <a:endParaRPr lang="en-US" sz="1300" dirty="0"/>
          </a:p>
          <a:p>
            <a:r>
              <a:rPr lang="en-US" sz="1300" i="1" dirty="0"/>
              <a:t>(4) Financial capability (including funds sufficient to pay the non-Federal share </a:t>
            </a:r>
            <a:endParaRPr lang="en-US" sz="1300" dirty="0"/>
          </a:p>
          <a:p>
            <a:r>
              <a:rPr lang="en-US" sz="1300" i="1" dirty="0"/>
              <a:t>of Project cost), </a:t>
            </a:r>
            <a:endParaRPr lang="en-US" sz="1300" dirty="0"/>
          </a:p>
          <a:p>
            <a:endParaRPr lang="en-US" dirty="0"/>
          </a:p>
        </p:txBody>
      </p:sp>
      <p:sp>
        <p:nvSpPr>
          <p:cNvPr id="4" name="Slide Number Placeholder 3"/>
          <p:cNvSpPr>
            <a:spLocks noGrp="1"/>
          </p:cNvSpPr>
          <p:nvPr>
            <p:ph type="sldNum" sz="quarter" idx="10"/>
          </p:nvPr>
        </p:nvSpPr>
        <p:spPr/>
        <p:txBody>
          <a:bodyPr/>
          <a:lstStyle/>
          <a:p>
            <a:fld id="{DA078BE2-1705-F44F-961E-514EFB0B6D35}" type="slidenum">
              <a:rPr lang="en-US" smtClean="0"/>
              <a:t>14</a:t>
            </a:fld>
            <a:endParaRPr lang="en-US"/>
          </a:p>
        </p:txBody>
      </p:sp>
    </p:spTree>
    <p:extLst>
      <p:ext uri="{BB962C8B-B14F-4D97-AF65-F5344CB8AC3E}">
        <p14:creationId xmlns:p14="http://schemas.microsoft.com/office/powerpoint/2010/main" val="4277074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7"/>
            <a:ext cx="5841443" cy="3660774"/>
          </a:xfrm>
        </p:spPr>
        <p:txBody>
          <a:bodyPr/>
          <a:lstStyle/>
          <a:p>
            <a:r>
              <a:rPr lang="en-US" sz="1300" dirty="0"/>
              <a:t>Applicable federal regulations as interpreted by the courts require </a:t>
            </a:r>
            <a:r>
              <a:rPr lang="en-US" sz="1300" b="1" dirty="0"/>
              <a:t>that  all public fixed route operators must provide or certify there is provided  ADA paratransit service complementary to its fixed route and which is designed, funded and implemented to fully meet all projected demand for next-day complementary ADA service. [49 C.F.R. 37.131(b)] The paratransit system must also be operated so as to be free of capacity constraints . [49 C.F.R.37.131(f)] </a:t>
            </a:r>
            <a:r>
              <a:rPr lang="en-US" sz="1300" b="1" i="1" dirty="0"/>
              <a:t>Anderson v. Rochester-Genesee Regional Transp. Authority</a:t>
            </a:r>
            <a:r>
              <a:rPr lang="en-US" sz="1300" b="1" dirty="0"/>
              <a:t>  337 F.3d 201, 210 -212 (C.A.2 (N.Y.),2003)</a:t>
            </a:r>
          </a:p>
          <a:p>
            <a:r>
              <a:rPr lang="en-US" sz="1300" dirty="0"/>
              <a:t>  </a:t>
            </a:r>
            <a:r>
              <a:rPr lang="en-US" sz="1300" i="1" dirty="0" smtClean="0"/>
              <a:t>The </a:t>
            </a:r>
            <a:r>
              <a:rPr lang="en-US" sz="1300" i="1" dirty="0"/>
              <a:t>assurances in Group 01.F are consistent with the U.S. OMB assurances required in </a:t>
            </a:r>
            <a:r>
              <a:rPr lang="en-US" sz="1300" i="1" dirty="0" smtClean="0"/>
              <a:t>the </a:t>
            </a:r>
            <a:r>
              <a:rPr lang="en-US" sz="1300" i="1" dirty="0"/>
              <a:t>U.S. OMB SF-424B and </a:t>
            </a:r>
            <a:r>
              <a:rPr lang="en-US" sz="1300" i="1" dirty="0" smtClean="0"/>
              <a:t>SF-424D</a:t>
            </a:r>
          </a:p>
          <a:p>
            <a:r>
              <a:rPr lang="en-US" sz="1300" i="1" dirty="0" smtClean="0"/>
              <a:t>1</a:t>
            </a:r>
            <a:r>
              <a:rPr lang="en-US" sz="1300" i="1" dirty="0"/>
              <a:t>. Administrative Activities. On behalf of your Applicant, you assure that: </a:t>
            </a:r>
            <a:endParaRPr lang="en-US" sz="1300" dirty="0"/>
          </a:p>
          <a:p>
            <a:r>
              <a:rPr lang="en-US" sz="1300" i="1" dirty="0"/>
              <a:t>a. For every Project described in any application it submits, it has adequate </a:t>
            </a:r>
            <a:endParaRPr lang="en-US" sz="1300" dirty="0"/>
          </a:p>
          <a:p>
            <a:r>
              <a:rPr lang="en-US" sz="1300" i="1" dirty="0"/>
              <a:t>resources to properly plan, manage, and complete its Project, including the: </a:t>
            </a:r>
            <a:endParaRPr lang="en-US" sz="1300" dirty="0"/>
          </a:p>
          <a:p>
            <a:r>
              <a:rPr lang="en-US" sz="1300" i="1" dirty="0"/>
              <a:t>(1) Legal authority to apply for Federal funding, </a:t>
            </a:r>
            <a:endParaRPr lang="en-US" sz="1300" dirty="0"/>
          </a:p>
          <a:p>
            <a:r>
              <a:rPr lang="en-US" sz="1300" i="1" dirty="0"/>
              <a:t>(2) Institutional capability, </a:t>
            </a:r>
            <a:endParaRPr lang="en-US" sz="1300" dirty="0"/>
          </a:p>
          <a:p>
            <a:r>
              <a:rPr lang="en-US" sz="1300" i="1" dirty="0"/>
              <a:t>(3) Managerial capability, and </a:t>
            </a:r>
            <a:endParaRPr lang="en-US" sz="1300" dirty="0"/>
          </a:p>
          <a:p>
            <a:r>
              <a:rPr lang="en-US" sz="1300" i="1" dirty="0"/>
              <a:t>(4) Financial capability (including funds sufficient to pay the non-Federal share </a:t>
            </a:r>
            <a:endParaRPr lang="en-US" sz="1300" dirty="0"/>
          </a:p>
          <a:p>
            <a:r>
              <a:rPr lang="en-US" sz="1300" i="1" dirty="0"/>
              <a:t>of Project cost), </a:t>
            </a:r>
            <a:endParaRPr lang="en-US" sz="1300" dirty="0"/>
          </a:p>
          <a:p>
            <a:endParaRPr lang="en-US" dirty="0"/>
          </a:p>
        </p:txBody>
      </p:sp>
      <p:sp>
        <p:nvSpPr>
          <p:cNvPr id="4" name="Slide Number Placeholder 3"/>
          <p:cNvSpPr>
            <a:spLocks noGrp="1"/>
          </p:cNvSpPr>
          <p:nvPr>
            <p:ph type="sldNum" sz="quarter" idx="10"/>
          </p:nvPr>
        </p:nvSpPr>
        <p:spPr/>
        <p:txBody>
          <a:bodyPr/>
          <a:lstStyle/>
          <a:p>
            <a:fld id="{DA078BE2-1705-F44F-961E-514EFB0B6D35}" type="slidenum">
              <a:rPr lang="en-US" smtClean="0"/>
              <a:t>15</a:t>
            </a:fld>
            <a:endParaRPr lang="en-US"/>
          </a:p>
        </p:txBody>
      </p:sp>
    </p:spTree>
    <p:extLst>
      <p:ext uri="{BB962C8B-B14F-4D97-AF65-F5344CB8AC3E}">
        <p14:creationId xmlns:p14="http://schemas.microsoft.com/office/powerpoint/2010/main" val="3952845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7"/>
            <a:ext cx="5841443" cy="3660774"/>
          </a:xfrm>
        </p:spPr>
        <p:txBody>
          <a:bodyPr/>
          <a:lstStyle/>
          <a:p>
            <a:r>
              <a:rPr lang="en-US" sz="1300" dirty="0"/>
              <a:t>Applicable federal regulations as interpreted by the courts require </a:t>
            </a:r>
            <a:r>
              <a:rPr lang="en-US" sz="1300" b="1" dirty="0"/>
              <a:t>that  all public fixed route operators must provide or certify there is provided  ADA paratransit service complementary to its fixed route and which is designed, funded and implemented to fully meet all projected demand for next-day complementary ADA service. [49 C.F.R. 37.131(b)] The paratransit system must also be operated so as to be free of capacity constraints . [49 C.F.R.37.131(f)] </a:t>
            </a:r>
            <a:r>
              <a:rPr lang="en-US" sz="1300" b="1" i="1" dirty="0"/>
              <a:t>Anderson v. Rochester-Genesee Regional Transp. Authority</a:t>
            </a:r>
            <a:r>
              <a:rPr lang="en-US" sz="1300" b="1" dirty="0"/>
              <a:t>  337 F.3d 201, 210 -212 (C.A.2 (N.Y.),2003)</a:t>
            </a:r>
          </a:p>
          <a:p>
            <a:r>
              <a:rPr lang="en-US" sz="1300" dirty="0"/>
              <a:t>  </a:t>
            </a:r>
            <a:r>
              <a:rPr lang="en-US" sz="1300" i="1" dirty="0" smtClean="0"/>
              <a:t>The </a:t>
            </a:r>
            <a:r>
              <a:rPr lang="en-US" sz="1300" i="1" dirty="0"/>
              <a:t>assurances in Group 01.F are consistent with the U.S. OMB assurances required in </a:t>
            </a:r>
            <a:r>
              <a:rPr lang="en-US" sz="1300" i="1" dirty="0" smtClean="0"/>
              <a:t>the </a:t>
            </a:r>
            <a:r>
              <a:rPr lang="en-US" sz="1300" i="1" dirty="0"/>
              <a:t>U.S. OMB SF-424B and </a:t>
            </a:r>
            <a:r>
              <a:rPr lang="en-US" sz="1300" i="1" dirty="0" smtClean="0"/>
              <a:t>SF-424D</a:t>
            </a:r>
          </a:p>
          <a:p>
            <a:r>
              <a:rPr lang="en-US" sz="1300" i="1" dirty="0" smtClean="0"/>
              <a:t>1</a:t>
            </a:r>
            <a:r>
              <a:rPr lang="en-US" sz="1300" i="1" dirty="0"/>
              <a:t>. Administrative Activities. On behalf of your Applicant, you assure that: </a:t>
            </a:r>
            <a:endParaRPr lang="en-US" sz="1300" dirty="0"/>
          </a:p>
          <a:p>
            <a:r>
              <a:rPr lang="en-US" sz="1300" i="1" dirty="0"/>
              <a:t>a. For every Project described in any application it submits, it has adequate </a:t>
            </a:r>
            <a:endParaRPr lang="en-US" sz="1300" dirty="0"/>
          </a:p>
          <a:p>
            <a:r>
              <a:rPr lang="en-US" sz="1300" i="1" dirty="0"/>
              <a:t>resources to properly plan, manage, and complete its Project, including the: </a:t>
            </a:r>
            <a:endParaRPr lang="en-US" sz="1300" dirty="0"/>
          </a:p>
          <a:p>
            <a:r>
              <a:rPr lang="en-US" sz="1300" i="1" dirty="0"/>
              <a:t>(1) Legal authority to apply for Federal funding, </a:t>
            </a:r>
            <a:endParaRPr lang="en-US" sz="1300" dirty="0"/>
          </a:p>
          <a:p>
            <a:r>
              <a:rPr lang="en-US" sz="1300" i="1" dirty="0"/>
              <a:t>(2) Institutional capability, </a:t>
            </a:r>
            <a:endParaRPr lang="en-US" sz="1300" dirty="0"/>
          </a:p>
          <a:p>
            <a:r>
              <a:rPr lang="en-US" sz="1300" i="1" dirty="0"/>
              <a:t>(3) Managerial capability, and </a:t>
            </a:r>
            <a:endParaRPr lang="en-US" sz="1300" dirty="0"/>
          </a:p>
          <a:p>
            <a:r>
              <a:rPr lang="en-US" sz="1300" i="1" dirty="0"/>
              <a:t>(4) Financial capability (including funds sufficient to pay the non-Federal share </a:t>
            </a:r>
            <a:endParaRPr lang="en-US" sz="1300" dirty="0"/>
          </a:p>
          <a:p>
            <a:r>
              <a:rPr lang="en-US" sz="1300" i="1" dirty="0"/>
              <a:t>of Project cost), </a:t>
            </a:r>
            <a:endParaRPr lang="en-US" sz="1300" dirty="0"/>
          </a:p>
          <a:p>
            <a:endParaRPr lang="en-US" dirty="0"/>
          </a:p>
        </p:txBody>
      </p:sp>
      <p:sp>
        <p:nvSpPr>
          <p:cNvPr id="4" name="Slide Number Placeholder 3"/>
          <p:cNvSpPr>
            <a:spLocks noGrp="1"/>
          </p:cNvSpPr>
          <p:nvPr>
            <p:ph type="sldNum" sz="quarter" idx="10"/>
          </p:nvPr>
        </p:nvSpPr>
        <p:spPr/>
        <p:txBody>
          <a:bodyPr/>
          <a:lstStyle/>
          <a:p>
            <a:fld id="{DA078BE2-1705-F44F-961E-514EFB0B6D35}" type="slidenum">
              <a:rPr lang="en-US" smtClean="0"/>
              <a:t>2</a:t>
            </a:fld>
            <a:endParaRPr lang="en-US"/>
          </a:p>
        </p:txBody>
      </p:sp>
    </p:spTree>
    <p:extLst>
      <p:ext uri="{BB962C8B-B14F-4D97-AF65-F5344CB8AC3E}">
        <p14:creationId xmlns:p14="http://schemas.microsoft.com/office/powerpoint/2010/main" val="2359893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7"/>
            <a:ext cx="5841443" cy="3660774"/>
          </a:xfrm>
        </p:spPr>
        <p:txBody>
          <a:bodyPr/>
          <a:lstStyle/>
          <a:p>
            <a:r>
              <a:rPr lang="en-US" sz="1300" dirty="0"/>
              <a:t>Applicable federal regulations as interpreted by the courts require </a:t>
            </a:r>
            <a:r>
              <a:rPr lang="en-US" sz="1300" b="1" dirty="0"/>
              <a:t>that  all public fixed route operators must provide or certify there is provided  ADA paratransit service complementary to its fixed route and which is designed, funded and implemented to fully meet all projected demand for next-day complementary ADA service. [49 C.F.R. 37.131(b)] The paratransit system must also be operated so as to be free of capacity constraints . [49 C.F.R.37.131(f)] </a:t>
            </a:r>
            <a:r>
              <a:rPr lang="en-US" sz="1300" b="1" i="1" dirty="0"/>
              <a:t>Anderson v. Rochester-Genesee Regional Transp. Authority</a:t>
            </a:r>
            <a:r>
              <a:rPr lang="en-US" sz="1300" b="1" dirty="0"/>
              <a:t>  337 F.3d 201, 210 -212 (C.A.2 (N.Y.),2003)</a:t>
            </a:r>
          </a:p>
          <a:p>
            <a:r>
              <a:rPr lang="en-US" sz="1300" dirty="0"/>
              <a:t>  </a:t>
            </a:r>
            <a:r>
              <a:rPr lang="en-US" sz="1300" i="1" dirty="0" smtClean="0"/>
              <a:t>The </a:t>
            </a:r>
            <a:r>
              <a:rPr lang="en-US" sz="1300" i="1" dirty="0"/>
              <a:t>assurances in Group 01.F are consistent with the U.S. OMB assurances required in </a:t>
            </a:r>
            <a:r>
              <a:rPr lang="en-US" sz="1300" i="1" dirty="0" smtClean="0"/>
              <a:t>the </a:t>
            </a:r>
            <a:r>
              <a:rPr lang="en-US" sz="1300" i="1" dirty="0"/>
              <a:t>U.S. OMB SF-424B and </a:t>
            </a:r>
            <a:r>
              <a:rPr lang="en-US" sz="1300" i="1" dirty="0" smtClean="0"/>
              <a:t>SF-424D</a:t>
            </a:r>
          </a:p>
          <a:p>
            <a:r>
              <a:rPr lang="en-US" sz="1300" i="1" dirty="0" smtClean="0"/>
              <a:t>1</a:t>
            </a:r>
            <a:r>
              <a:rPr lang="en-US" sz="1300" i="1" dirty="0"/>
              <a:t>. Administrative Activities. On behalf of your Applicant, you assure that: </a:t>
            </a:r>
            <a:endParaRPr lang="en-US" sz="1300" dirty="0"/>
          </a:p>
          <a:p>
            <a:r>
              <a:rPr lang="en-US" sz="1300" i="1" dirty="0"/>
              <a:t>a. For every Project described in any application it submits, it has adequate </a:t>
            </a:r>
            <a:endParaRPr lang="en-US" sz="1300" dirty="0"/>
          </a:p>
          <a:p>
            <a:r>
              <a:rPr lang="en-US" sz="1300" i="1" dirty="0"/>
              <a:t>resources to properly plan, manage, and complete its Project, including the: </a:t>
            </a:r>
            <a:endParaRPr lang="en-US" sz="1300" dirty="0"/>
          </a:p>
          <a:p>
            <a:r>
              <a:rPr lang="en-US" sz="1300" i="1" dirty="0"/>
              <a:t>(1) Legal authority to apply for Federal funding, </a:t>
            </a:r>
            <a:endParaRPr lang="en-US" sz="1300" dirty="0"/>
          </a:p>
          <a:p>
            <a:r>
              <a:rPr lang="en-US" sz="1300" i="1" dirty="0"/>
              <a:t>(2) Institutional capability, </a:t>
            </a:r>
            <a:endParaRPr lang="en-US" sz="1300" dirty="0"/>
          </a:p>
          <a:p>
            <a:r>
              <a:rPr lang="en-US" sz="1300" i="1" dirty="0"/>
              <a:t>(3) Managerial capability, and </a:t>
            </a:r>
            <a:endParaRPr lang="en-US" sz="1300" dirty="0"/>
          </a:p>
          <a:p>
            <a:r>
              <a:rPr lang="en-US" sz="1300" i="1" dirty="0"/>
              <a:t>(4) Financial capability (including funds sufficient to pay the non-Federal share </a:t>
            </a:r>
            <a:endParaRPr lang="en-US" sz="1300" dirty="0"/>
          </a:p>
          <a:p>
            <a:r>
              <a:rPr lang="en-US" sz="1300" i="1" dirty="0"/>
              <a:t>of Project cost), </a:t>
            </a:r>
            <a:endParaRPr lang="en-US" sz="1300" dirty="0"/>
          </a:p>
          <a:p>
            <a:endParaRPr lang="en-US" dirty="0"/>
          </a:p>
        </p:txBody>
      </p:sp>
      <p:sp>
        <p:nvSpPr>
          <p:cNvPr id="4" name="Slide Number Placeholder 3"/>
          <p:cNvSpPr>
            <a:spLocks noGrp="1"/>
          </p:cNvSpPr>
          <p:nvPr>
            <p:ph type="sldNum" sz="quarter" idx="10"/>
          </p:nvPr>
        </p:nvSpPr>
        <p:spPr/>
        <p:txBody>
          <a:bodyPr/>
          <a:lstStyle/>
          <a:p>
            <a:fld id="{DA078BE2-1705-F44F-961E-514EFB0B6D35}" type="slidenum">
              <a:rPr lang="en-US" smtClean="0"/>
              <a:t>3</a:t>
            </a:fld>
            <a:endParaRPr lang="en-US"/>
          </a:p>
        </p:txBody>
      </p:sp>
    </p:spTree>
    <p:extLst>
      <p:ext uri="{BB962C8B-B14F-4D97-AF65-F5344CB8AC3E}">
        <p14:creationId xmlns:p14="http://schemas.microsoft.com/office/powerpoint/2010/main" val="848048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7"/>
            <a:ext cx="5841443" cy="3660774"/>
          </a:xfrm>
        </p:spPr>
        <p:txBody>
          <a:bodyPr/>
          <a:lstStyle/>
          <a:p>
            <a:r>
              <a:rPr lang="en-US" sz="1300" dirty="0"/>
              <a:t>Applicable federal regulations as interpreted by the courts require </a:t>
            </a:r>
            <a:r>
              <a:rPr lang="en-US" sz="1300" b="1" dirty="0"/>
              <a:t>that  all public fixed route operators must provide or certify there is provided  ADA paratransit service complementary to its fixed route and which is designed, funded and implemented to fully meet all projected demand for next-day complementary ADA service. [49 C.F.R. 37.131(b)] The paratransit system must also be operated so as to be free of capacity constraints . [49 C.F.R.37.131(f)] </a:t>
            </a:r>
            <a:r>
              <a:rPr lang="en-US" sz="1300" b="1" i="1" dirty="0"/>
              <a:t>Anderson v. Rochester-Genesee Regional Transp. Authority</a:t>
            </a:r>
            <a:r>
              <a:rPr lang="en-US" sz="1300" b="1" dirty="0"/>
              <a:t>  337 F.3d 201, 210 -212 (C.A.2 (N.Y.),2003)</a:t>
            </a:r>
          </a:p>
          <a:p>
            <a:r>
              <a:rPr lang="en-US" sz="1300" dirty="0"/>
              <a:t>  </a:t>
            </a:r>
            <a:r>
              <a:rPr lang="en-US" sz="1300" i="1" dirty="0" smtClean="0"/>
              <a:t>The </a:t>
            </a:r>
            <a:r>
              <a:rPr lang="en-US" sz="1300" i="1" dirty="0"/>
              <a:t>assurances in Group 01.F are consistent with the U.S. OMB assurances required in </a:t>
            </a:r>
            <a:r>
              <a:rPr lang="en-US" sz="1300" i="1" dirty="0" smtClean="0"/>
              <a:t>the </a:t>
            </a:r>
            <a:r>
              <a:rPr lang="en-US" sz="1300" i="1" dirty="0"/>
              <a:t>U.S. OMB SF-424B and </a:t>
            </a:r>
            <a:r>
              <a:rPr lang="en-US" sz="1300" i="1" dirty="0" smtClean="0"/>
              <a:t>SF-424D</a:t>
            </a:r>
          </a:p>
          <a:p>
            <a:r>
              <a:rPr lang="en-US" sz="1300" i="1" dirty="0" smtClean="0"/>
              <a:t>1</a:t>
            </a:r>
            <a:r>
              <a:rPr lang="en-US" sz="1300" i="1" dirty="0"/>
              <a:t>. Administrative Activities. On behalf of your Applicant, you assure that: </a:t>
            </a:r>
            <a:endParaRPr lang="en-US" sz="1300" dirty="0"/>
          </a:p>
          <a:p>
            <a:r>
              <a:rPr lang="en-US" sz="1300" i="1" dirty="0"/>
              <a:t>a. For every Project described in any application it submits, it has adequate </a:t>
            </a:r>
            <a:endParaRPr lang="en-US" sz="1300" dirty="0"/>
          </a:p>
          <a:p>
            <a:r>
              <a:rPr lang="en-US" sz="1300" i="1" dirty="0"/>
              <a:t>resources to properly plan, manage, and complete its Project, including the: </a:t>
            </a:r>
            <a:endParaRPr lang="en-US" sz="1300" dirty="0"/>
          </a:p>
          <a:p>
            <a:r>
              <a:rPr lang="en-US" sz="1300" i="1" dirty="0"/>
              <a:t>(1) Legal authority to apply for Federal funding, </a:t>
            </a:r>
            <a:endParaRPr lang="en-US" sz="1300" dirty="0"/>
          </a:p>
          <a:p>
            <a:r>
              <a:rPr lang="en-US" sz="1300" i="1" dirty="0"/>
              <a:t>(2) Institutional capability, </a:t>
            </a:r>
            <a:endParaRPr lang="en-US" sz="1300" dirty="0"/>
          </a:p>
          <a:p>
            <a:r>
              <a:rPr lang="en-US" sz="1300" i="1" dirty="0"/>
              <a:t>(3) Managerial capability, and </a:t>
            </a:r>
            <a:endParaRPr lang="en-US" sz="1300" dirty="0"/>
          </a:p>
          <a:p>
            <a:r>
              <a:rPr lang="en-US" sz="1300" i="1" dirty="0"/>
              <a:t>(4) Financial capability (including funds sufficient to pay the non-Federal share </a:t>
            </a:r>
            <a:endParaRPr lang="en-US" sz="1300" dirty="0"/>
          </a:p>
          <a:p>
            <a:r>
              <a:rPr lang="en-US" sz="1300" i="1" dirty="0"/>
              <a:t>of Project cost), </a:t>
            </a:r>
            <a:endParaRPr lang="en-US" sz="1300" dirty="0"/>
          </a:p>
          <a:p>
            <a:endParaRPr lang="en-US" dirty="0"/>
          </a:p>
        </p:txBody>
      </p:sp>
      <p:sp>
        <p:nvSpPr>
          <p:cNvPr id="4" name="Slide Number Placeholder 3"/>
          <p:cNvSpPr>
            <a:spLocks noGrp="1"/>
          </p:cNvSpPr>
          <p:nvPr>
            <p:ph type="sldNum" sz="quarter" idx="10"/>
          </p:nvPr>
        </p:nvSpPr>
        <p:spPr/>
        <p:txBody>
          <a:bodyPr/>
          <a:lstStyle/>
          <a:p>
            <a:fld id="{DA078BE2-1705-F44F-961E-514EFB0B6D35}" type="slidenum">
              <a:rPr lang="en-US" smtClean="0"/>
              <a:t>4</a:t>
            </a:fld>
            <a:endParaRPr lang="en-US"/>
          </a:p>
        </p:txBody>
      </p:sp>
    </p:spTree>
    <p:extLst>
      <p:ext uri="{BB962C8B-B14F-4D97-AF65-F5344CB8AC3E}">
        <p14:creationId xmlns:p14="http://schemas.microsoft.com/office/powerpoint/2010/main" val="2147280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7"/>
            <a:ext cx="5841443" cy="3660774"/>
          </a:xfrm>
        </p:spPr>
        <p:txBody>
          <a:bodyPr/>
          <a:lstStyle/>
          <a:p>
            <a:r>
              <a:rPr lang="en-US" sz="1300" dirty="0"/>
              <a:t>Applicable federal regulations as interpreted by the courts require </a:t>
            </a:r>
            <a:r>
              <a:rPr lang="en-US" sz="1300" b="1" dirty="0"/>
              <a:t>that  all public fixed route operators must provide or certify there is provided  ADA paratransit service complementary to its fixed route and which is designed, funded and implemented to fully meet all projected demand for next-day complementary ADA service. [49 C.F.R. 37.131(b)] The paratransit system must also be operated so as to be free of capacity constraints . [49 C.F.R.37.131(f)] </a:t>
            </a:r>
            <a:r>
              <a:rPr lang="en-US" sz="1300" b="1" i="1" dirty="0"/>
              <a:t>Anderson v. Rochester-Genesee Regional Transp. Authority</a:t>
            </a:r>
            <a:r>
              <a:rPr lang="en-US" sz="1300" b="1" dirty="0"/>
              <a:t>  337 F.3d 201, 210 -212 (C.A.2 (N.Y.),2003)</a:t>
            </a:r>
          </a:p>
          <a:p>
            <a:r>
              <a:rPr lang="en-US" sz="1300" dirty="0"/>
              <a:t>  </a:t>
            </a:r>
            <a:r>
              <a:rPr lang="en-US" sz="1300" i="1" dirty="0" smtClean="0"/>
              <a:t>The </a:t>
            </a:r>
            <a:r>
              <a:rPr lang="en-US" sz="1300" i="1" dirty="0"/>
              <a:t>assurances in Group 01.F are consistent with the U.S. OMB assurances required in </a:t>
            </a:r>
            <a:r>
              <a:rPr lang="en-US" sz="1300" i="1" dirty="0" smtClean="0"/>
              <a:t>the </a:t>
            </a:r>
            <a:r>
              <a:rPr lang="en-US" sz="1300" i="1" dirty="0"/>
              <a:t>U.S. OMB SF-424B and </a:t>
            </a:r>
            <a:r>
              <a:rPr lang="en-US" sz="1300" i="1" dirty="0" smtClean="0"/>
              <a:t>SF-424D</a:t>
            </a:r>
          </a:p>
          <a:p>
            <a:r>
              <a:rPr lang="en-US" sz="1300" i="1" dirty="0" smtClean="0"/>
              <a:t>1</a:t>
            </a:r>
            <a:r>
              <a:rPr lang="en-US" sz="1300" i="1" dirty="0"/>
              <a:t>. Administrative Activities. On behalf of your Applicant, you assure that: </a:t>
            </a:r>
            <a:endParaRPr lang="en-US" sz="1300" dirty="0"/>
          </a:p>
          <a:p>
            <a:r>
              <a:rPr lang="en-US" sz="1300" i="1" dirty="0"/>
              <a:t>a. For every Project described in any application it submits, it has adequate </a:t>
            </a:r>
            <a:endParaRPr lang="en-US" sz="1300" dirty="0"/>
          </a:p>
          <a:p>
            <a:r>
              <a:rPr lang="en-US" sz="1300" i="1" dirty="0"/>
              <a:t>resources to properly plan, manage, and complete its Project, including the: </a:t>
            </a:r>
            <a:endParaRPr lang="en-US" sz="1300" dirty="0"/>
          </a:p>
          <a:p>
            <a:r>
              <a:rPr lang="en-US" sz="1300" i="1" dirty="0"/>
              <a:t>(1) Legal authority to apply for Federal funding, </a:t>
            </a:r>
            <a:endParaRPr lang="en-US" sz="1300" dirty="0"/>
          </a:p>
          <a:p>
            <a:r>
              <a:rPr lang="en-US" sz="1300" i="1" dirty="0"/>
              <a:t>(2) Institutional capability, </a:t>
            </a:r>
            <a:endParaRPr lang="en-US" sz="1300" dirty="0"/>
          </a:p>
          <a:p>
            <a:r>
              <a:rPr lang="en-US" sz="1300" i="1" dirty="0"/>
              <a:t>(3) Managerial capability, and </a:t>
            </a:r>
            <a:endParaRPr lang="en-US" sz="1300" dirty="0"/>
          </a:p>
          <a:p>
            <a:r>
              <a:rPr lang="en-US" sz="1300" i="1" dirty="0"/>
              <a:t>(4) Financial capability (including funds sufficient to pay the non-Federal share </a:t>
            </a:r>
            <a:endParaRPr lang="en-US" sz="1300" dirty="0"/>
          </a:p>
          <a:p>
            <a:r>
              <a:rPr lang="en-US" sz="1300" i="1" dirty="0"/>
              <a:t>of Project cost), </a:t>
            </a:r>
            <a:endParaRPr lang="en-US" sz="1300" dirty="0"/>
          </a:p>
          <a:p>
            <a:endParaRPr lang="en-US" dirty="0"/>
          </a:p>
        </p:txBody>
      </p:sp>
      <p:sp>
        <p:nvSpPr>
          <p:cNvPr id="4" name="Slide Number Placeholder 3"/>
          <p:cNvSpPr>
            <a:spLocks noGrp="1"/>
          </p:cNvSpPr>
          <p:nvPr>
            <p:ph type="sldNum" sz="quarter" idx="10"/>
          </p:nvPr>
        </p:nvSpPr>
        <p:spPr/>
        <p:txBody>
          <a:bodyPr/>
          <a:lstStyle/>
          <a:p>
            <a:fld id="{DA078BE2-1705-F44F-961E-514EFB0B6D35}" type="slidenum">
              <a:rPr lang="en-US" smtClean="0"/>
              <a:t>5</a:t>
            </a:fld>
            <a:endParaRPr lang="en-US"/>
          </a:p>
        </p:txBody>
      </p:sp>
    </p:spTree>
    <p:extLst>
      <p:ext uri="{BB962C8B-B14F-4D97-AF65-F5344CB8AC3E}">
        <p14:creationId xmlns:p14="http://schemas.microsoft.com/office/powerpoint/2010/main" val="1520228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7"/>
            <a:ext cx="5841443" cy="3660774"/>
          </a:xfrm>
        </p:spPr>
        <p:txBody>
          <a:bodyPr/>
          <a:lstStyle/>
          <a:p>
            <a:r>
              <a:rPr lang="en-US" sz="1300" dirty="0"/>
              <a:t>Applicable federal regulations as interpreted by the courts require </a:t>
            </a:r>
            <a:r>
              <a:rPr lang="en-US" sz="1300" b="1" dirty="0"/>
              <a:t>that  all public fixed route operators must provide or certify there is provided  ADA paratransit service complementary to its fixed route and which is designed, funded and implemented to fully meet all projected demand for next-day complementary ADA service. [49 C.F.R. 37.131(b)] The paratransit system must also be operated so as to be free of capacity constraints . [49 C.F.R.37.131(f)] </a:t>
            </a:r>
            <a:r>
              <a:rPr lang="en-US" sz="1300" b="1" i="1" dirty="0"/>
              <a:t>Anderson v. Rochester-Genesee Regional Transp. Authority</a:t>
            </a:r>
            <a:r>
              <a:rPr lang="en-US" sz="1300" b="1" dirty="0"/>
              <a:t>  337 F.3d 201, 210 -212 (C.A.2 (N.Y.),2003)</a:t>
            </a:r>
          </a:p>
          <a:p>
            <a:r>
              <a:rPr lang="en-US" sz="1300" dirty="0"/>
              <a:t>  </a:t>
            </a:r>
            <a:r>
              <a:rPr lang="en-US" sz="1300" i="1" dirty="0" smtClean="0"/>
              <a:t>The </a:t>
            </a:r>
            <a:r>
              <a:rPr lang="en-US" sz="1300" i="1" dirty="0"/>
              <a:t>assurances in Group 01.F are consistent with the U.S. OMB assurances required in </a:t>
            </a:r>
            <a:r>
              <a:rPr lang="en-US" sz="1300" i="1" dirty="0" smtClean="0"/>
              <a:t>the </a:t>
            </a:r>
            <a:r>
              <a:rPr lang="en-US" sz="1300" i="1" dirty="0"/>
              <a:t>U.S. OMB SF-424B and </a:t>
            </a:r>
            <a:r>
              <a:rPr lang="en-US" sz="1300" i="1" dirty="0" smtClean="0"/>
              <a:t>SF-424D</a:t>
            </a:r>
          </a:p>
          <a:p>
            <a:r>
              <a:rPr lang="en-US" sz="1300" i="1" dirty="0" smtClean="0"/>
              <a:t>1</a:t>
            </a:r>
            <a:r>
              <a:rPr lang="en-US" sz="1300" i="1" dirty="0"/>
              <a:t>. Administrative Activities. On behalf of your Applicant, you assure that: </a:t>
            </a:r>
            <a:endParaRPr lang="en-US" sz="1300" dirty="0"/>
          </a:p>
          <a:p>
            <a:r>
              <a:rPr lang="en-US" sz="1300" i="1" dirty="0"/>
              <a:t>a. For every Project described in any application it submits, it has adequate </a:t>
            </a:r>
            <a:endParaRPr lang="en-US" sz="1300" dirty="0"/>
          </a:p>
          <a:p>
            <a:r>
              <a:rPr lang="en-US" sz="1300" i="1" dirty="0"/>
              <a:t>resources to properly plan, manage, and complete its Project, including the: </a:t>
            </a:r>
            <a:endParaRPr lang="en-US" sz="1300" dirty="0"/>
          </a:p>
          <a:p>
            <a:r>
              <a:rPr lang="en-US" sz="1300" i="1" dirty="0"/>
              <a:t>(1) Legal authority to apply for Federal funding, </a:t>
            </a:r>
            <a:endParaRPr lang="en-US" sz="1300" dirty="0"/>
          </a:p>
          <a:p>
            <a:r>
              <a:rPr lang="en-US" sz="1300" i="1" dirty="0"/>
              <a:t>(2) Institutional capability, </a:t>
            </a:r>
            <a:endParaRPr lang="en-US" sz="1300" dirty="0"/>
          </a:p>
          <a:p>
            <a:r>
              <a:rPr lang="en-US" sz="1300" i="1" dirty="0"/>
              <a:t>(3) Managerial capability, and </a:t>
            </a:r>
            <a:endParaRPr lang="en-US" sz="1300" dirty="0"/>
          </a:p>
          <a:p>
            <a:r>
              <a:rPr lang="en-US" sz="1300" i="1" dirty="0"/>
              <a:t>(4) Financial capability (including funds sufficient to pay the non-Federal share </a:t>
            </a:r>
            <a:endParaRPr lang="en-US" sz="1300" dirty="0"/>
          </a:p>
          <a:p>
            <a:r>
              <a:rPr lang="en-US" sz="1300" i="1" dirty="0"/>
              <a:t>of Project cost), </a:t>
            </a:r>
            <a:endParaRPr lang="en-US" sz="1300" dirty="0"/>
          </a:p>
          <a:p>
            <a:endParaRPr lang="en-US" dirty="0"/>
          </a:p>
        </p:txBody>
      </p:sp>
      <p:sp>
        <p:nvSpPr>
          <p:cNvPr id="4" name="Slide Number Placeholder 3"/>
          <p:cNvSpPr>
            <a:spLocks noGrp="1"/>
          </p:cNvSpPr>
          <p:nvPr>
            <p:ph type="sldNum" sz="quarter" idx="10"/>
          </p:nvPr>
        </p:nvSpPr>
        <p:spPr/>
        <p:txBody>
          <a:bodyPr/>
          <a:lstStyle/>
          <a:p>
            <a:fld id="{DA078BE2-1705-F44F-961E-514EFB0B6D35}" type="slidenum">
              <a:rPr lang="en-US" smtClean="0"/>
              <a:t>6</a:t>
            </a:fld>
            <a:endParaRPr lang="en-US"/>
          </a:p>
        </p:txBody>
      </p:sp>
    </p:spTree>
    <p:extLst>
      <p:ext uri="{BB962C8B-B14F-4D97-AF65-F5344CB8AC3E}">
        <p14:creationId xmlns:p14="http://schemas.microsoft.com/office/powerpoint/2010/main" val="1329100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7"/>
            <a:ext cx="5841443" cy="3660774"/>
          </a:xfrm>
        </p:spPr>
        <p:txBody>
          <a:bodyPr/>
          <a:lstStyle/>
          <a:p>
            <a:r>
              <a:rPr lang="en-US" sz="1300" dirty="0"/>
              <a:t>Applicable federal regulations as interpreted by the courts require </a:t>
            </a:r>
            <a:r>
              <a:rPr lang="en-US" sz="1300" b="1" dirty="0"/>
              <a:t>that  all public fixed route operators must provide or certify there is provided  ADA paratransit service complementary to its fixed route and which is designed, funded and implemented to fully meet all projected demand for next-day complementary ADA service. [49 C.F.R. 37.131(b)] The paratransit system must also be operated so as to be free of capacity constraints . [49 C.F.R.37.131(f)] </a:t>
            </a:r>
            <a:r>
              <a:rPr lang="en-US" sz="1300" b="1" i="1" dirty="0"/>
              <a:t>Anderson v. Rochester-Genesee Regional Transp. Authority</a:t>
            </a:r>
            <a:r>
              <a:rPr lang="en-US" sz="1300" b="1" dirty="0"/>
              <a:t>  337 F.3d 201, 210 -212 (C.A.2 (N.Y.),2003)</a:t>
            </a:r>
          </a:p>
          <a:p>
            <a:r>
              <a:rPr lang="en-US" sz="1300" dirty="0"/>
              <a:t>  </a:t>
            </a:r>
            <a:r>
              <a:rPr lang="en-US" sz="1300" i="1" dirty="0" smtClean="0"/>
              <a:t>The </a:t>
            </a:r>
            <a:r>
              <a:rPr lang="en-US" sz="1300" i="1" dirty="0"/>
              <a:t>assurances in Group 01.F are consistent with the U.S. OMB assurances required in </a:t>
            </a:r>
            <a:r>
              <a:rPr lang="en-US" sz="1300" i="1" dirty="0" smtClean="0"/>
              <a:t>the </a:t>
            </a:r>
            <a:r>
              <a:rPr lang="en-US" sz="1300" i="1" dirty="0"/>
              <a:t>U.S. OMB SF-424B and </a:t>
            </a:r>
            <a:r>
              <a:rPr lang="en-US" sz="1300" i="1" dirty="0" smtClean="0"/>
              <a:t>SF-424D</a:t>
            </a:r>
          </a:p>
          <a:p>
            <a:r>
              <a:rPr lang="en-US" sz="1300" i="1" dirty="0" smtClean="0"/>
              <a:t>1</a:t>
            </a:r>
            <a:r>
              <a:rPr lang="en-US" sz="1300" i="1" dirty="0"/>
              <a:t>. Administrative Activities. On behalf of your Applicant, you assure that: </a:t>
            </a:r>
            <a:endParaRPr lang="en-US" sz="1300" dirty="0"/>
          </a:p>
          <a:p>
            <a:r>
              <a:rPr lang="en-US" sz="1300" i="1" dirty="0"/>
              <a:t>a. For every Project described in any application it submits, it has adequate </a:t>
            </a:r>
            <a:endParaRPr lang="en-US" sz="1300" dirty="0"/>
          </a:p>
          <a:p>
            <a:r>
              <a:rPr lang="en-US" sz="1300" i="1" dirty="0"/>
              <a:t>resources to properly plan, manage, and complete its Project, including the: </a:t>
            </a:r>
            <a:endParaRPr lang="en-US" sz="1300" dirty="0"/>
          </a:p>
          <a:p>
            <a:r>
              <a:rPr lang="en-US" sz="1300" i="1" dirty="0"/>
              <a:t>(1) Legal authority to apply for Federal funding, </a:t>
            </a:r>
            <a:endParaRPr lang="en-US" sz="1300" dirty="0"/>
          </a:p>
          <a:p>
            <a:r>
              <a:rPr lang="en-US" sz="1300" i="1" dirty="0"/>
              <a:t>(2) Institutional capability, </a:t>
            </a:r>
            <a:endParaRPr lang="en-US" sz="1300" dirty="0"/>
          </a:p>
          <a:p>
            <a:r>
              <a:rPr lang="en-US" sz="1300" i="1" dirty="0"/>
              <a:t>(3) Managerial capability, and </a:t>
            </a:r>
            <a:endParaRPr lang="en-US" sz="1300" dirty="0"/>
          </a:p>
          <a:p>
            <a:r>
              <a:rPr lang="en-US" sz="1300" i="1" dirty="0"/>
              <a:t>(4) Financial capability (including funds sufficient to pay the non-Federal share </a:t>
            </a:r>
            <a:endParaRPr lang="en-US" sz="1300" dirty="0"/>
          </a:p>
          <a:p>
            <a:r>
              <a:rPr lang="en-US" sz="1300" i="1" dirty="0"/>
              <a:t>of Project cost), </a:t>
            </a:r>
            <a:endParaRPr lang="en-US" sz="1300" dirty="0"/>
          </a:p>
          <a:p>
            <a:endParaRPr lang="en-US" dirty="0"/>
          </a:p>
        </p:txBody>
      </p:sp>
      <p:sp>
        <p:nvSpPr>
          <p:cNvPr id="4" name="Slide Number Placeholder 3"/>
          <p:cNvSpPr>
            <a:spLocks noGrp="1"/>
          </p:cNvSpPr>
          <p:nvPr>
            <p:ph type="sldNum" sz="quarter" idx="10"/>
          </p:nvPr>
        </p:nvSpPr>
        <p:spPr/>
        <p:txBody>
          <a:bodyPr/>
          <a:lstStyle/>
          <a:p>
            <a:fld id="{DA078BE2-1705-F44F-961E-514EFB0B6D35}" type="slidenum">
              <a:rPr lang="en-US" smtClean="0"/>
              <a:t>7</a:t>
            </a:fld>
            <a:endParaRPr lang="en-US"/>
          </a:p>
        </p:txBody>
      </p:sp>
    </p:spTree>
    <p:extLst>
      <p:ext uri="{BB962C8B-B14F-4D97-AF65-F5344CB8AC3E}">
        <p14:creationId xmlns:p14="http://schemas.microsoft.com/office/powerpoint/2010/main" val="4282031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7"/>
            <a:ext cx="5841443" cy="3660774"/>
          </a:xfrm>
        </p:spPr>
        <p:txBody>
          <a:bodyPr/>
          <a:lstStyle/>
          <a:p>
            <a:r>
              <a:rPr lang="en-US" sz="1300" dirty="0"/>
              <a:t>Applicable federal regulations as interpreted by the courts require </a:t>
            </a:r>
            <a:r>
              <a:rPr lang="en-US" sz="1300" b="1" dirty="0"/>
              <a:t>that  all public fixed route operators must provide or certify there is provided  ADA paratransit service complementary to its fixed route and which is designed, funded and implemented to fully meet all projected demand for next-day complementary ADA service. [49 C.F.R. 37.131(b)] The paratransit system must also be operated so as to be free of capacity constraints . [49 C.F.R.37.131(f)] </a:t>
            </a:r>
            <a:r>
              <a:rPr lang="en-US" sz="1300" b="1" i="1" dirty="0"/>
              <a:t>Anderson v. Rochester-Genesee Regional Transp. Authority</a:t>
            </a:r>
            <a:r>
              <a:rPr lang="en-US" sz="1300" b="1" dirty="0"/>
              <a:t>  337 F.3d 201, 210 -212 (C.A.2 (N.Y.),2003)</a:t>
            </a:r>
          </a:p>
          <a:p>
            <a:r>
              <a:rPr lang="en-US" sz="1300" dirty="0"/>
              <a:t>  </a:t>
            </a:r>
            <a:r>
              <a:rPr lang="en-US" sz="1300" i="1" dirty="0" smtClean="0"/>
              <a:t>The </a:t>
            </a:r>
            <a:r>
              <a:rPr lang="en-US" sz="1300" i="1" dirty="0"/>
              <a:t>assurances in Group 01.F are consistent with the U.S. OMB assurances required in </a:t>
            </a:r>
            <a:r>
              <a:rPr lang="en-US" sz="1300" i="1" dirty="0" smtClean="0"/>
              <a:t>the </a:t>
            </a:r>
            <a:r>
              <a:rPr lang="en-US" sz="1300" i="1" dirty="0"/>
              <a:t>U.S. OMB SF-424B and </a:t>
            </a:r>
            <a:r>
              <a:rPr lang="en-US" sz="1300" i="1" dirty="0" smtClean="0"/>
              <a:t>SF-424D</a:t>
            </a:r>
          </a:p>
          <a:p>
            <a:r>
              <a:rPr lang="en-US" sz="1300" i="1" dirty="0" smtClean="0"/>
              <a:t>1</a:t>
            </a:r>
            <a:r>
              <a:rPr lang="en-US" sz="1300" i="1" dirty="0"/>
              <a:t>. Administrative Activities. On behalf of your Applicant, you assure that: </a:t>
            </a:r>
            <a:endParaRPr lang="en-US" sz="1300" dirty="0"/>
          </a:p>
          <a:p>
            <a:r>
              <a:rPr lang="en-US" sz="1300" i="1" dirty="0"/>
              <a:t>a. For every Project described in any application it submits, it has adequate </a:t>
            </a:r>
            <a:endParaRPr lang="en-US" sz="1300" dirty="0"/>
          </a:p>
          <a:p>
            <a:r>
              <a:rPr lang="en-US" sz="1300" i="1" dirty="0"/>
              <a:t>resources to properly plan, manage, and complete its Project, including the: </a:t>
            </a:r>
            <a:endParaRPr lang="en-US" sz="1300" dirty="0"/>
          </a:p>
          <a:p>
            <a:r>
              <a:rPr lang="en-US" sz="1300" i="1" dirty="0"/>
              <a:t>(1) Legal authority to apply for Federal funding, </a:t>
            </a:r>
            <a:endParaRPr lang="en-US" sz="1300" dirty="0"/>
          </a:p>
          <a:p>
            <a:r>
              <a:rPr lang="en-US" sz="1300" i="1" dirty="0"/>
              <a:t>(2) Institutional capability, </a:t>
            </a:r>
            <a:endParaRPr lang="en-US" sz="1300" dirty="0"/>
          </a:p>
          <a:p>
            <a:r>
              <a:rPr lang="en-US" sz="1300" i="1" dirty="0"/>
              <a:t>(3) Managerial capability, and </a:t>
            </a:r>
            <a:endParaRPr lang="en-US" sz="1300" dirty="0"/>
          </a:p>
          <a:p>
            <a:r>
              <a:rPr lang="en-US" sz="1300" i="1" dirty="0"/>
              <a:t>(4) Financial capability (including funds sufficient to pay the non-Federal share </a:t>
            </a:r>
            <a:endParaRPr lang="en-US" sz="1300" dirty="0"/>
          </a:p>
          <a:p>
            <a:r>
              <a:rPr lang="en-US" sz="1300" i="1" dirty="0"/>
              <a:t>of Project cost), </a:t>
            </a:r>
            <a:endParaRPr lang="en-US" sz="1300" dirty="0"/>
          </a:p>
          <a:p>
            <a:endParaRPr lang="en-US" dirty="0"/>
          </a:p>
        </p:txBody>
      </p:sp>
      <p:sp>
        <p:nvSpPr>
          <p:cNvPr id="4" name="Slide Number Placeholder 3"/>
          <p:cNvSpPr>
            <a:spLocks noGrp="1"/>
          </p:cNvSpPr>
          <p:nvPr>
            <p:ph type="sldNum" sz="quarter" idx="10"/>
          </p:nvPr>
        </p:nvSpPr>
        <p:spPr/>
        <p:txBody>
          <a:bodyPr/>
          <a:lstStyle/>
          <a:p>
            <a:fld id="{DA078BE2-1705-F44F-961E-514EFB0B6D35}" type="slidenum">
              <a:rPr lang="en-US" smtClean="0"/>
              <a:t>8</a:t>
            </a:fld>
            <a:endParaRPr lang="en-US"/>
          </a:p>
        </p:txBody>
      </p:sp>
    </p:spTree>
    <p:extLst>
      <p:ext uri="{BB962C8B-B14F-4D97-AF65-F5344CB8AC3E}">
        <p14:creationId xmlns:p14="http://schemas.microsoft.com/office/powerpoint/2010/main" val="3879744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7"/>
            <a:ext cx="5841443" cy="3660774"/>
          </a:xfrm>
        </p:spPr>
        <p:txBody>
          <a:bodyPr/>
          <a:lstStyle/>
          <a:p>
            <a:r>
              <a:rPr lang="en-US" sz="1300" dirty="0"/>
              <a:t>Applicable federal regulations as interpreted by the courts require </a:t>
            </a:r>
            <a:r>
              <a:rPr lang="en-US" sz="1300" b="1" dirty="0"/>
              <a:t>that  all public fixed route operators must provide or certify there is provided  ADA paratransit service complementary to its fixed route and which is designed, funded and implemented to fully meet all projected demand for next-day complementary ADA service. [49 C.F.R. 37.131(b)] The paratransit system must also be operated so as to be free of capacity constraints . [49 C.F.R.37.131(f)] </a:t>
            </a:r>
            <a:r>
              <a:rPr lang="en-US" sz="1300" b="1" i="1" dirty="0"/>
              <a:t>Anderson v. Rochester-Genesee Regional Transp. Authority</a:t>
            </a:r>
            <a:r>
              <a:rPr lang="en-US" sz="1300" b="1" dirty="0"/>
              <a:t>  337 F.3d 201, 210 -212 (C.A.2 (N.Y.),2003)</a:t>
            </a:r>
          </a:p>
          <a:p>
            <a:r>
              <a:rPr lang="en-US" sz="1300" dirty="0"/>
              <a:t>  </a:t>
            </a:r>
            <a:r>
              <a:rPr lang="en-US" sz="1300" i="1" dirty="0" smtClean="0"/>
              <a:t>The </a:t>
            </a:r>
            <a:r>
              <a:rPr lang="en-US" sz="1300" i="1" dirty="0"/>
              <a:t>assurances in Group 01.F are consistent with the U.S. OMB assurances required in </a:t>
            </a:r>
            <a:r>
              <a:rPr lang="en-US" sz="1300" i="1" dirty="0" smtClean="0"/>
              <a:t>the </a:t>
            </a:r>
            <a:r>
              <a:rPr lang="en-US" sz="1300" i="1" dirty="0"/>
              <a:t>U.S. OMB SF-424B and </a:t>
            </a:r>
            <a:r>
              <a:rPr lang="en-US" sz="1300" i="1" dirty="0" smtClean="0"/>
              <a:t>SF-424D</a:t>
            </a:r>
          </a:p>
          <a:p>
            <a:r>
              <a:rPr lang="en-US" sz="1300" i="1" dirty="0" smtClean="0"/>
              <a:t>1</a:t>
            </a:r>
            <a:r>
              <a:rPr lang="en-US" sz="1300" i="1" dirty="0"/>
              <a:t>. Administrative Activities. On behalf of your Applicant, you assure that: </a:t>
            </a:r>
            <a:endParaRPr lang="en-US" sz="1300" dirty="0"/>
          </a:p>
          <a:p>
            <a:r>
              <a:rPr lang="en-US" sz="1300" i="1" dirty="0"/>
              <a:t>a. For every Project described in any application it submits, it has adequate </a:t>
            </a:r>
            <a:endParaRPr lang="en-US" sz="1300" dirty="0"/>
          </a:p>
          <a:p>
            <a:r>
              <a:rPr lang="en-US" sz="1300" i="1" dirty="0"/>
              <a:t>resources to properly plan, manage, and complete its Project, including the: </a:t>
            </a:r>
            <a:endParaRPr lang="en-US" sz="1300" dirty="0"/>
          </a:p>
          <a:p>
            <a:r>
              <a:rPr lang="en-US" sz="1300" i="1" dirty="0"/>
              <a:t>(1) Legal authority to apply for Federal funding, </a:t>
            </a:r>
            <a:endParaRPr lang="en-US" sz="1300" dirty="0"/>
          </a:p>
          <a:p>
            <a:r>
              <a:rPr lang="en-US" sz="1300" i="1" dirty="0"/>
              <a:t>(2) Institutional capability, </a:t>
            </a:r>
            <a:endParaRPr lang="en-US" sz="1300" dirty="0"/>
          </a:p>
          <a:p>
            <a:r>
              <a:rPr lang="en-US" sz="1300" i="1" dirty="0"/>
              <a:t>(3) Managerial capability, and </a:t>
            </a:r>
            <a:endParaRPr lang="en-US" sz="1300" dirty="0"/>
          </a:p>
          <a:p>
            <a:r>
              <a:rPr lang="en-US" sz="1300" i="1" dirty="0"/>
              <a:t>(4) Financial capability (including funds sufficient to pay the non-Federal share </a:t>
            </a:r>
            <a:endParaRPr lang="en-US" sz="1300" dirty="0"/>
          </a:p>
          <a:p>
            <a:r>
              <a:rPr lang="en-US" sz="1300" i="1" dirty="0"/>
              <a:t>of Project cost), </a:t>
            </a:r>
            <a:endParaRPr lang="en-US" sz="1300" dirty="0"/>
          </a:p>
          <a:p>
            <a:endParaRPr lang="en-US" dirty="0"/>
          </a:p>
        </p:txBody>
      </p:sp>
      <p:sp>
        <p:nvSpPr>
          <p:cNvPr id="4" name="Slide Number Placeholder 3"/>
          <p:cNvSpPr>
            <a:spLocks noGrp="1"/>
          </p:cNvSpPr>
          <p:nvPr>
            <p:ph type="sldNum" sz="quarter" idx="10"/>
          </p:nvPr>
        </p:nvSpPr>
        <p:spPr/>
        <p:txBody>
          <a:bodyPr/>
          <a:lstStyle/>
          <a:p>
            <a:fld id="{DA078BE2-1705-F44F-961E-514EFB0B6D35}" type="slidenum">
              <a:rPr lang="en-US" smtClean="0"/>
              <a:t>9</a:t>
            </a:fld>
            <a:endParaRPr lang="en-US"/>
          </a:p>
        </p:txBody>
      </p:sp>
    </p:spTree>
    <p:extLst>
      <p:ext uri="{BB962C8B-B14F-4D97-AF65-F5344CB8AC3E}">
        <p14:creationId xmlns:p14="http://schemas.microsoft.com/office/powerpoint/2010/main" val="289059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7D10D1-220E-1749-BBB5-9A72F884BFE9}"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2C783-385C-6F4C-8B27-98FF5F613D8B}" type="slidenum">
              <a:rPr lang="en-US" smtClean="0"/>
              <a:t>‹#›</a:t>
            </a:fld>
            <a:endParaRPr lang="en-US"/>
          </a:p>
        </p:txBody>
      </p:sp>
    </p:spTree>
    <p:extLst>
      <p:ext uri="{BB962C8B-B14F-4D97-AF65-F5344CB8AC3E}">
        <p14:creationId xmlns:p14="http://schemas.microsoft.com/office/powerpoint/2010/main" val="2552838619"/>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7D10D1-220E-1749-BBB5-9A72F884BFE9}"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2C783-385C-6F4C-8B27-98FF5F613D8B}" type="slidenum">
              <a:rPr lang="en-US" smtClean="0"/>
              <a:t>‹#›</a:t>
            </a:fld>
            <a:endParaRPr lang="en-US"/>
          </a:p>
        </p:txBody>
      </p:sp>
    </p:spTree>
    <p:extLst>
      <p:ext uri="{BB962C8B-B14F-4D97-AF65-F5344CB8AC3E}">
        <p14:creationId xmlns:p14="http://schemas.microsoft.com/office/powerpoint/2010/main" val="2997131629"/>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7D10D1-220E-1749-BBB5-9A72F884BFE9}"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2C783-385C-6F4C-8B27-98FF5F613D8B}" type="slidenum">
              <a:rPr lang="en-US" smtClean="0"/>
              <a:t>‹#›</a:t>
            </a:fld>
            <a:endParaRPr lang="en-US"/>
          </a:p>
        </p:txBody>
      </p:sp>
    </p:spTree>
    <p:extLst>
      <p:ext uri="{BB962C8B-B14F-4D97-AF65-F5344CB8AC3E}">
        <p14:creationId xmlns:p14="http://schemas.microsoft.com/office/powerpoint/2010/main" val="2648667019"/>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7D10D1-220E-1749-BBB5-9A72F884BFE9}"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2C783-385C-6F4C-8B27-98FF5F613D8B}" type="slidenum">
              <a:rPr lang="en-US" smtClean="0"/>
              <a:t>‹#›</a:t>
            </a:fld>
            <a:endParaRPr lang="en-US"/>
          </a:p>
        </p:txBody>
      </p:sp>
    </p:spTree>
    <p:extLst>
      <p:ext uri="{BB962C8B-B14F-4D97-AF65-F5344CB8AC3E}">
        <p14:creationId xmlns:p14="http://schemas.microsoft.com/office/powerpoint/2010/main" val="1242080258"/>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7D10D1-220E-1749-BBB5-9A72F884BFE9}"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2C783-385C-6F4C-8B27-98FF5F613D8B}" type="slidenum">
              <a:rPr lang="en-US" smtClean="0"/>
              <a:t>‹#›</a:t>
            </a:fld>
            <a:endParaRPr lang="en-US"/>
          </a:p>
        </p:txBody>
      </p:sp>
    </p:spTree>
    <p:extLst>
      <p:ext uri="{BB962C8B-B14F-4D97-AF65-F5344CB8AC3E}">
        <p14:creationId xmlns:p14="http://schemas.microsoft.com/office/powerpoint/2010/main" val="3574946751"/>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7D10D1-220E-1749-BBB5-9A72F884BFE9}"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2C783-385C-6F4C-8B27-98FF5F613D8B}" type="slidenum">
              <a:rPr lang="en-US" smtClean="0"/>
              <a:t>‹#›</a:t>
            </a:fld>
            <a:endParaRPr lang="en-US"/>
          </a:p>
        </p:txBody>
      </p:sp>
    </p:spTree>
    <p:extLst>
      <p:ext uri="{BB962C8B-B14F-4D97-AF65-F5344CB8AC3E}">
        <p14:creationId xmlns:p14="http://schemas.microsoft.com/office/powerpoint/2010/main" val="934396302"/>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7D10D1-220E-1749-BBB5-9A72F884BFE9}" type="datetimeFigureOut">
              <a:rPr lang="en-US" smtClean="0"/>
              <a:t>7/9/2019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F2C783-385C-6F4C-8B27-98FF5F613D8B}" type="slidenum">
              <a:rPr lang="en-US" smtClean="0"/>
              <a:t>‹#›</a:t>
            </a:fld>
            <a:endParaRPr lang="en-US"/>
          </a:p>
        </p:txBody>
      </p:sp>
    </p:spTree>
    <p:extLst>
      <p:ext uri="{BB962C8B-B14F-4D97-AF65-F5344CB8AC3E}">
        <p14:creationId xmlns:p14="http://schemas.microsoft.com/office/powerpoint/2010/main" val="3168880880"/>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7D10D1-220E-1749-BBB5-9A72F884BFE9}" type="datetimeFigureOut">
              <a:rPr lang="en-US" smtClean="0"/>
              <a:t>7/9/2019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F2C783-385C-6F4C-8B27-98FF5F613D8B}" type="slidenum">
              <a:rPr lang="en-US" smtClean="0"/>
              <a:t>‹#›</a:t>
            </a:fld>
            <a:endParaRPr lang="en-US"/>
          </a:p>
        </p:txBody>
      </p:sp>
    </p:spTree>
    <p:extLst>
      <p:ext uri="{BB962C8B-B14F-4D97-AF65-F5344CB8AC3E}">
        <p14:creationId xmlns:p14="http://schemas.microsoft.com/office/powerpoint/2010/main" val="748037533"/>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D10D1-220E-1749-BBB5-9A72F884BFE9}" type="datetimeFigureOut">
              <a:rPr lang="en-US" smtClean="0"/>
              <a:t>7/9/2019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F2C783-385C-6F4C-8B27-98FF5F613D8B}" type="slidenum">
              <a:rPr lang="en-US" smtClean="0"/>
              <a:t>‹#›</a:t>
            </a:fld>
            <a:endParaRPr lang="en-US"/>
          </a:p>
        </p:txBody>
      </p:sp>
    </p:spTree>
    <p:extLst>
      <p:ext uri="{BB962C8B-B14F-4D97-AF65-F5344CB8AC3E}">
        <p14:creationId xmlns:p14="http://schemas.microsoft.com/office/powerpoint/2010/main" val="2339652019"/>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7D10D1-220E-1749-BBB5-9A72F884BFE9}"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2C783-385C-6F4C-8B27-98FF5F613D8B}" type="slidenum">
              <a:rPr lang="en-US" smtClean="0"/>
              <a:t>‹#›</a:t>
            </a:fld>
            <a:endParaRPr lang="en-US"/>
          </a:p>
        </p:txBody>
      </p:sp>
    </p:spTree>
    <p:extLst>
      <p:ext uri="{BB962C8B-B14F-4D97-AF65-F5344CB8AC3E}">
        <p14:creationId xmlns:p14="http://schemas.microsoft.com/office/powerpoint/2010/main" val="1975046036"/>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7D10D1-220E-1749-BBB5-9A72F884BFE9}"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2C783-385C-6F4C-8B27-98FF5F613D8B}" type="slidenum">
              <a:rPr lang="en-US" smtClean="0"/>
              <a:t>‹#›</a:t>
            </a:fld>
            <a:endParaRPr lang="en-US"/>
          </a:p>
        </p:txBody>
      </p:sp>
    </p:spTree>
    <p:extLst>
      <p:ext uri="{BB962C8B-B14F-4D97-AF65-F5344CB8AC3E}">
        <p14:creationId xmlns:p14="http://schemas.microsoft.com/office/powerpoint/2010/main" val="2241510441"/>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D10D1-220E-1749-BBB5-9A72F884BFE9}" type="datetimeFigureOut">
              <a:rPr lang="en-US" smtClean="0"/>
              <a:t>7/9/2019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2C783-385C-6F4C-8B27-98FF5F613D8B}" type="slidenum">
              <a:rPr lang="en-US" smtClean="0"/>
              <a:t>‹#›</a:t>
            </a:fld>
            <a:endParaRPr lang="en-US"/>
          </a:p>
        </p:txBody>
      </p:sp>
    </p:spTree>
    <p:extLst>
      <p:ext uri="{BB962C8B-B14F-4D97-AF65-F5344CB8AC3E}">
        <p14:creationId xmlns:p14="http://schemas.microsoft.com/office/powerpoint/2010/main" val="23770171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76401" y="2939303"/>
            <a:ext cx="6991199" cy="1077218"/>
          </a:xfrm>
          <a:prstGeom prst="rect">
            <a:avLst/>
          </a:prstGeom>
          <a:noFill/>
        </p:spPr>
        <p:txBody>
          <a:bodyPr wrap="square" rtlCol="0">
            <a:spAutoFit/>
          </a:bodyPr>
          <a:lstStyle/>
          <a:p>
            <a:pPr algn="ctr"/>
            <a:r>
              <a:rPr lang="en-US" sz="3200" b="1" dirty="0" smtClean="0">
                <a:solidFill>
                  <a:schemeClr val="accent6">
                    <a:lumMod val="75000"/>
                  </a:schemeClr>
                </a:solidFill>
                <a:latin typeface="AvenirNext LT Pro Regular" panose="020B0503020202020204" pitchFamily="34" charset="0"/>
                <a:cs typeface="Avenir Next Regular"/>
              </a:rPr>
              <a:t>Item 8 - </a:t>
            </a:r>
          </a:p>
          <a:p>
            <a:pPr algn="ctr"/>
            <a:r>
              <a:rPr lang="en-US" sz="3200" b="1" dirty="0">
                <a:solidFill>
                  <a:schemeClr val="accent6">
                    <a:lumMod val="75000"/>
                  </a:schemeClr>
                </a:solidFill>
                <a:latin typeface="AvenirNext LT Pro Regular" panose="020B0503020202020204" pitchFamily="34" charset="0"/>
                <a:cs typeface="Avenir Next Regular"/>
              </a:rPr>
              <a:t>On-Line Eligibility Applications </a:t>
            </a:r>
            <a:endParaRPr lang="en-US" sz="3200" b="1" dirty="0">
              <a:solidFill>
                <a:schemeClr val="accent6">
                  <a:lumMod val="75000"/>
                </a:schemeClr>
              </a:solidFill>
              <a:latin typeface="Avenir Next Regular"/>
              <a:cs typeface="Avenir Next Regular"/>
            </a:endParaRPr>
          </a:p>
        </p:txBody>
      </p:sp>
    </p:spTree>
    <p:extLst>
      <p:ext uri="{BB962C8B-B14F-4D97-AF65-F5344CB8AC3E}">
        <p14:creationId xmlns:p14="http://schemas.microsoft.com/office/powerpoint/2010/main" val="3942894926"/>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92" y="0"/>
            <a:ext cx="8956815" cy="6858000"/>
          </a:xfrm>
          <a:prstGeom prst="rect">
            <a:avLst/>
          </a:prstGeom>
        </p:spPr>
      </p:pic>
    </p:spTree>
    <p:extLst>
      <p:ext uri="{BB962C8B-B14F-4D97-AF65-F5344CB8AC3E}">
        <p14:creationId xmlns:p14="http://schemas.microsoft.com/office/powerpoint/2010/main" val="2592303697"/>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6202"/>
            <a:ext cx="9144000" cy="3805595"/>
          </a:xfrm>
          <a:prstGeom prst="rect">
            <a:avLst/>
          </a:prstGeom>
        </p:spPr>
      </p:pic>
    </p:spTree>
    <p:extLst>
      <p:ext uri="{BB962C8B-B14F-4D97-AF65-F5344CB8AC3E}">
        <p14:creationId xmlns:p14="http://schemas.microsoft.com/office/powerpoint/2010/main" val="2511882922"/>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2013"/>
            <a:ext cx="9144000" cy="5373974"/>
          </a:xfrm>
          <a:prstGeom prst="rect">
            <a:avLst/>
          </a:prstGeom>
        </p:spPr>
      </p:pic>
      <p:sp>
        <p:nvSpPr>
          <p:cNvPr id="3" name="Rectangle 2"/>
          <p:cNvSpPr/>
          <p:nvPr/>
        </p:nvSpPr>
        <p:spPr>
          <a:xfrm>
            <a:off x="5068800" y="3744000"/>
            <a:ext cx="352800" cy="12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8995143"/>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1087"/>
            <a:ext cx="9144000" cy="5035826"/>
          </a:xfrm>
          <a:prstGeom prst="rect">
            <a:avLst/>
          </a:prstGeom>
        </p:spPr>
      </p:pic>
      <p:sp>
        <p:nvSpPr>
          <p:cNvPr id="3" name="Rectangle 2"/>
          <p:cNvSpPr/>
          <p:nvPr/>
        </p:nvSpPr>
        <p:spPr>
          <a:xfrm>
            <a:off x="3009600" y="2131200"/>
            <a:ext cx="352800" cy="12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370381"/>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3459"/>
            <a:ext cx="9144000" cy="4791082"/>
          </a:xfrm>
          <a:prstGeom prst="rect">
            <a:avLst/>
          </a:prstGeom>
        </p:spPr>
      </p:pic>
    </p:spTree>
    <p:extLst>
      <p:ext uri="{BB962C8B-B14F-4D97-AF65-F5344CB8AC3E}">
        <p14:creationId xmlns:p14="http://schemas.microsoft.com/office/powerpoint/2010/main" val="633112173"/>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09321"/>
            <a:ext cx="9144000" cy="4239358"/>
          </a:xfrm>
          <a:prstGeom prst="rect">
            <a:avLst/>
          </a:prstGeom>
        </p:spPr>
      </p:pic>
    </p:spTree>
    <p:extLst>
      <p:ext uri="{BB962C8B-B14F-4D97-AF65-F5344CB8AC3E}">
        <p14:creationId xmlns:p14="http://schemas.microsoft.com/office/powerpoint/2010/main" val="316747349"/>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b="1" dirty="0" smtClean="0">
                <a:solidFill>
                  <a:schemeClr val="accent6">
                    <a:lumMod val="75000"/>
                  </a:schemeClr>
                </a:solidFill>
                <a:latin typeface="AvenirNext LT Pro Regular" panose="020B0503020202020204" pitchFamily="34" charset="0"/>
                <a:ea typeface="+mn-ea"/>
                <a:cs typeface="Avenir Next Regular"/>
              </a:rPr>
              <a:t>Schedule</a:t>
            </a:r>
            <a:endParaRPr lang="en-US" sz="3600" b="1" dirty="0">
              <a:solidFill>
                <a:schemeClr val="accent6">
                  <a:lumMod val="75000"/>
                </a:schemeClr>
              </a:solidFill>
              <a:latin typeface="AvenirNext LT Pro Regular" panose="020B0503020202020204" pitchFamily="34" charset="0"/>
              <a:ea typeface="+mn-ea"/>
              <a:cs typeface="Avenir Next Regular"/>
            </a:endParaRPr>
          </a:p>
        </p:txBody>
      </p:sp>
      <p:sp>
        <p:nvSpPr>
          <p:cNvPr id="3" name="Content Placeholder 2"/>
          <p:cNvSpPr>
            <a:spLocks noGrp="1"/>
          </p:cNvSpPr>
          <p:nvPr>
            <p:ph idx="1"/>
          </p:nvPr>
        </p:nvSpPr>
        <p:spPr>
          <a:xfrm>
            <a:off x="628651" y="1825625"/>
            <a:ext cx="8008204" cy="3247820"/>
          </a:xfrm>
        </p:spPr>
        <p:txBody>
          <a:bodyPr/>
          <a:lstStyle/>
          <a:p>
            <a:pPr>
              <a:lnSpc>
                <a:spcPct val="150000"/>
              </a:lnSpc>
            </a:pPr>
            <a:r>
              <a:rPr lang="en-US" dirty="0" smtClean="0">
                <a:latin typeface="AvenirNext LT Pro Regular" panose="020B0503020202020204" pitchFamily="34" charset="0"/>
              </a:rPr>
              <a:t>Deploy within next 1-2 weeks</a:t>
            </a:r>
          </a:p>
          <a:p>
            <a:pPr>
              <a:lnSpc>
                <a:spcPct val="150000"/>
              </a:lnSpc>
            </a:pPr>
            <a:r>
              <a:rPr lang="en-US" dirty="0" smtClean="0">
                <a:latin typeface="AvenirNext LT Pro Regular" panose="020B0503020202020204" pitchFamily="34" charset="0"/>
              </a:rPr>
              <a:t>Evaluate next 2-4 months</a:t>
            </a:r>
          </a:p>
          <a:p>
            <a:pPr>
              <a:lnSpc>
                <a:spcPct val="150000"/>
              </a:lnSpc>
            </a:pPr>
            <a:r>
              <a:rPr lang="en-US" dirty="0" smtClean="0">
                <a:latin typeface="AvenirNext LT Pro Regular" panose="020B0503020202020204" pitchFamily="34" charset="0"/>
              </a:rPr>
              <a:t>Expand to allow for on-line renewals</a:t>
            </a:r>
          </a:p>
          <a:p>
            <a:pPr marL="0" indent="0">
              <a:lnSpc>
                <a:spcPct val="150000"/>
              </a:lnSpc>
              <a:buNone/>
            </a:pPr>
            <a:endParaRPr lang="en-US" dirty="0"/>
          </a:p>
        </p:txBody>
      </p:sp>
    </p:spTree>
    <p:extLst>
      <p:ext uri="{BB962C8B-B14F-4D97-AF65-F5344CB8AC3E}">
        <p14:creationId xmlns:p14="http://schemas.microsoft.com/office/powerpoint/2010/main" val="1071187027"/>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628650" y="1690689"/>
            <a:ext cx="7886700" cy="3754867"/>
          </a:xfrm>
        </p:spPr>
        <p:txBody>
          <a:bodyPr>
            <a:normAutofit/>
          </a:bodyPr>
          <a:lstStyle/>
          <a:p>
            <a:pPr marL="0" fontAlgn="ctr"/>
            <a:r>
              <a:rPr lang="en-US" sz="2200" dirty="0" smtClean="0">
                <a:latin typeface="AvenirNext LT Pro Regular" panose="020B0503020202020204" pitchFamily="34" charset="0"/>
              </a:rPr>
              <a:t>Applicants need to apply for an Access ID number prior to receiving application by –</a:t>
            </a:r>
          </a:p>
          <a:p>
            <a:pPr marL="457200" lvl="1" fontAlgn="ctr"/>
            <a:r>
              <a:rPr lang="en-US" sz="2200" dirty="0" smtClean="0">
                <a:latin typeface="AvenirNext LT Pro Regular" panose="020B0503020202020204" pitchFamily="34" charset="0"/>
              </a:rPr>
              <a:t>Calling Customer Service or</a:t>
            </a:r>
          </a:p>
          <a:p>
            <a:pPr marL="457200" lvl="1" fontAlgn="ctr"/>
            <a:r>
              <a:rPr lang="en-US" sz="2200" dirty="0" smtClean="0">
                <a:latin typeface="AvenirNext LT Pro Regular" panose="020B0503020202020204" pitchFamily="34" charset="0"/>
              </a:rPr>
              <a:t>Use on-line portal (21% of IDs are generated on-line)</a:t>
            </a:r>
            <a:endParaRPr lang="en-US" sz="2200" dirty="0">
              <a:latin typeface="AvenirNext LT Pro Regular" panose="020B0503020202020204" pitchFamily="34" charset="0"/>
            </a:endParaRPr>
          </a:p>
          <a:p>
            <a:pPr marL="0" fontAlgn="ctr"/>
            <a:r>
              <a:rPr lang="en-US" sz="2200" dirty="0" smtClean="0">
                <a:latin typeface="AvenirNext LT Pro Regular" panose="020B0503020202020204" pitchFamily="34" charset="0"/>
              </a:rPr>
              <a:t>Application is mailed to applicant who must fill it out and return it.</a:t>
            </a:r>
          </a:p>
          <a:p>
            <a:pPr marL="0" fontAlgn="ctr"/>
            <a:r>
              <a:rPr lang="en-US" sz="2200" dirty="0" smtClean="0">
                <a:latin typeface="AvenirNext LT Pro Regular" panose="020B0503020202020204" pitchFamily="34" charset="0"/>
              </a:rPr>
              <a:t>Application is reviewed and notation is made to allow the scheduling of evaluation.</a:t>
            </a:r>
          </a:p>
          <a:p>
            <a:pPr marL="0" fontAlgn="ctr"/>
            <a:r>
              <a:rPr lang="en-US" sz="2200" dirty="0" smtClean="0">
                <a:latin typeface="AvenirNext LT Pro Regular" panose="020B0503020202020204" pitchFamily="34" charset="0"/>
              </a:rPr>
              <a:t>Applicants are advised to wait seven days before scheduling evaluation.</a:t>
            </a:r>
            <a:endParaRPr lang="en-US" sz="2200" dirty="0">
              <a:latin typeface="AvenirNext LT Pro Regular" panose="020B0503020202020204" pitchFamily="34" charset="0"/>
            </a:endParaRPr>
          </a:p>
        </p:txBody>
      </p:sp>
      <p:sp>
        <p:nvSpPr>
          <p:cNvPr id="5" name="Title 4"/>
          <p:cNvSpPr>
            <a:spLocks noGrp="1"/>
          </p:cNvSpPr>
          <p:nvPr>
            <p:ph type="title"/>
          </p:nvPr>
        </p:nvSpPr>
        <p:spPr/>
        <p:txBody>
          <a:bodyPr>
            <a:normAutofit/>
          </a:bodyPr>
          <a:lstStyle/>
          <a:p>
            <a:r>
              <a:rPr lang="en-US" sz="3600" b="1" dirty="0" smtClean="0">
                <a:solidFill>
                  <a:schemeClr val="accent6">
                    <a:lumMod val="75000"/>
                  </a:schemeClr>
                </a:solidFill>
                <a:latin typeface="AvenirNext LT Pro Regular" panose="020B0503020202020204" pitchFamily="34" charset="0"/>
                <a:ea typeface="+mn-ea"/>
                <a:cs typeface="Avenir Next Regular"/>
              </a:rPr>
              <a:t>Eligibility Application Process</a:t>
            </a:r>
            <a:endParaRPr lang="en-US" sz="3600" b="1" dirty="0">
              <a:solidFill>
                <a:schemeClr val="accent6">
                  <a:lumMod val="75000"/>
                </a:schemeClr>
              </a:solidFill>
              <a:latin typeface="AvenirNext LT Pro Regular" panose="020B0503020202020204" pitchFamily="34" charset="0"/>
              <a:ea typeface="+mn-ea"/>
              <a:cs typeface="Avenir Next Regular"/>
            </a:endParaRPr>
          </a:p>
        </p:txBody>
      </p:sp>
    </p:spTree>
    <p:extLst>
      <p:ext uri="{BB962C8B-B14F-4D97-AF65-F5344CB8AC3E}">
        <p14:creationId xmlns:p14="http://schemas.microsoft.com/office/powerpoint/2010/main" val="3912594004"/>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628650" y="1882733"/>
            <a:ext cx="7886700" cy="3344467"/>
          </a:xfrm>
        </p:spPr>
        <p:txBody>
          <a:bodyPr>
            <a:normAutofit/>
          </a:bodyPr>
          <a:lstStyle/>
          <a:p>
            <a:pPr marL="0" fontAlgn="ctr"/>
            <a:r>
              <a:rPr lang="en-US" sz="2200" dirty="0" smtClean="0">
                <a:latin typeface="AvenirNext LT Pro Regular" panose="020B0503020202020204" pitchFamily="34" charset="0"/>
              </a:rPr>
              <a:t>Applicants can </a:t>
            </a:r>
            <a:r>
              <a:rPr lang="en-US" sz="2200" dirty="0">
                <a:latin typeface="AvenirNext LT Pro Regular" panose="020B0503020202020204" pitchFamily="34" charset="0"/>
              </a:rPr>
              <a:t>c</a:t>
            </a:r>
            <a:r>
              <a:rPr lang="en-US" sz="2200" dirty="0" smtClean="0">
                <a:latin typeface="AvenirNext LT Pro Regular" panose="020B0503020202020204" pitchFamily="34" charset="0"/>
              </a:rPr>
              <a:t>omplete entire application on-line</a:t>
            </a:r>
          </a:p>
          <a:p>
            <a:pPr marL="457200" lvl="1" fontAlgn="ctr"/>
            <a:r>
              <a:rPr lang="en-US" sz="2200" dirty="0" smtClean="0">
                <a:latin typeface="AvenirNext LT Pro Regular" panose="020B0503020202020204" pitchFamily="34" charset="0"/>
              </a:rPr>
              <a:t>Once Access ID is generated, applicant can choose to continue and fill out application or have it mailed to them.</a:t>
            </a:r>
            <a:endParaRPr lang="en-US" sz="2200" dirty="0">
              <a:latin typeface="AvenirNext LT Pro Regular" panose="020B0503020202020204" pitchFamily="34" charset="0"/>
            </a:endParaRPr>
          </a:p>
          <a:p>
            <a:pPr marL="457200" lvl="1" fontAlgn="ctr"/>
            <a:r>
              <a:rPr lang="en-US" sz="2200" dirty="0" smtClean="0">
                <a:latin typeface="AvenirNext LT Pro Regular" panose="020B0503020202020204" pitchFamily="34" charset="0"/>
              </a:rPr>
              <a:t>Applicants can stop and return to the application at any time.</a:t>
            </a:r>
          </a:p>
          <a:p>
            <a:pPr marL="457200" lvl="1" fontAlgn="ctr"/>
            <a:r>
              <a:rPr lang="en-US" sz="2200" dirty="0" smtClean="0">
                <a:latin typeface="AvenirNext LT Pro Regular" panose="020B0503020202020204" pitchFamily="34" charset="0"/>
              </a:rPr>
              <a:t>Once submitted, applicants need to wait only 1-3 days to schedule evaluation.</a:t>
            </a:r>
          </a:p>
        </p:txBody>
      </p:sp>
      <p:sp>
        <p:nvSpPr>
          <p:cNvPr id="5" name="Title 4"/>
          <p:cNvSpPr>
            <a:spLocks noGrp="1"/>
          </p:cNvSpPr>
          <p:nvPr>
            <p:ph type="title"/>
          </p:nvPr>
        </p:nvSpPr>
        <p:spPr/>
        <p:txBody>
          <a:bodyPr>
            <a:normAutofit/>
          </a:bodyPr>
          <a:lstStyle/>
          <a:p>
            <a:r>
              <a:rPr lang="en-US" sz="3600" b="1" dirty="0" smtClean="0">
                <a:solidFill>
                  <a:schemeClr val="accent6">
                    <a:lumMod val="75000"/>
                  </a:schemeClr>
                </a:solidFill>
                <a:latin typeface="AvenirNext LT Pro Regular" panose="020B0503020202020204" pitchFamily="34" charset="0"/>
                <a:ea typeface="+mn-ea"/>
                <a:cs typeface="Avenir Next Regular"/>
              </a:rPr>
              <a:t>Eligibility Application Process - expanded</a:t>
            </a:r>
            <a:endParaRPr lang="en-US" sz="3600" b="1" dirty="0">
              <a:solidFill>
                <a:schemeClr val="accent6">
                  <a:lumMod val="75000"/>
                </a:schemeClr>
              </a:solidFill>
              <a:latin typeface="AvenirNext LT Pro Regular" panose="020B0503020202020204" pitchFamily="34" charset="0"/>
              <a:ea typeface="+mn-ea"/>
              <a:cs typeface="Avenir Next Regular"/>
            </a:endParaRPr>
          </a:p>
        </p:txBody>
      </p:sp>
    </p:spTree>
    <p:extLst>
      <p:ext uri="{BB962C8B-B14F-4D97-AF65-F5344CB8AC3E}">
        <p14:creationId xmlns:p14="http://schemas.microsoft.com/office/powerpoint/2010/main" val="2098068360"/>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93" y="0"/>
            <a:ext cx="7791414" cy="6858000"/>
          </a:xfrm>
          <a:prstGeom prst="rect">
            <a:avLst/>
          </a:prstGeom>
        </p:spPr>
      </p:pic>
    </p:spTree>
    <p:extLst>
      <p:ext uri="{BB962C8B-B14F-4D97-AF65-F5344CB8AC3E}">
        <p14:creationId xmlns:p14="http://schemas.microsoft.com/office/powerpoint/2010/main" val="3985073174"/>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929" y="0"/>
            <a:ext cx="8070142" cy="6858000"/>
          </a:xfrm>
          <a:prstGeom prst="rect">
            <a:avLst/>
          </a:prstGeom>
        </p:spPr>
      </p:pic>
      <p:sp>
        <p:nvSpPr>
          <p:cNvPr id="3" name="Rectangle 2"/>
          <p:cNvSpPr/>
          <p:nvPr/>
        </p:nvSpPr>
        <p:spPr>
          <a:xfrm>
            <a:off x="3240000" y="1360800"/>
            <a:ext cx="352800" cy="12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3370841"/>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58298"/>
            <a:ext cx="9144000" cy="2341404"/>
          </a:xfrm>
          <a:prstGeom prst="rect">
            <a:avLst/>
          </a:prstGeom>
        </p:spPr>
      </p:pic>
    </p:spTree>
    <p:extLst>
      <p:ext uri="{BB962C8B-B14F-4D97-AF65-F5344CB8AC3E}">
        <p14:creationId xmlns:p14="http://schemas.microsoft.com/office/powerpoint/2010/main" val="2711874516"/>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772" y="0"/>
            <a:ext cx="7702455" cy="6858000"/>
          </a:xfrm>
          <a:prstGeom prst="rect">
            <a:avLst/>
          </a:prstGeom>
        </p:spPr>
      </p:pic>
      <p:sp>
        <p:nvSpPr>
          <p:cNvPr id="3" name="Rectangle 2"/>
          <p:cNvSpPr/>
          <p:nvPr/>
        </p:nvSpPr>
        <p:spPr>
          <a:xfrm>
            <a:off x="3340800" y="1360800"/>
            <a:ext cx="352800" cy="12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7420022"/>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820" y="0"/>
            <a:ext cx="7802359" cy="6858000"/>
          </a:xfrm>
          <a:prstGeom prst="rect">
            <a:avLst/>
          </a:prstGeom>
        </p:spPr>
      </p:pic>
    </p:spTree>
    <p:extLst>
      <p:ext uri="{BB962C8B-B14F-4D97-AF65-F5344CB8AC3E}">
        <p14:creationId xmlns:p14="http://schemas.microsoft.com/office/powerpoint/2010/main" val="933206937"/>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17" y="0"/>
            <a:ext cx="8671965" cy="6858000"/>
          </a:xfrm>
          <a:prstGeom prst="rect">
            <a:avLst/>
          </a:prstGeom>
        </p:spPr>
      </p:pic>
      <p:sp>
        <p:nvSpPr>
          <p:cNvPr id="3" name="Rectangle 2"/>
          <p:cNvSpPr/>
          <p:nvPr/>
        </p:nvSpPr>
        <p:spPr>
          <a:xfrm>
            <a:off x="3139200" y="1584000"/>
            <a:ext cx="352800" cy="12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2059336"/>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2184</TotalTime>
  <Words>1345</Words>
  <Application>Microsoft Office PowerPoint</Application>
  <PresentationFormat>On-screen Show (4:3)</PresentationFormat>
  <Paragraphs>173</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Avenir Next Regular</vt:lpstr>
      <vt:lpstr>AvenirNext LT Pro Regular</vt:lpstr>
      <vt:lpstr>Calibri</vt:lpstr>
      <vt:lpstr>Calibri Light</vt:lpstr>
      <vt:lpstr>Office Theme</vt:lpstr>
      <vt:lpstr>PowerPoint Presentation</vt:lpstr>
      <vt:lpstr>Eligibility Application Process</vt:lpstr>
      <vt:lpstr>Eligibility Application Process - expanded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Clark</dc:creator>
  <cp:lastModifiedBy>F Scott Jewell</cp:lastModifiedBy>
  <cp:revision>344</cp:revision>
  <cp:lastPrinted>2019-06-14T13:52:19Z</cp:lastPrinted>
  <dcterms:created xsi:type="dcterms:W3CDTF">2018-10-19T16:45:14Z</dcterms:created>
  <dcterms:modified xsi:type="dcterms:W3CDTF">2019-07-09T20:43:21Z</dcterms:modified>
</cp:coreProperties>
</file>