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8"/>
  </p:notesMasterIdLst>
  <p:sldIdLst>
    <p:sldId id="256" r:id="rId6"/>
    <p:sldId id="296" r:id="rId7"/>
    <p:sldId id="289" r:id="rId8"/>
    <p:sldId id="290" r:id="rId9"/>
    <p:sldId id="291" r:id="rId10"/>
    <p:sldId id="292" r:id="rId11"/>
    <p:sldId id="293" r:id="rId12"/>
    <p:sldId id="294" r:id="rId13"/>
    <p:sldId id="303" r:id="rId14"/>
    <p:sldId id="302" r:id="rId15"/>
    <p:sldId id="300" r:id="rId16"/>
    <p:sldId id="287" r:id="rId17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96"/>
            <p14:sldId id="289"/>
            <p14:sldId id="290"/>
            <p14:sldId id="291"/>
            <p14:sldId id="292"/>
            <p14:sldId id="293"/>
            <p14:sldId id="294"/>
            <p14:sldId id="303"/>
            <p14:sldId id="302"/>
            <p14:sldId id="300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77640" autoAdjust="0"/>
  </p:normalViewPr>
  <p:slideViewPr>
    <p:cSldViewPr snapToGrid="0" snapToObjects="1">
      <p:cViewPr varScale="1">
        <p:scale>
          <a:sx n="48" d="100"/>
          <a:sy n="48" d="100"/>
        </p:scale>
        <p:origin x="66" y="444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0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3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7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82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25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9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3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5794" y="1606061"/>
            <a:ext cx="649653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Transportation Professionals Advisory Committee (TPAC)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November 8, 2018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1" y="1600200"/>
            <a:ext cx="8534400" cy="477715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Phase </a:t>
            </a:r>
            <a:r>
              <a:rPr lang="en-US" dirty="0"/>
              <a:t>O</a:t>
            </a:r>
            <a:r>
              <a:rPr lang="en-US" dirty="0" smtClean="0"/>
              <a:t>ne of Online Reservations &amp; Cancellations implemented  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Eastern and West/Central Regions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Access staff attended </a:t>
            </a:r>
            <a:r>
              <a:rPr lang="en-US" dirty="0" err="1" smtClean="0"/>
              <a:t>Q’Straint</a:t>
            </a:r>
            <a:r>
              <a:rPr lang="en-US" dirty="0" smtClean="0"/>
              <a:t> Training in Florida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Access monitored trips to several special events: </a:t>
            </a:r>
            <a:endParaRPr lang="en-US" dirty="0"/>
          </a:p>
          <a:p>
            <a:pPr lvl="1"/>
            <a:r>
              <a:rPr lang="en-US" dirty="0"/>
              <a:t>Disability Pride Parade &amp; Festival (Oct. 7)  </a:t>
            </a:r>
            <a:endParaRPr lang="en-US" dirty="0" smtClean="0"/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Annual Wheelchair Wash &amp; Health Festival in East LA (Oct.14)</a:t>
            </a:r>
          </a:p>
          <a:p>
            <a:pPr lvl="1"/>
            <a:r>
              <a:rPr lang="en-US" dirty="0" smtClean="0"/>
              <a:t>Older Adult Transportation Expo at Cathedral of Our Lady of the Angeles (Oct. 26) in Los Angeles.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22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venir Next Demi Bold"/>
                <a:cs typeface="Avenir Next Demi Bold"/>
              </a:rPr>
              <a:t>Highlights </a:t>
            </a:r>
            <a:endParaRPr lang="en-US" b="1" dirty="0">
              <a:latin typeface="Avenir Next Demi Bold"/>
              <a:cs typeface="Avenir Next Demi Bold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Access </a:t>
            </a:r>
            <a:r>
              <a:rPr lang="en-US" dirty="0"/>
              <a:t>staff attended </a:t>
            </a:r>
            <a:r>
              <a:rPr lang="en-US" dirty="0" smtClean="0"/>
              <a:t>an emergency tabletop </a:t>
            </a:r>
            <a:r>
              <a:rPr lang="en-US" dirty="0"/>
              <a:t>exercise at Los Angeles County Public Works with several LA County departments, </a:t>
            </a:r>
            <a:r>
              <a:rPr lang="en-US" dirty="0" smtClean="0"/>
              <a:t>city </a:t>
            </a:r>
            <a:r>
              <a:rPr lang="en-US" dirty="0"/>
              <a:t>and state officials, and the Army Corp of Engineers on Oct. </a:t>
            </a:r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/>
              <a:t>Access staff participated in the first City of Long Beach’s DAFN/Inclusionary Working Group Meeting on Oct. </a:t>
            </a:r>
            <a:r>
              <a:rPr lang="en-US" dirty="0" smtClean="0"/>
              <a:t>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672333"/>
              </p:ext>
            </p:extLst>
          </p:nvPr>
        </p:nvGraphicFramePr>
        <p:xfrm>
          <a:off x="914400" y="1747519"/>
          <a:ext cx="7315200" cy="419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29596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324724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862619">
                  <a:extLst>
                    <a:ext uri="{9D8B030D-6E8A-4147-A177-3AD203B41FA5}">
                      <a16:colId xmlns:a16="http://schemas.microsoft.com/office/drawing/2014/main" val="1071813533"/>
                    </a:ext>
                  </a:extLst>
                </a:gridCol>
                <a:gridCol w="109826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≤ 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762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Antelope Valley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29855"/>
              </p:ext>
            </p:extLst>
          </p:nvPr>
        </p:nvGraphicFramePr>
        <p:xfrm>
          <a:off x="601252" y="1747519"/>
          <a:ext cx="7941497" cy="41960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86480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3327621596"/>
                    </a:ext>
                  </a:extLst>
                </a:gridCol>
                <a:gridCol w="113067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948500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Key Performance Indicator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Standard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Oct-18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FY19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</a:rPr>
                        <a:t>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853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2051"/>
              </p:ext>
            </p:extLst>
          </p:nvPr>
        </p:nvGraphicFramePr>
        <p:xfrm>
          <a:off x="741682" y="1747519"/>
          <a:ext cx="7660637" cy="4196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55998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441132383"/>
                    </a:ext>
                  </a:extLst>
                </a:gridCol>
                <a:gridCol w="847182">
                  <a:extLst>
                    <a:ext uri="{9D8B030D-6E8A-4147-A177-3AD203B41FA5}">
                      <a16:colId xmlns:a16="http://schemas.microsoft.com/office/drawing/2014/main" val="528765514"/>
                    </a:ext>
                  </a:extLst>
                </a:gridCol>
                <a:gridCol w="102225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</a:rPr>
                        <a:t>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727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60593"/>
              </p:ext>
            </p:extLst>
          </p:nvPr>
        </p:nvGraphicFramePr>
        <p:xfrm>
          <a:off x="660399" y="1747519"/>
          <a:ext cx="7823203" cy="4196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7632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40424679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1521994262"/>
                    </a:ext>
                  </a:extLst>
                </a:gridCol>
                <a:gridCol w="1097282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95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Clarita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80134"/>
              </p:ext>
            </p:extLst>
          </p:nvPr>
        </p:nvGraphicFramePr>
        <p:xfrm>
          <a:off x="619760" y="1747519"/>
          <a:ext cx="7904481" cy="4196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98238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90424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185835504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291680202"/>
                    </a:ext>
                  </a:extLst>
                </a:gridCol>
                <a:gridCol w="1005843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33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64191"/>
              </p:ext>
            </p:extLst>
          </p:nvPr>
        </p:nvGraphicFramePr>
        <p:xfrm>
          <a:off x="629919" y="1747519"/>
          <a:ext cx="7884163" cy="4196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749042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405258056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264487837"/>
                    </a:ext>
                  </a:extLst>
                </a:gridCol>
                <a:gridCol w="85344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</a:rPr>
                        <a:t>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40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Central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33780"/>
              </p:ext>
            </p:extLst>
          </p:nvPr>
        </p:nvGraphicFramePr>
        <p:xfrm>
          <a:off x="644292" y="1747519"/>
          <a:ext cx="7855416" cy="4196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677920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73338">
                  <a:extLst>
                    <a:ext uri="{9D8B030D-6E8A-4147-A177-3AD203B41FA5}">
                      <a16:colId xmlns:a16="http://schemas.microsoft.com/office/drawing/2014/main" val="4269041746"/>
                    </a:ext>
                  </a:extLst>
                </a:gridCol>
                <a:gridCol w="827677">
                  <a:extLst>
                    <a:ext uri="{9D8B030D-6E8A-4147-A177-3AD203B41FA5}">
                      <a16:colId xmlns:a16="http://schemas.microsoft.com/office/drawing/2014/main" val="3729685871"/>
                    </a:ext>
                  </a:extLst>
                </a:gridCol>
                <a:gridCol w="90968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Contractual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Oct-18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</a:t>
                      </a:r>
                      <a:r>
                        <a:rPr lang="en-US" sz="1800" u="none" strike="noStrike" dirty="0" smtClean="0">
                          <a:effectLst/>
                        </a:rPr>
                        <a:t>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Incident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Rate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Preventable Collision Rate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0.50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Miles </a:t>
                      </a:r>
                      <a:r>
                        <a:rPr lang="en-US" sz="1800" u="none" strike="noStrike" dirty="0">
                          <a:effectLst/>
                        </a:rPr>
                        <a:t>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87233" y="6050071"/>
            <a:ext cx="234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*data not yet available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89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Abandoned Calls - Reservations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8702"/>
              </p:ext>
            </p:extLst>
          </p:nvPr>
        </p:nvGraphicFramePr>
        <p:xfrm>
          <a:off x="457200" y="1600200"/>
          <a:ext cx="7609844" cy="3474720"/>
        </p:xfrm>
        <a:graphic>
          <a:graphicData uri="http://schemas.openxmlformats.org/drawingml/2006/table">
            <a:tbl>
              <a:tblPr lastRow="1" bandRow="1">
                <a:tableStyleId>{9D7B26C5-4107-4FEC-AEDC-1716B250A1EF}</a:tableStyleId>
              </a:tblPr>
              <a:tblGrid>
                <a:gridCol w="1867872">
                  <a:extLst>
                    <a:ext uri="{9D8B030D-6E8A-4147-A177-3AD203B41FA5}">
                      <a16:colId xmlns:a16="http://schemas.microsoft.com/office/drawing/2014/main" val="1505410862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862825100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2010506916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109001003"/>
                    </a:ext>
                  </a:extLst>
                </a:gridCol>
                <a:gridCol w="1435493">
                  <a:extLst>
                    <a:ext uri="{9D8B030D-6E8A-4147-A177-3AD203B41FA5}">
                      <a16:colId xmlns:a16="http://schemas.microsoft.com/office/drawing/2014/main" val="208766183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Oct-18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FY19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86861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Abandoned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Total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Abandoned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36028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Antelope Valley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9,748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8910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Eastern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54653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Northern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49,580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184,837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2694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Santa Clarita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889416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Southern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96,718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365,414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26623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West Central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847625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1,120,564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660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4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KRR6VESUXC6F-320-203</_dlc_DocId>
    <_dlc_DocIdUrl xmlns="b0627ac7-c87b-4fc9-b280-4e77db792e9a">
      <Url>http://accesspoint/News/TPAC/_layouts/DocIdRedir.aspx?ID=KRR6VESUXC6F-320-203</Url>
      <Description>KRR6VESUXC6F-320-203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5394B6-44D5-48D6-95C6-7CE2647F809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1AFA3C8-359D-418C-9967-BC0AE1DE8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86AACA-6878-4408-A884-AB52F9EEB3F7}">
  <ds:schemaRefs>
    <ds:schemaRef ds:uri="http://schemas.microsoft.com/office/2006/metadata/properties"/>
    <ds:schemaRef ds:uri="b0627ac7-c87b-4fc9-b280-4e77db792e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9D6FBE9-7B28-4171-8EE7-C98E7D86F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1300</Words>
  <Application>Microsoft Office PowerPoint</Application>
  <PresentationFormat>On-screen Show (4:3)</PresentationFormat>
  <Paragraphs>548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Avenir Next Demi Bold</vt:lpstr>
      <vt:lpstr>Calibri</vt:lpstr>
      <vt:lpstr>Courier New</vt:lpstr>
      <vt:lpstr>Wingdings</vt:lpstr>
      <vt:lpstr>Office Theme</vt:lpstr>
      <vt:lpstr>PowerPoint Presentation</vt:lpstr>
      <vt:lpstr>Performance Report Card</vt:lpstr>
      <vt:lpstr>Antelope Valley Region</vt:lpstr>
      <vt:lpstr>Eastern Region</vt:lpstr>
      <vt:lpstr>Northern Region</vt:lpstr>
      <vt:lpstr>Santa Clarita Region</vt:lpstr>
      <vt:lpstr>Southern Region</vt:lpstr>
      <vt:lpstr>West Central Region</vt:lpstr>
      <vt:lpstr>Abandoned Calls - Reservations</vt:lpstr>
      <vt:lpstr>Highlights</vt:lpstr>
      <vt:lpstr>Highlights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Art Chacon</cp:lastModifiedBy>
  <cp:revision>292</cp:revision>
  <cp:lastPrinted>2018-11-05T23:33:57Z</cp:lastPrinted>
  <dcterms:created xsi:type="dcterms:W3CDTF">2016-11-17T20:50:20Z</dcterms:created>
  <dcterms:modified xsi:type="dcterms:W3CDTF">2018-11-08T23:24:54Z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6345d0d5-21a6-417e-a85c-6a05ca8a0eb7</vt:lpwstr>
  </property>
</Properties>
</file>