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5"/>
  </p:notesMasterIdLst>
  <p:sldIdLst>
    <p:sldId id="256" r:id="rId6"/>
    <p:sldId id="285" r:id="rId7"/>
    <p:sldId id="319" r:id="rId8"/>
    <p:sldId id="318" r:id="rId9"/>
    <p:sldId id="317" r:id="rId10"/>
    <p:sldId id="314" r:id="rId11"/>
    <p:sldId id="316" r:id="rId12"/>
    <p:sldId id="301" r:id="rId13"/>
    <p:sldId id="302" r:id="rId14"/>
    <p:sldId id="313" r:id="rId15"/>
    <p:sldId id="315" r:id="rId16"/>
    <p:sldId id="311" r:id="rId17"/>
    <p:sldId id="312" r:id="rId18"/>
    <p:sldId id="309" r:id="rId19"/>
    <p:sldId id="310" r:id="rId20"/>
    <p:sldId id="303" r:id="rId21"/>
    <p:sldId id="320" r:id="rId22"/>
    <p:sldId id="321" r:id="rId23"/>
    <p:sldId id="284" r:id="rId2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552" userDrawn="1">
          <p15:clr>
            <a:srgbClr val="A4A3A4"/>
          </p15:clr>
        </p15:guide>
        <p15:guide id="3" orient="horz" pos="840" userDrawn="1">
          <p15:clr>
            <a:srgbClr val="A4A3A4"/>
          </p15:clr>
        </p15:guide>
        <p15:guide id="4" pos="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442C79"/>
    <a:srgbClr val="2E2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7"/>
    <p:restoredTop sz="90340" autoAdjust="0"/>
  </p:normalViewPr>
  <p:slideViewPr>
    <p:cSldViewPr snapToGrid="0" snapToObjects="1" showGuides="1">
      <p:cViewPr varScale="1">
        <p:scale>
          <a:sx n="100" d="100"/>
          <a:sy n="100" d="100"/>
        </p:scale>
        <p:origin x="1890" y="90"/>
      </p:cViewPr>
      <p:guideLst>
        <p:guide orient="horz" pos="1200"/>
        <p:guide pos="552"/>
        <p:guide orient="horz" pos="840"/>
        <p:guide pos="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5C106A97-762C-4BF0-8BFB-39B252E5794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541D265D-2E08-49EF-82A8-2F8A06A06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8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72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01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88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17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19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204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2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7152">
                <a:defRPr/>
              </a:pPr>
              <a:t>16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56550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2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7152">
                <a:defRPr/>
              </a:pPr>
              <a:t>17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8552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2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7152">
                <a:defRPr/>
              </a:pPr>
              <a:t>18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892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4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26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69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05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1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95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2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7152"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3247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52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7152">
                <a:defRPr/>
              </a:pPr>
              <a:t>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3808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1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3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9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3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5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5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5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3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0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8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8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30441"/>
            <a:ext cx="9143999" cy="320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3600" b="1" dirty="0" smtClean="0">
                <a:latin typeface="Avenir Next"/>
                <a:cs typeface="Avenir Next Regular"/>
              </a:rPr>
              <a:t>Operations Update</a:t>
            </a:r>
            <a:endParaRPr lang="en-US" sz="3600" b="1" dirty="0">
              <a:latin typeface="Avenir Next"/>
              <a:cs typeface="Avenir Next Regular"/>
            </a:endParaRPr>
          </a:p>
          <a:p>
            <a:pPr algn="ctr">
              <a:spcBef>
                <a:spcPts val="1000"/>
              </a:spcBef>
            </a:pPr>
            <a:r>
              <a:rPr lang="en-US" sz="3600" b="1" dirty="0">
                <a:latin typeface="Avenir Next"/>
                <a:cs typeface="Avenir Next Regular"/>
              </a:rPr>
              <a:t>Transportation Professionals Advisory </a:t>
            </a:r>
            <a:endParaRPr lang="en-US" sz="3600" b="1" dirty="0" smtClean="0">
              <a:latin typeface="Avenir Next"/>
              <a:cs typeface="Avenir Next Regular"/>
            </a:endParaRPr>
          </a:p>
          <a:p>
            <a:pPr algn="ctr">
              <a:spcBef>
                <a:spcPts val="1000"/>
              </a:spcBef>
            </a:pPr>
            <a:r>
              <a:rPr lang="en-US" sz="3600" b="1" dirty="0" smtClean="0">
                <a:latin typeface="Avenir Next"/>
                <a:cs typeface="Avenir Next Regular"/>
              </a:rPr>
              <a:t>Committee </a:t>
            </a:r>
            <a:r>
              <a:rPr lang="en-US" sz="3600" b="1" dirty="0">
                <a:latin typeface="Avenir Next"/>
                <a:cs typeface="Avenir Next Regular"/>
              </a:rPr>
              <a:t>(TPAC)</a:t>
            </a:r>
          </a:p>
          <a:p>
            <a:pPr algn="ctr">
              <a:spcBef>
                <a:spcPts val="1000"/>
              </a:spcBef>
            </a:pPr>
            <a:r>
              <a:rPr lang="en-US" sz="3600" b="1" dirty="0" smtClean="0">
                <a:latin typeface="Avenir Next"/>
                <a:cs typeface="Avenir Next Regular"/>
              </a:rPr>
              <a:t/>
            </a:r>
            <a:br>
              <a:rPr lang="en-US" sz="3600" b="1" dirty="0" smtClean="0">
                <a:latin typeface="Avenir Next"/>
                <a:cs typeface="Avenir Next Regular"/>
              </a:rPr>
            </a:br>
            <a:r>
              <a:rPr lang="en-US" sz="3600" b="1" dirty="0" smtClean="0">
                <a:latin typeface="Avenir Next"/>
                <a:cs typeface="Avenir Next Regular"/>
              </a:rPr>
              <a:t>March 9,2019</a:t>
            </a:r>
            <a:endParaRPr lang="en-US" sz="3600" b="1" dirty="0">
              <a:latin typeface="Avenir Next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85962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Avenir Next"/>
              </a:rPr>
              <a:t>Santa Clarita Region</a:t>
            </a:r>
            <a:endParaRPr lang="en-US" sz="3000" b="1" dirty="0">
              <a:solidFill>
                <a:prstClr val="white"/>
              </a:solidFill>
              <a:latin typeface="Avenir Next"/>
              <a:cs typeface="Avenir Next Demi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4630" y="6461293"/>
            <a:ext cx="223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*not final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15820"/>
              </p:ext>
            </p:extLst>
          </p:nvPr>
        </p:nvGraphicFramePr>
        <p:xfrm>
          <a:off x="87681" y="1611203"/>
          <a:ext cx="8968638" cy="48975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96012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126083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498616">
                  <a:extLst>
                    <a:ext uri="{9D8B030D-6E8A-4147-A177-3AD203B41FA5}">
                      <a16:colId xmlns:a16="http://schemas.microsoft.com/office/drawing/2014/main" val="2185835504"/>
                    </a:ext>
                  </a:extLst>
                </a:gridCol>
                <a:gridCol w="1106670">
                  <a:extLst>
                    <a:ext uri="{9D8B030D-6E8A-4147-A177-3AD203B41FA5}">
                      <a16:colId xmlns:a16="http://schemas.microsoft.com/office/drawing/2014/main" val="2291680202"/>
                    </a:ext>
                  </a:extLst>
                </a:gridCol>
                <a:gridCol w="114125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458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*Apr-19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28,102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193037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Missed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Average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Complaints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Preventable Incident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1709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197,202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501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Avenir Next"/>
              </a:rPr>
              <a:t>Santa Clarita Region</a:t>
            </a:r>
            <a:endParaRPr lang="en-US" sz="3000" b="1" dirty="0">
              <a:solidFill>
                <a:prstClr val="white"/>
              </a:solidFill>
              <a:latin typeface="Avenir Next"/>
              <a:cs typeface="Avenir Next Demi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8448" y="1879135"/>
            <a:ext cx="8489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venir Next"/>
                <a:cs typeface="Arial" panose="020B0604020202020204" pitchFamily="34" charset="0"/>
              </a:rPr>
              <a:t>Denial: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Contractor coached the CSR that caused the denial.</a:t>
            </a:r>
          </a:p>
        </p:txBody>
      </p:sp>
    </p:spTree>
    <p:extLst>
      <p:ext uri="{BB962C8B-B14F-4D97-AF65-F5344CB8AC3E}">
        <p14:creationId xmlns:p14="http://schemas.microsoft.com/office/powerpoint/2010/main" val="1408400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Avenir Next"/>
              </a:rPr>
              <a:t>Southern Region</a:t>
            </a:r>
            <a:endParaRPr lang="en-US" sz="3000" b="1" dirty="0">
              <a:solidFill>
                <a:prstClr val="black"/>
              </a:solidFill>
              <a:latin typeface="Avenir Next"/>
              <a:cs typeface="Avenir Next Demi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5631" y="6452904"/>
            <a:ext cx="223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*not final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953606"/>
              </p:ext>
            </p:extLst>
          </p:nvPr>
        </p:nvGraphicFramePr>
        <p:xfrm>
          <a:off x="93945" y="1626422"/>
          <a:ext cx="8956109" cy="481288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258769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131054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500378">
                  <a:extLst>
                    <a:ext uri="{9D8B030D-6E8A-4147-A177-3AD203B41FA5}">
                      <a16:colId xmlns:a16="http://schemas.microsoft.com/office/drawing/2014/main" val="4052580564"/>
                    </a:ext>
                  </a:extLst>
                </a:gridCol>
                <a:gridCol w="1096431">
                  <a:extLst>
                    <a:ext uri="{9D8B030D-6E8A-4147-A177-3AD203B41FA5}">
                      <a16:colId xmlns:a16="http://schemas.microsoft.com/office/drawing/2014/main" val="3264487837"/>
                    </a:ext>
                  </a:extLst>
                </a:gridCol>
                <a:gridCol w="96947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07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*Apr-19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98,030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909,557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295663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31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Missed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Average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Complaints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Preventable Incident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884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58766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25,000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28,997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125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Next"/>
                <a:cs typeface="Avenir Next Demi Bold"/>
              </a:rPr>
              <a:t>Southern Region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75501" y="1859340"/>
            <a:ext cx="888963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solidFill>
                  <a:srgbClr val="000000"/>
                </a:solidFill>
                <a:latin typeface="Avenir Next"/>
                <a:cs typeface="Arial" panose="020B0604020202020204" pitchFamily="34" charset="0"/>
              </a:rPr>
              <a:t>Preventable Incident Rate: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venir Next"/>
                <a:cs typeface="Arial" panose="020B0604020202020204" pitchFamily="34" charset="0"/>
              </a:rPr>
              <a:t>Every incident is discussed with Driver and is coached on best practices. </a:t>
            </a:r>
          </a:p>
          <a:p>
            <a:pPr lvl="1"/>
            <a:endParaRPr lang="en-US" dirty="0">
              <a:solidFill>
                <a:srgbClr val="000000"/>
              </a:solidFill>
              <a:latin typeface="Avenir Next"/>
              <a:cs typeface="Arial" panose="020B0604020202020204" pitchFamily="34" charset="0"/>
            </a:endParaRPr>
          </a:p>
          <a:p>
            <a:pPr lvl="1"/>
            <a:r>
              <a:rPr lang="en-US" b="1" dirty="0">
                <a:solidFill>
                  <a:srgbClr val="000000"/>
                </a:solidFill>
                <a:latin typeface="Avenir Next"/>
                <a:cs typeface="Arial" panose="020B0604020202020204" pitchFamily="34" charset="0"/>
              </a:rPr>
              <a:t>Preventable Collision Rate: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venir Next"/>
                <a:cs typeface="Arial" panose="020B0604020202020204" pitchFamily="34" charset="0"/>
              </a:rPr>
              <a:t>Performance Letter and Liquidated Damages are being assessed for 3rd Quarter.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venir Next"/>
                <a:cs typeface="Arial" panose="020B0604020202020204" pitchFamily="34" charset="0"/>
              </a:rPr>
              <a:t>Contractor </a:t>
            </a:r>
            <a:r>
              <a:rPr lang="en-US" dirty="0">
                <a:solidFill>
                  <a:srgbClr val="000000"/>
                </a:solidFill>
                <a:latin typeface="Avenir Next"/>
                <a:cs typeface="Arial" panose="020B0604020202020204" pitchFamily="34" charset="0"/>
              </a:rPr>
              <a:t>is working with the safety team to improve performance.</a:t>
            </a:r>
          </a:p>
        </p:txBody>
      </p:sp>
    </p:spTree>
    <p:extLst>
      <p:ext uri="{BB962C8B-B14F-4D97-AF65-F5344CB8AC3E}">
        <p14:creationId xmlns:p14="http://schemas.microsoft.com/office/powerpoint/2010/main" val="308399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Avenir Next"/>
              </a:rPr>
              <a:t>West Central Region</a:t>
            </a:r>
            <a:endParaRPr lang="en-US" sz="3000" b="1" dirty="0">
              <a:solidFill>
                <a:prstClr val="black"/>
              </a:solidFill>
              <a:latin typeface="Avenir Next"/>
              <a:cs typeface="Avenir Next Demi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075" y="6550218"/>
            <a:ext cx="223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*not final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843880"/>
              </p:ext>
            </p:extLst>
          </p:nvPr>
        </p:nvGraphicFramePr>
        <p:xfrm>
          <a:off x="200417" y="1615863"/>
          <a:ext cx="8768218" cy="493435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05297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190762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532920">
                  <a:extLst>
                    <a:ext uri="{9D8B030D-6E8A-4147-A177-3AD203B41FA5}">
                      <a16:colId xmlns:a16="http://schemas.microsoft.com/office/drawing/2014/main" val="4269041746"/>
                    </a:ext>
                  </a:extLst>
                </a:gridCol>
                <a:gridCol w="923853">
                  <a:extLst>
                    <a:ext uri="{9D8B030D-6E8A-4147-A177-3AD203B41FA5}">
                      <a16:colId xmlns:a16="http://schemas.microsoft.com/office/drawing/2014/main" val="3729685871"/>
                    </a:ext>
                  </a:extLst>
                </a:gridCol>
                <a:gridCol w="1015386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*Apr-19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47,442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445,522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318939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Missed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Average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Complaints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Preventable Incident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Miles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654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Avenir Next"/>
              </a:rPr>
              <a:t>West Central Region</a:t>
            </a:r>
            <a:endParaRPr lang="en-US" sz="3000" b="1" dirty="0">
              <a:solidFill>
                <a:prstClr val="black"/>
              </a:solidFill>
              <a:latin typeface="Avenir Next"/>
              <a:cs typeface="Avenir Next Demi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7779" y="1720840"/>
            <a:ext cx="86993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venir Next"/>
                <a:cs typeface="Arial" panose="020B0604020202020204" pitchFamily="34" charset="0"/>
              </a:rPr>
              <a:t>Denial</a:t>
            </a:r>
            <a:r>
              <a:rPr lang="en-US" b="1" dirty="0" smtClean="0">
                <a:latin typeface="Avenir Next"/>
                <a:cs typeface="Arial" panose="020B0604020202020204" pitchFamily="34" charset="0"/>
              </a:rPr>
              <a:t>:</a:t>
            </a:r>
          </a:p>
          <a:p>
            <a:endParaRPr lang="en-US" b="1" dirty="0">
              <a:latin typeface="Avenir Nex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"/>
                <a:cs typeface="Arial" panose="020B0604020202020204" pitchFamily="34" charset="0"/>
              </a:rPr>
              <a:t>Contractor coached the CSR that caused the denial.</a:t>
            </a:r>
          </a:p>
          <a:p>
            <a:endParaRPr lang="en-US" dirty="0">
              <a:latin typeface="Avenir Next"/>
              <a:cs typeface="Arial" panose="020B0604020202020204" pitchFamily="34" charset="0"/>
            </a:endParaRPr>
          </a:p>
          <a:p>
            <a:endParaRPr lang="en-US" b="1" dirty="0">
              <a:latin typeface="Avenir Next"/>
              <a:cs typeface="Arial" panose="020B0604020202020204" pitchFamily="34" charset="0"/>
            </a:endParaRPr>
          </a:p>
          <a:p>
            <a:r>
              <a:rPr lang="en-US" b="1" dirty="0">
                <a:latin typeface="Avenir Next"/>
                <a:cs typeface="Arial" panose="020B0604020202020204" pitchFamily="34" charset="0"/>
              </a:rPr>
              <a:t>Preventable Collision Rate: </a:t>
            </a:r>
            <a:endParaRPr lang="en-US" b="1" dirty="0" smtClean="0">
              <a:latin typeface="Avenir Next"/>
              <a:cs typeface="Arial" panose="020B0604020202020204" pitchFamily="34" charset="0"/>
            </a:endParaRPr>
          </a:p>
          <a:p>
            <a:endParaRPr lang="en-US" b="1" dirty="0">
              <a:latin typeface="Avenir Nex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venir Next"/>
              </a:rPr>
              <a:t>Performance Letter and Liquidated Damages are being assessed for 3</a:t>
            </a:r>
            <a:r>
              <a:rPr lang="en-US" baseline="30000" dirty="0">
                <a:solidFill>
                  <a:prstClr val="black"/>
                </a:solidFill>
                <a:latin typeface="Avenir Next"/>
              </a:rPr>
              <a:t>rd</a:t>
            </a:r>
            <a:r>
              <a:rPr lang="en-US" dirty="0">
                <a:solidFill>
                  <a:prstClr val="black"/>
                </a:solidFill>
                <a:latin typeface="Avenir Next"/>
              </a:rPr>
              <a:t> Quarter.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"/>
              </a:rPr>
              <a:t>CTI continues to educate drivers through training and coaching to minimize collisions. </a:t>
            </a:r>
          </a:p>
        </p:txBody>
      </p:sp>
    </p:spTree>
    <p:extLst>
      <p:ext uri="{BB962C8B-B14F-4D97-AF65-F5344CB8AC3E}">
        <p14:creationId xmlns:p14="http://schemas.microsoft.com/office/powerpoint/2010/main" val="3523658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Avenir Next"/>
              </a:rPr>
              <a:t>Abandoned Calls - Reservations</a:t>
            </a:r>
            <a:endParaRPr lang="en-US" sz="3200" b="1" dirty="0">
              <a:solidFill>
                <a:prstClr val="white"/>
              </a:solidFill>
              <a:latin typeface="Avenir Next"/>
              <a:cs typeface="Avenir Next Demi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3861" y="5342695"/>
            <a:ext cx="223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*not final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995255"/>
              </p:ext>
            </p:extLst>
          </p:nvPr>
        </p:nvGraphicFramePr>
        <p:xfrm>
          <a:off x="767078" y="1600200"/>
          <a:ext cx="7609844" cy="3474720"/>
        </p:xfrm>
        <a:graphic>
          <a:graphicData uri="http://schemas.openxmlformats.org/drawingml/2006/table">
            <a:tbl>
              <a:tblPr lastRow="1" bandRow="1">
                <a:tableStyleId>{9D7B26C5-4107-4FEC-AEDC-1716B250A1EF}</a:tableStyleId>
              </a:tblPr>
              <a:tblGrid>
                <a:gridCol w="1867872">
                  <a:extLst>
                    <a:ext uri="{9D8B030D-6E8A-4147-A177-3AD203B41FA5}">
                      <a16:colId xmlns:a16="http://schemas.microsoft.com/office/drawing/2014/main" val="1505410862"/>
                    </a:ext>
                  </a:extLst>
                </a:gridCol>
                <a:gridCol w="1435493">
                  <a:extLst>
                    <a:ext uri="{9D8B030D-6E8A-4147-A177-3AD203B41FA5}">
                      <a16:colId xmlns:a16="http://schemas.microsoft.com/office/drawing/2014/main" val="862825100"/>
                    </a:ext>
                  </a:extLst>
                </a:gridCol>
                <a:gridCol w="1435493">
                  <a:extLst>
                    <a:ext uri="{9D8B030D-6E8A-4147-A177-3AD203B41FA5}">
                      <a16:colId xmlns:a16="http://schemas.microsoft.com/office/drawing/2014/main" val="2010506916"/>
                    </a:ext>
                  </a:extLst>
                </a:gridCol>
                <a:gridCol w="1435493">
                  <a:extLst>
                    <a:ext uri="{9D8B030D-6E8A-4147-A177-3AD203B41FA5}">
                      <a16:colId xmlns:a16="http://schemas.microsoft.com/office/drawing/2014/main" val="109001003"/>
                    </a:ext>
                  </a:extLst>
                </a:gridCol>
                <a:gridCol w="1435493">
                  <a:extLst>
                    <a:ext uri="{9D8B030D-6E8A-4147-A177-3AD203B41FA5}">
                      <a16:colId xmlns:a16="http://schemas.microsoft.com/office/drawing/2014/main" val="2087661830"/>
                    </a:ext>
                  </a:extLst>
                </a:gridCol>
              </a:tblGrid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*Apr-19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86861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Abandoned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Abandoned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36028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Antelope Valley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92,097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8910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Eastern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749,540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454653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Northern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43,719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453,365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2694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Santa Clarita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889416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Southern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88,150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874,868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26623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West Central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47,899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506,252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847625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267,531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2,705,167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660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877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Avenir Next"/>
              </a:rPr>
              <a:t>Excessively Long Trips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3861" y="5615004"/>
            <a:ext cx="223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*not final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151469"/>
              </p:ext>
            </p:extLst>
          </p:nvPr>
        </p:nvGraphicFramePr>
        <p:xfrm>
          <a:off x="895613" y="1628382"/>
          <a:ext cx="7352774" cy="3828675"/>
        </p:xfrm>
        <a:graphic>
          <a:graphicData uri="http://schemas.openxmlformats.org/drawingml/2006/table">
            <a:tbl>
              <a:tblPr/>
              <a:tblGrid>
                <a:gridCol w="1575594">
                  <a:extLst>
                    <a:ext uri="{9D8B030D-6E8A-4147-A177-3AD203B41FA5}">
                      <a16:colId xmlns:a16="http://schemas.microsoft.com/office/drawing/2014/main" val="1482123164"/>
                    </a:ext>
                  </a:extLst>
                </a:gridCol>
                <a:gridCol w="1444295">
                  <a:extLst>
                    <a:ext uri="{9D8B030D-6E8A-4147-A177-3AD203B41FA5}">
                      <a16:colId xmlns:a16="http://schemas.microsoft.com/office/drawing/2014/main" val="3618015950"/>
                    </a:ext>
                  </a:extLst>
                </a:gridCol>
                <a:gridCol w="1444295">
                  <a:extLst>
                    <a:ext uri="{9D8B030D-6E8A-4147-A177-3AD203B41FA5}">
                      <a16:colId xmlns:a16="http://schemas.microsoft.com/office/drawing/2014/main" val="2726422101"/>
                    </a:ext>
                  </a:extLst>
                </a:gridCol>
                <a:gridCol w="1444295">
                  <a:extLst>
                    <a:ext uri="{9D8B030D-6E8A-4147-A177-3AD203B41FA5}">
                      <a16:colId xmlns:a16="http://schemas.microsoft.com/office/drawing/2014/main" val="2305198067"/>
                    </a:ext>
                  </a:extLst>
                </a:gridCol>
                <a:gridCol w="1444295">
                  <a:extLst>
                    <a:ext uri="{9D8B030D-6E8A-4147-A177-3AD203B41FA5}">
                      <a16:colId xmlns:a16="http://schemas.microsoft.com/office/drawing/2014/main" val="4195273683"/>
                    </a:ext>
                  </a:extLst>
                </a:gridCol>
              </a:tblGrid>
              <a:tr h="50641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*Apr-19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368157"/>
                  </a:ext>
                </a:extLst>
              </a:tr>
              <a:tr h="506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697246"/>
                  </a:ext>
                </a:extLst>
              </a:tr>
              <a:tr h="402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Antelope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Valley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960824"/>
                  </a:ext>
                </a:extLst>
              </a:tr>
              <a:tr h="402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Eastern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20503"/>
                  </a:ext>
                </a:extLst>
              </a:tr>
              <a:tr h="402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Northern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711981"/>
                  </a:ext>
                </a:extLst>
              </a:tr>
              <a:tr h="402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Santa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Clarita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227015"/>
                  </a:ext>
                </a:extLst>
              </a:tr>
              <a:tr h="402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Southern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207883"/>
                  </a:ext>
                </a:extLst>
              </a:tr>
              <a:tr h="402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720776"/>
                  </a:ext>
                </a:extLst>
              </a:tr>
              <a:tr h="40226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481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9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Avenir Next"/>
              </a:rPr>
              <a:t>Highlights</a:t>
            </a:r>
            <a:endParaRPr lang="en-US" sz="3000" b="1" dirty="0">
              <a:solidFill>
                <a:prstClr val="black"/>
              </a:solidFill>
              <a:latin typeface="Avenir Next"/>
              <a:cs typeface="Avenir Next Demi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1336" y="1761689"/>
            <a:ext cx="8825218" cy="344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endParaRPr lang="en-US" dirty="0">
              <a:latin typeface="Avenir Next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/>
              </a:rPr>
              <a:t>Regional project administrator attended the Transition 2 Independence event in Lancaster, hosted by State Senator Scott Wilk and Assemblyman Tom Lackey.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venir Next"/>
              </a:rPr>
              <a:t>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venir Next"/>
              </a:rPr>
              <a:t>Access partnered with AVTA to setup coupon sales at their Administrative Headquarters in Lancaster.</a:t>
            </a:r>
          </a:p>
          <a:p>
            <a:pPr>
              <a:lnSpc>
                <a:spcPct val="110000"/>
              </a:lnSpc>
            </a:pPr>
            <a:endParaRPr lang="en-US" dirty="0">
              <a:latin typeface="Avenir Next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venir Next"/>
              </a:rPr>
              <a:t>Access collaborated with customers to shoot a mobility device training video. </a:t>
            </a:r>
            <a:endParaRPr lang="en-US" dirty="0">
              <a:latin typeface="Avenir Next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Avenir Next"/>
              </a:rPr>
              <a:t>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/>
              </a:rPr>
              <a:t>Operations staff and Board Member participated in a wheelchair-powered tour of Rancho Los Amigos in Downey. </a:t>
            </a:r>
          </a:p>
        </p:txBody>
      </p:sp>
    </p:spTree>
    <p:extLst>
      <p:ext uri="{BB962C8B-B14F-4D97-AF65-F5344CB8AC3E}">
        <p14:creationId xmlns:p14="http://schemas.microsoft.com/office/powerpoint/2010/main" val="1540497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26781" y="2585857"/>
            <a:ext cx="5911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venir Next"/>
                <a:ea typeface="Avenir Next" charset="0"/>
                <a:cs typeface="Avenir Next" charset="0"/>
              </a:rPr>
              <a:t>Thank you </a:t>
            </a:r>
            <a:br>
              <a:rPr lang="en-US" sz="4000" dirty="0">
                <a:latin typeface="Avenir Next"/>
                <a:ea typeface="Avenir Next" charset="0"/>
                <a:cs typeface="Avenir Next" charset="0"/>
              </a:rPr>
            </a:br>
            <a:r>
              <a:rPr lang="en-US" sz="4000" dirty="0">
                <a:latin typeface="Avenir Next"/>
                <a:ea typeface="Avenir Next" charset="0"/>
                <a:cs typeface="Avenir Next" charset="0"/>
              </a:rPr>
              <a:t>for joining us.</a:t>
            </a:r>
          </a:p>
        </p:txBody>
      </p:sp>
    </p:spTree>
    <p:extLst>
      <p:ext uri="{BB962C8B-B14F-4D97-AF65-F5344CB8AC3E}">
        <p14:creationId xmlns:p14="http://schemas.microsoft.com/office/powerpoint/2010/main" val="211034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venir Next"/>
                <a:cs typeface="Avenir Next Demi Bold"/>
              </a:rPr>
              <a:t>Performance Statistics</a:t>
            </a:r>
            <a:endParaRPr lang="en-US" sz="3200" dirty="0">
              <a:latin typeface="Avenir Next"/>
              <a:cs typeface="Avenir Next Demi Bold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69188"/>
              </p:ext>
            </p:extLst>
          </p:nvPr>
        </p:nvGraphicFramePr>
        <p:xfrm>
          <a:off x="914400" y="1747519"/>
          <a:ext cx="7304116" cy="188595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38965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488300">
                  <a:extLst>
                    <a:ext uri="{9D8B030D-6E8A-4147-A177-3AD203B41FA5}">
                      <a16:colId xmlns:a16="http://schemas.microsoft.com/office/drawing/2014/main" val="1071813533"/>
                    </a:ext>
                  </a:extLst>
                </a:gridCol>
                <a:gridCol w="1476851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*Apr-19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FY19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Vehicle Trips Completed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301,994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2,880,082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Passenger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Trips Completed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387,880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3,719,162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Reservation Calls Answered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252,391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2,585,549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ETA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Calls Answered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46,092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519,137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WMR ETAs Requested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309,639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1,850,306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90383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85455" y="3793594"/>
            <a:ext cx="223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*not final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028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Next"/>
                <a:cs typeface="Avenir Next Demi Bold"/>
              </a:rPr>
              <a:t>Performance Report Card- System Wide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13686"/>
              </p:ext>
            </p:extLst>
          </p:nvPr>
        </p:nvGraphicFramePr>
        <p:xfrm>
          <a:off x="342108" y="1731435"/>
          <a:ext cx="8466332" cy="476164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297502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312410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428210">
                  <a:extLst>
                    <a:ext uri="{9D8B030D-6E8A-4147-A177-3AD203B41FA5}">
                      <a16:colId xmlns:a16="http://schemas.microsoft.com/office/drawing/2014/main" val="1071813533"/>
                    </a:ext>
                  </a:extLst>
                </a:gridCol>
                <a:gridCol w="1428210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1744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*Apr-19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Completed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Trips 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301,994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2,880,082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418919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Missed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Average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Complaints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Preventable Incident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Preventable Collision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1744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47,303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4905" y="6493080"/>
            <a:ext cx="223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*not final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713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Next"/>
              </a:rPr>
              <a:t>Antelope Valley Region</a:t>
            </a:r>
            <a:endParaRPr lang="en-US" sz="3200" b="1" dirty="0">
              <a:solidFill>
                <a:schemeClr val="bg1"/>
              </a:solidFill>
              <a:latin typeface="Avenir Next"/>
              <a:cs typeface="Avenir Next Demi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6574" y="6519801"/>
            <a:ext cx="223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*not final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27210"/>
              </p:ext>
            </p:extLst>
          </p:nvPr>
        </p:nvGraphicFramePr>
        <p:xfrm>
          <a:off x="200415" y="1678746"/>
          <a:ext cx="8705589" cy="484105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033382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023064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69918">
                  <a:extLst>
                    <a:ext uri="{9D8B030D-6E8A-4147-A177-3AD203B41FA5}">
                      <a16:colId xmlns:a16="http://schemas.microsoft.com/office/drawing/2014/main" val="3327621596"/>
                    </a:ext>
                  </a:extLst>
                </a:gridCol>
                <a:gridCol w="1225316">
                  <a:extLst>
                    <a:ext uri="{9D8B030D-6E8A-4147-A177-3AD203B41FA5}">
                      <a16:colId xmlns:a16="http://schemas.microsoft.com/office/drawing/2014/main" val="2261653888"/>
                    </a:ext>
                  </a:extLst>
                </a:gridCol>
                <a:gridCol w="1053909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22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*Apr-19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133,048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109622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Missed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Average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Complaints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Preventable Incident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28,845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85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Next"/>
                <a:cs typeface="Avenir Next Demi Bold"/>
              </a:rPr>
              <a:t>Antelope Valley Region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36228" y="1736522"/>
            <a:ext cx="83554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venir Next"/>
                <a:cs typeface="Arial" panose="020B0604020202020204" pitchFamily="34" charset="0"/>
              </a:rPr>
              <a:t>Preventable Incident Rate: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"/>
                <a:cs typeface="Arial" panose="020B0604020202020204" pitchFamily="34" charset="0"/>
              </a:rPr>
              <a:t>Two incidents for the month of April.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"/>
                <a:cs typeface="Arial" panose="020B0604020202020204" pitchFamily="34" charset="0"/>
              </a:rPr>
              <a:t>Drivers were coached on best practices.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venir Next"/>
              <a:cs typeface="Arial" panose="020B0604020202020204" pitchFamily="34" charset="0"/>
            </a:endParaRPr>
          </a:p>
          <a:p>
            <a:r>
              <a:rPr lang="en-US" b="1" dirty="0">
                <a:latin typeface="Avenir Next"/>
                <a:cs typeface="Arial" panose="020B0604020202020204" pitchFamily="34" charset="0"/>
              </a:rPr>
              <a:t>Preventable Collisions Rate: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"/>
                <a:cs typeface="Arial" panose="020B0604020202020204" pitchFamily="34" charset="0"/>
              </a:rPr>
              <a:t>Performance Letter and Liquidated Damages are being assessed for 3rd Quarter.</a:t>
            </a:r>
          </a:p>
        </p:txBody>
      </p:sp>
    </p:spTree>
    <p:extLst>
      <p:ext uri="{BB962C8B-B14F-4D97-AF65-F5344CB8AC3E}">
        <p14:creationId xmlns:p14="http://schemas.microsoft.com/office/powerpoint/2010/main" val="2975580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Next"/>
              </a:rPr>
              <a:t>Eastern Region</a:t>
            </a:r>
            <a:endParaRPr lang="en-US" sz="3200" b="1" dirty="0">
              <a:latin typeface="Avenir Next"/>
              <a:cs typeface="Avenir Next Demi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4963" y="6549916"/>
            <a:ext cx="223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*not final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43741"/>
              </p:ext>
            </p:extLst>
          </p:nvPr>
        </p:nvGraphicFramePr>
        <p:xfrm>
          <a:off x="112733" y="1603333"/>
          <a:ext cx="8793271" cy="494658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081756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107906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457771">
                  <a:extLst>
                    <a:ext uri="{9D8B030D-6E8A-4147-A177-3AD203B41FA5}">
                      <a16:colId xmlns:a16="http://schemas.microsoft.com/office/drawing/2014/main" val="2441132383"/>
                    </a:ext>
                  </a:extLst>
                </a:gridCol>
                <a:gridCol w="972439">
                  <a:extLst>
                    <a:ext uri="{9D8B030D-6E8A-4147-A177-3AD203B41FA5}">
                      <a16:colId xmlns:a16="http://schemas.microsoft.com/office/drawing/2014/main" val="528765514"/>
                    </a:ext>
                  </a:extLst>
                </a:gridCol>
                <a:gridCol w="1173399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12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*Apr-19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89,441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855,689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082660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Missed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Average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Complaints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Preventable Incident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57044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92,362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09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Avenir Next"/>
              </a:rPr>
              <a:t>Eastern Region</a:t>
            </a:r>
            <a:endParaRPr lang="en-US" sz="3000" b="1" dirty="0">
              <a:solidFill>
                <a:prstClr val="black"/>
              </a:solidFill>
              <a:latin typeface="Avenir Next"/>
              <a:cs typeface="Avenir Next Demi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2947" y="1582341"/>
            <a:ext cx="86071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latin typeface="Avenir Next"/>
              <a:cs typeface="Arial" panose="020B0604020202020204" pitchFamily="34" charset="0"/>
            </a:endParaRPr>
          </a:p>
          <a:p>
            <a:r>
              <a:rPr lang="en-US" b="1" dirty="0">
                <a:latin typeface="Avenir Next"/>
                <a:cs typeface="Arial" panose="020B0604020202020204" pitchFamily="34" charset="0"/>
              </a:rPr>
              <a:t>Preventable Collisions Rate: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"/>
                <a:cs typeface="Arial" panose="020B0604020202020204" pitchFamily="34" charset="0"/>
              </a:rPr>
              <a:t>Performance Letter and Liquidated Damages are being assessed for 3rd Quarter</a:t>
            </a:r>
            <a:r>
              <a:rPr lang="en-US" dirty="0" smtClean="0">
                <a:latin typeface="Avenir Next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venir Nex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"/>
                <a:cs typeface="Arial" panose="020B0604020202020204" pitchFamily="34" charset="0"/>
              </a:rPr>
              <a:t>SGT is reviewing safety trends on drivers to work towards coaching improvements since a majority of these incidents are minor or no damage or injury.</a:t>
            </a:r>
          </a:p>
        </p:txBody>
      </p:sp>
    </p:spTree>
    <p:extLst>
      <p:ext uri="{BB962C8B-B14F-4D97-AF65-F5344CB8AC3E}">
        <p14:creationId xmlns:p14="http://schemas.microsoft.com/office/powerpoint/2010/main" val="336346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Avenir Next"/>
              </a:rPr>
              <a:t>Northern Region</a:t>
            </a:r>
            <a:endParaRPr lang="en-US" sz="3200" b="1" dirty="0">
              <a:solidFill>
                <a:prstClr val="black"/>
              </a:solidFill>
              <a:latin typeface="Avenir Next"/>
              <a:cs typeface="Avenir Next Demi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6218" y="6550223"/>
            <a:ext cx="223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*not final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633128"/>
              </p:ext>
            </p:extLst>
          </p:nvPr>
        </p:nvGraphicFramePr>
        <p:xfrm>
          <a:off x="172233" y="1631887"/>
          <a:ext cx="8799533" cy="479733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022643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119940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59928">
                  <a:extLst>
                    <a:ext uri="{9D8B030D-6E8A-4147-A177-3AD203B41FA5}">
                      <a16:colId xmlns:a16="http://schemas.microsoft.com/office/drawing/2014/main" val="404246793"/>
                    </a:ext>
                  </a:extLst>
                </a:gridCol>
                <a:gridCol w="1062800">
                  <a:extLst>
                    <a:ext uri="{9D8B030D-6E8A-4147-A177-3AD203B41FA5}">
                      <a16:colId xmlns:a16="http://schemas.microsoft.com/office/drawing/2014/main" val="1521994262"/>
                    </a:ext>
                  </a:extLst>
                </a:gridCol>
                <a:gridCol w="1234222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19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*Apr-19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53,392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508,164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601124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Excessively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Missed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Average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Complaints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Preventable Incident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80,302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759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Avenir Next"/>
              </a:rPr>
              <a:t>Northern Region</a:t>
            </a:r>
            <a:endParaRPr lang="en-US" sz="3200" b="1" dirty="0">
              <a:solidFill>
                <a:prstClr val="black"/>
              </a:solidFill>
              <a:latin typeface="Avenir Next"/>
              <a:cs typeface="Avenir Next Demi Bol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062" y="1803634"/>
            <a:ext cx="81953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venir Next"/>
                <a:cs typeface="Arial" panose="020B0604020202020204" pitchFamily="34" charset="0"/>
              </a:rPr>
              <a:t>Denial: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venir Next"/>
                <a:cs typeface="Arial" panose="020B0604020202020204" pitchFamily="34" charset="0"/>
              </a:rPr>
              <a:t>Contractor </a:t>
            </a:r>
            <a:r>
              <a:rPr lang="en-US" dirty="0">
                <a:latin typeface="Avenir Next"/>
                <a:cs typeface="Arial" panose="020B0604020202020204" pitchFamily="34" charset="0"/>
              </a:rPr>
              <a:t>coached the CSR that caused the </a:t>
            </a:r>
            <a:r>
              <a:rPr lang="en-US" dirty="0" smtClean="0">
                <a:latin typeface="Avenir Next"/>
                <a:cs typeface="Arial" panose="020B0604020202020204" pitchFamily="34" charset="0"/>
              </a:rPr>
              <a:t>denial.</a:t>
            </a:r>
            <a:endParaRPr lang="en-US" dirty="0">
              <a:latin typeface="Avenir Nex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venir Next"/>
              <a:cs typeface="Arial" panose="020B0604020202020204" pitchFamily="34" charset="0"/>
            </a:endParaRPr>
          </a:p>
          <a:p>
            <a:r>
              <a:rPr lang="en-US" b="1" dirty="0">
                <a:latin typeface="Avenir Next"/>
                <a:cs typeface="Arial" panose="020B0604020202020204" pitchFamily="34" charset="0"/>
              </a:rPr>
              <a:t>Average Hold Time (Reservations</a:t>
            </a:r>
            <a:r>
              <a:rPr lang="en-US" b="1" dirty="0" smtClean="0">
                <a:latin typeface="Avenir Next"/>
                <a:cs typeface="Arial" panose="020B0604020202020204" pitchFamily="34" charset="0"/>
              </a:rPr>
              <a:t>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venir Next"/>
                <a:cs typeface="Arial" panose="020B0604020202020204" pitchFamily="34" charset="0"/>
              </a:rPr>
              <a:t>Adjustments </a:t>
            </a:r>
            <a:r>
              <a:rPr lang="en-US" dirty="0">
                <a:latin typeface="Avenir Next"/>
                <a:cs typeface="Arial" panose="020B0604020202020204" pitchFamily="34" charset="0"/>
              </a:rPr>
              <a:t>have been made to staffing schedule to meet the need of the peak times for CSRs.</a:t>
            </a:r>
          </a:p>
          <a:p>
            <a:endParaRPr lang="en-US" dirty="0">
              <a:latin typeface="Avenir Next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Avenir Next"/>
                <a:cs typeface="Arial" panose="020B0604020202020204" pitchFamily="34" charset="0"/>
              </a:rPr>
              <a:t>Preventable Collision </a:t>
            </a:r>
            <a:r>
              <a:rPr lang="en-US" b="1" dirty="0" smtClean="0">
                <a:solidFill>
                  <a:prstClr val="black"/>
                </a:solidFill>
                <a:latin typeface="Avenir Next"/>
                <a:cs typeface="Arial" panose="020B0604020202020204" pitchFamily="34" charset="0"/>
              </a:rPr>
              <a:t>Rate: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"/>
              </a:rPr>
              <a:t>Performance </a:t>
            </a:r>
            <a:r>
              <a:rPr lang="en-US" dirty="0">
                <a:solidFill>
                  <a:prstClr val="black"/>
                </a:solidFill>
                <a:latin typeface="Avenir Next"/>
              </a:rPr>
              <a:t>Letter and Liquidated Damages are being assessed for 3</a:t>
            </a:r>
            <a:r>
              <a:rPr lang="en-US" baseline="30000" dirty="0">
                <a:solidFill>
                  <a:prstClr val="black"/>
                </a:solidFill>
                <a:latin typeface="Avenir Next"/>
              </a:rPr>
              <a:t>rd</a:t>
            </a:r>
            <a:r>
              <a:rPr lang="en-US" dirty="0">
                <a:solidFill>
                  <a:prstClr val="black"/>
                </a:solidFill>
                <a:latin typeface="Avenir Next"/>
              </a:rPr>
              <a:t> Quarter.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"/>
              </a:rPr>
              <a:t>Safety blitzes and topics of the month have been implemented to encourage safer driving practices</a:t>
            </a:r>
            <a:r>
              <a:rPr lang="en-US" dirty="0"/>
              <a:t>.</a:t>
            </a:r>
          </a:p>
          <a:p>
            <a:endParaRPr lang="en-US" b="1" dirty="0">
              <a:latin typeface="Avenir Nex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1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0627ac7-c87b-4fc9-b280-4e77db792e9a">KRR6VESUXC6F-320-221</_dlc_DocId>
    <_dlc_DocIdUrl xmlns="b0627ac7-c87b-4fc9-b280-4e77db792e9a">
      <Url>http://accesspoint/News/TPAC/_layouts/DocIdRedir.aspx?ID=KRR6VESUXC6F-320-221</Url>
      <Description>KRR6VESUXC6F-320-221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76A2E8DE74364C8BA10408524472D8" ma:contentTypeVersion="2" ma:contentTypeDescription="Create a new document." ma:contentTypeScope="" ma:versionID="366f52433fc1ce12f5fb81268edfbb7a">
  <xsd:schema xmlns:xsd="http://www.w3.org/2001/XMLSchema" xmlns:xs="http://www.w3.org/2001/XMLSchema" xmlns:p="http://schemas.microsoft.com/office/2006/metadata/properties" xmlns:ns2="b0627ac7-c87b-4fc9-b280-4e77db792e9a" targetNamespace="http://schemas.microsoft.com/office/2006/metadata/properties" ma:root="true" ma:fieldsID="adae7bdafe7cfdcb11333c61175d1b83" ns2:_="">
    <xsd:import namespace="b0627ac7-c87b-4fc9-b280-4e77db792e9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27ac7-c87b-4fc9-b280-4e77db792e9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1154B6-F6DD-4600-87E7-5EF40FFC4BD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152D68D-0078-4E47-B9E9-849DFE4A6E5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b0627ac7-c87b-4fc9-b280-4e77db792e9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317E42E-9535-4F43-8839-94030BD4C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627ac7-c87b-4fc9-b280-4e77db792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1270856-C579-42CF-A797-953DE7B520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1815</Words>
  <Application>Microsoft Office PowerPoint</Application>
  <PresentationFormat>On-screen Show (4:3)</PresentationFormat>
  <Paragraphs>688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Avenir Next</vt:lpstr>
      <vt:lpstr>Avenir Next Demi Bold</vt:lpstr>
      <vt:lpstr>Avenir Next Regular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Alvina Narayan</cp:lastModifiedBy>
  <cp:revision>183</cp:revision>
  <cp:lastPrinted>2019-05-09T14:59:08Z</cp:lastPrinted>
  <dcterms:created xsi:type="dcterms:W3CDTF">2017-05-10T22:41:12Z</dcterms:created>
  <dcterms:modified xsi:type="dcterms:W3CDTF">2019-05-09T19:35:56Z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0x010100D976A2E8DE74364C8BA10408524472D8</vt:lpwstr>
  </property>
  <property fmtid="{D5CDD505-2E9C-101B-9397-08002B2CF9AE}" pid="3" name="_dlc_DocIdItemGuid">
    <vt:lpwstr>5d132694-dde5-419a-b84e-08066cb43e2d</vt:lpwstr>
  </property>
</Properties>
</file>