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sldIdLst>
    <p:sldId id="256" r:id="rId6"/>
    <p:sldId id="296" r:id="rId7"/>
    <p:sldId id="301" r:id="rId8"/>
    <p:sldId id="302" r:id="rId9"/>
    <p:sldId id="303" r:id="rId10"/>
    <p:sldId id="304" r:id="rId11"/>
    <p:sldId id="305" r:id="rId12"/>
    <p:sldId id="306" r:id="rId13"/>
    <p:sldId id="308" r:id="rId14"/>
    <p:sldId id="298" r:id="rId15"/>
    <p:sldId id="299" r:id="rId16"/>
    <p:sldId id="300" r:id="rId17"/>
    <p:sldId id="287" r:id="rId18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trance Slide Show" id="{6F77ABEC-995B-4B49-9474-9D89B8793817}">
          <p14:sldIdLst/>
        </p14:section>
        <p14:section name="Presentation" id="{643DD880-D9FE-3A44-9C75-5DE1E0E15B51}">
          <p14:sldIdLst>
            <p14:sldId id="256"/>
            <p14:sldId id="296"/>
            <p14:sldId id="301"/>
            <p14:sldId id="302"/>
            <p14:sldId id="303"/>
            <p14:sldId id="304"/>
            <p14:sldId id="305"/>
            <p14:sldId id="306"/>
            <p14:sldId id="308"/>
            <p14:sldId id="298"/>
            <p14:sldId id="299"/>
            <p14:sldId id="300"/>
            <p14:sldId id="287"/>
          </p14:sldIdLst>
        </p14:section>
        <p14:section name="Departing Slide Show" id="{C68588C8-A669-064A-8BAD-910D804BAA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772">
          <p15:clr>
            <a:srgbClr val="A4A3A4"/>
          </p15:clr>
        </p15:guide>
        <p15:guide id="2" pos="2869">
          <p15:clr>
            <a:srgbClr val="A4A3A4"/>
          </p15:clr>
        </p15:guide>
        <p15:guide id="3" pos="2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5E5"/>
    <a:srgbClr val="4C1C9E"/>
    <a:srgbClr val="3E1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030" autoAdjust="0"/>
  </p:normalViewPr>
  <p:slideViewPr>
    <p:cSldViewPr snapToGrid="0" snapToObjects="1">
      <p:cViewPr varScale="1">
        <p:scale>
          <a:sx n="107" d="100"/>
          <a:sy n="107" d="100"/>
        </p:scale>
        <p:origin x="114" y="138"/>
      </p:cViewPr>
      <p:guideLst>
        <p:guide orient="horz" pos="1772"/>
        <p:guide pos="2869"/>
        <p:guide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BA7D473-19B9-4FBE-8224-BFDDAA4BACCB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48B9244-8B93-4D02-BB88-424E11C9C7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9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02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#1 trip gen: Braille, 2 Rancho, 3 VA West 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2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9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81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95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92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#1 trip gen: Braille, 2 Rancho, 3 VA West 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21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#1 trip gen: Braille, 2 Rancho, 3 VA West 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1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092" y="770397"/>
            <a:ext cx="7671816" cy="585216"/>
          </a:xfrm>
        </p:spPr>
        <p:txBody>
          <a:bodyPr>
            <a:no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FAC090"/>
              </a:buClr>
              <a:buFont typeface="Calibri" panose="020F0502020204030204" pitchFamily="34" charset="0"/>
              <a:buChar char="&gt;"/>
              <a:defRPr sz="2000"/>
            </a:lvl1pPr>
            <a:lvl2pPr marL="742950" indent="-285750">
              <a:buClr>
                <a:srgbClr val="FAC090"/>
              </a:buClr>
              <a:buFont typeface="Courier New" panose="02070309020205020404" pitchFamily="49" charset="0"/>
              <a:buChar char="o"/>
              <a:defRPr sz="1800"/>
            </a:lvl2pPr>
            <a:lvl3pPr>
              <a:buClr>
                <a:srgbClr val="FAC090"/>
              </a:buCl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47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092" y="761241"/>
            <a:ext cx="7671816" cy="58521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buClr>
                <a:srgbClr val="FAC090"/>
              </a:buCl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buClr>
                <a:srgbClr val="FAC090"/>
              </a:buCl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5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092" y="761241"/>
            <a:ext cx="7671816" cy="5852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buClr>
                <a:srgbClr val="FAC090"/>
              </a:buCl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buClr>
                <a:srgbClr val="FAC090"/>
              </a:buCl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74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21308" y="2130425"/>
            <a:ext cx="6501384" cy="1435608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Headline</a:t>
            </a:r>
            <a:b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092" y="761241"/>
            <a:ext cx="7671816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93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49" r:id="rId4"/>
    <p:sldLayoutId id="2147483667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AC090"/>
        </a:buClr>
        <a:buFont typeface="Arial" panose="020B0604020202020204" pitchFamily="34" charset="0"/>
        <a:buChar char="&gt;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AC09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4225" y="1847532"/>
            <a:ext cx="707555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latin typeface="AvenirNext LT Pro Bold" panose="020B0803020202020204" pitchFamily="34" charset="0"/>
                <a:cs typeface="Arial"/>
              </a:rPr>
              <a:t>Operations Update</a:t>
            </a:r>
          </a:p>
          <a:p>
            <a:pPr algn="ctr"/>
            <a:endParaRPr lang="en-US" sz="3200" b="1" dirty="0">
              <a:latin typeface="AvenirNext LT Pro Bold" panose="020B0803020202020204" pitchFamily="34" charset="0"/>
              <a:cs typeface="Arial"/>
            </a:endParaRPr>
          </a:p>
          <a:p>
            <a:pPr algn="ctr"/>
            <a:r>
              <a:rPr lang="en-US" sz="3200" b="1" dirty="0" smtClean="0">
                <a:latin typeface="AvenirNext LT Pro Bold" panose="020B0803020202020204" pitchFamily="34" charset="0"/>
                <a:cs typeface="Arial"/>
              </a:rPr>
              <a:t>Transportation Professionals Advisory Committee (TPAC)</a:t>
            </a:r>
          </a:p>
          <a:p>
            <a:pPr algn="ctr"/>
            <a:endParaRPr lang="en-US" sz="3200" b="1" dirty="0" smtClean="0">
              <a:latin typeface="AvenirNext LT Pro Bold" panose="020B0803020202020204" pitchFamily="34" charset="0"/>
              <a:cs typeface="Arial"/>
            </a:endParaRPr>
          </a:p>
          <a:p>
            <a:pPr algn="ctr"/>
            <a:r>
              <a:rPr lang="en-US" sz="2800" b="1" dirty="0" smtClean="0">
                <a:latin typeface="AvenirNext LT Pro Bold" panose="020B0803020202020204" pitchFamily="34" charset="0"/>
                <a:cs typeface="Arial"/>
              </a:rPr>
              <a:t>August 9, 2018</a:t>
            </a:r>
            <a:endParaRPr lang="en-US" sz="2400" b="1" dirty="0" smtClean="0">
              <a:latin typeface="AvenirNext LT Pro Bold" panose="020B0803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0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609765"/>
            <a:ext cx="7671816" cy="585216"/>
          </a:xfrm>
        </p:spPr>
        <p:txBody>
          <a:bodyPr/>
          <a:lstStyle/>
          <a:p>
            <a:r>
              <a:rPr lang="en-US" dirty="0" smtClean="0">
                <a:latin typeface="AvenirNext LT Pro Bold" panose="020B0803020202020204" pitchFamily="34" charset="0"/>
              </a:rPr>
              <a:t>Olive View Transportation Coordinator (Starter)</a:t>
            </a:r>
            <a:endParaRPr lang="en-US" dirty="0">
              <a:latin typeface="AvenirNext LT Pro Bold" panose="020B0803020202020204" pitchFamily="34" charset="0"/>
            </a:endParaRPr>
          </a:p>
        </p:txBody>
      </p:sp>
      <p:pic>
        <p:nvPicPr>
          <p:cNvPr id="1026" name="Picture 2" descr="Image result for olive view medical 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652937"/>
            <a:ext cx="4142036" cy="27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62" y="1606104"/>
            <a:ext cx="47529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Started on August 1, 2018 as part of new Northern region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Located at Olive View Medical Center in Sylmar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Monitors and facilitates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Assists with transfer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Additional transportation coordinators are stationed at Braille Los Angeles and Rancho Los Amigos in Downey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95850" y="4398083"/>
            <a:ext cx="4142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4,618 trips have been performed at Olive View in the last 6 months. It is the #4 trip generator in the system.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24709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790740"/>
            <a:ext cx="7671816" cy="585216"/>
          </a:xfrm>
        </p:spPr>
        <p:txBody>
          <a:bodyPr/>
          <a:lstStyle/>
          <a:p>
            <a:r>
              <a:rPr lang="en-US" dirty="0" smtClean="0">
                <a:latin typeface="AvenirNext LT Pro Bold" panose="020B0803020202020204" pitchFamily="34" charset="0"/>
              </a:rPr>
              <a:t>New vehicles</a:t>
            </a:r>
            <a:endParaRPr lang="en-US" dirty="0">
              <a:latin typeface="AvenirNext LT Pro Bold" panose="020B08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65" y="4848225"/>
            <a:ext cx="4349271" cy="1738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375" y="1695450"/>
            <a:ext cx="8610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 Dodge Caravans were delivered to the West-Central </a:t>
            </a:r>
            <a:r>
              <a:rPr lang="en-US" sz="2400" smtClean="0"/>
              <a:t>region in July.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10 Caravans are being delivered to the Southern region in August.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 new cutaways were provided for the Antelope Valley region starting in May.</a:t>
            </a:r>
          </a:p>
        </p:txBody>
      </p:sp>
    </p:spTree>
    <p:extLst>
      <p:ext uri="{BB962C8B-B14F-4D97-AF65-F5344CB8AC3E}">
        <p14:creationId xmlns:p14="http://schemas.microsoft.com/office/powerpoint/2010/main" val="290138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762165"/>
            <a:ext cx="7671816" cy="585216"/>
          </a:xfrm>
        </p:spPr>
        <p:txBody>
          <a:bodyPr/>
          <a:lstStyle/>
          <a:p>
            <a:r>
              <a:rPr lang="en-US" dirty="0" smtClean="0">
                <a:latin typeface="AvenirNext LT Pro Bold" panose="020B0803020202020204" pitchFamily="34" charset="0"/>
              </a:rPr>
              <a:t>Community Meeting Highlights</a:t>
            </a:r>
            <a:endParaRPr lang="en-US" dirty="0">
              <a:latin typeface="AvenirNext LT Pro Bold" panose="020B08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1289" y="1586821"/>
            <a:ext cx="51545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Community meetings were held in all regions during June and July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142 people attended including 118 riders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Presentations regarding Where’s My Ride and Operational Performance were provided to riders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question and answer session was held at each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Common rider concerns included travel time, share rides </a:t>
            </a:r>
            <a:r>
              <a:rPr lang="en-US" sz="2400" smtClean="0"/>
              <a:t>and routing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050" name="Picture 2" descr="image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" y="1714500"/>
            <a:ext cx="3660803" cy="27456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9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64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1" y="813322"/>
            <a:ext cx="8245983" cy="585216"/>
          </a:xfrm>
        </p:spPr>
        <p:txBody>
          <a:bodyPr/>
          <a:lstStyle/>
          <a:p>
            <a:r>
              <a:rPr lang="en-US" dirty="0" smtClean="0">
                <a:latin typeface="AvenirNext LT Pro Bold" panose="020B0803020202020204" pitchFamily="34" charset="0"/>
              </a:rPr>
              <a:t>System-wide Performance Report Card</a:t>
            </a:r>
            <a:endParaRPr lang="en-US" dirty="0">
              <a:latin typeface="AvenirNext LT Pro Bold" panose="020B0803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18910"/>
              </p:ext>
            </p:extLst>
          </p:nvPr>
        </p:nvGraphicFramePr>
        <p:xfrm>
          <a:off x="393193" y="1747519"/>
          <a:ext cx="7542318" cy="4196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33216">
                  <a:extLst>
                    <a:ext uri="{9D8B030D-6E8A-4147-A177-3AD203B41FA5}">
                      <a16:colId xmlns:a16="http://schemas.microsoft.com/office/drawing/2014/main" val="64290142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995110428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2261653888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1118561587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Key Performance Indicator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Standard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July-18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FY18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56001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On Time Performance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91%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6104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Excessively Late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8301832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Excessively Long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0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Missed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0.75%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414468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Denials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72257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Access to Work On Time Performance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94%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864581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Average Hold Time (Reservations)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120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62750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Calls On Hold &gt; 5 Min (Reservations)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6628159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Calls On Hold &gt; 5 Min (ETA)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95661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Complaints Per 1,000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4.0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575117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Preventable </a:t>
                      </a:r>
                      <a:r>
                        <a:rPr lang="en-US" sz="1800" u="none" strike="noStrike" dirty="0">
                          <a:effectLst/>
                        </a:rPr>
                        <a:t>Incidents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332887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Preventable </a:t>
                      </a:r>
                      <a:r>
                        <a:rPr lang="en-US" sz="1800" u="none" strike="noStrike" dirty="0">
                          <a:effectLst/>
                        </a:rPr>
                        <a:t>Collisions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35655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Miles </a:t>
                      </a:r>
                      <a:r>
                        <a:rPr lang="en-US" sz="1800" u="none" strike="noStrike" dirty="0">
                          <a:effectLst/>
                        </a:rPr>
                        <a:t>Between Road Calls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25,000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9109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48375" y="6123303"/>
            <a:ext cx="2021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         *data not final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76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813322"/>
            <a:ext cx="8350758" cy="585216"/>
          </a:xfrm>
        </p:spPr>
        <p:txBody>
          <a:bodyPr/>
          <a:lstStyle/>
          <a:p>
            <a:r>
              <a:rPr lang="en-US" dirty="0" smtClean="0">
                <a:latin typeface="AvenirNext LT Pro Bold" panose="020B0803020202020204" pitchFamily="34" charset="0"/>
              </a:rPr>
              <a:t>Southern Region Performance Report Card</a:t>
            </a:r>
            <a:endParaRPr lang="en-US" dirty="0">
              <a:latin typeface="AvenirNext LT Pro Bold" panose="020B0803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587620"/>
              </p:ext>
            </p:extLst>
          </p:nvPr>
        </p:nvGraphicFramePr>
        <p:xfrm>
          <a:off x="393193" y="1747519"/>
          <a:ext cx="8171688" cy="4196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62586">
                  <a:extLst>
                    <a:ext uri="{9D8B030D-6E8A-4147-A177-3AD203B41FA5}">
                      <a16:colId xmlns:a16="http://schemas.microsoft.com/office/drawing/2014/main" val="64290142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995110428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2261653888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1118561587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Key Performance Indicator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Standard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July-18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FY18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56001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On Time Performance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91%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6104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Excessively Late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8301832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Excessively Long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0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Missed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0.75%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414468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Denials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72257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Access to Work On Time Performance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94%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64581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Average Hold Time (Reservations)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120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62750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Calls On Hold &gt; 5 Min (Reservations)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628159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Calls On Hold &gt; 5 Min (ETA)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95661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Complaints Per 1,000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4.0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575117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Preventable </a:t>
                      </a:r>
                      <a:r>
                        <a:rPr lang="en-US" sz="1800" u="none" strike="noStrike" dirty="0">
                          <a:effectLst/>
                        </a:rPr>
                        <a:t>Incidents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332887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Preventable </a:t>
                      </a:r>
                      <a:r>
                        <a:rPr lang="en-US" sz="1800" u="none" strike="noStrike" dirty="0">
                          <a:effectLst/>
                        </a:rPr>
                        <a:t>Collisions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935655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Miles </a:t>
                      </a:r>
                      <a:r>
                        <a:rPr lang="en-US" sz="1800" u="none" strike="noStrike" dirty="0">
                          <a:effectLst/>
                        </a:rPr>
                        <a:t>Between Road Calls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25,000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9109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43675" y="6102782"/>
            <a:ext cx="2021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         *data not final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62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813322"/>
            <a:ext cx="7671816" cy="585216"/>
          </a:xfrm>
        </p:spPr>
        <p:txBody>
          <a:bodyPr/>
          <a:lstStyle/>
          <a:p>
            <a:r>
              <a:rPr lang="en-US" dirty="0" smtClean="0">
                <a:latin typeface="AvenirNext LT Pro Bold" panose="020B0803020202020204" pitchFamily="34" charset="0"/>
              </a:rPr>
              <a:t>Eastern Region Performance Report Card</a:t>
            </a:r>
            <a:endParaRPr lang="en-US" dirty="0">
              <a:latin typeface="AvenirNext LT Pro Bold" panose="020B0803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96513"/>
              </p:ext>
            </p:extLst>
          </p:nvPr>
        </p:nvGraphicFramePr>
        <p:xfrm>
          <a:off x="393193" y="1747519"/>
          <a:ext cx="8171688" cy="4196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62586">
                  <a:extLst>
                    <a:ext uri="{9D8B030D-6E8A-4147-A177-3AD203B41FA5}">
                      <a16:colId xmlns:a16="http://schemas.microsoft.com/office/drawing/2014/main" val="64290142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995110428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2261653888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1118561587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Key Performance Indicator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Standard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July-18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FY18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56001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On Time Performance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91%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6104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Excessively Late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8301832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Excessively Long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0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Missed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0.75%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414468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Denials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72257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Access to Work On Time Performance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94%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864581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Average Hold Time (Reservations)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120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62750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Calls On Hold &gt; 5 Min (Reservations)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6628159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Calls On Hold &gt; 5 Min (ETA)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95661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Complaints Per 1,000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4.0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575117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Preventable </a:t>
                      </a:r>
                      <a:r>
                        <a:rPr lang="en-US" sz="1800" u="none" strike="noStrike" dirty="0">
                          <a:effectLst/>
                        </a:rPr>
                        <a:t>Incidents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332887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Preventable </a:t>
                      </a:r>
                      <a:r>
                        <a:rPr lang="en-US" sz="1800" u="none" strike="noStrike" dirty="0">
                          <a:effectLst/>
                        </a:rPr>
                        <a:t>Collisions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35655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Miles </a:t>
                      </a:r>
                      <a:r>
                        <a:rPr lang="en-US" sz="1800" u="none" strike="noStrike" dirty="0">
                          <a:effectLst/>
                        </a:rPr>
                        <a:t>Between Road Calls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25,000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9109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43675" y="6102782"/>
            <a:ext cx="2021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         *data not final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29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813322"/>
            <a:ext cx="7671816" cy="585216"/>
          </a:xfrm>
        </p:spPr>
        <p:txBody>
          <a:bodyPr/>
          <a:lstStyle/>
          <a:p>
            <a:r>
              <a:rPr lang="en-US" dirty="0" smtClean="0">
                <a:latin typeface="AvenirNext LT Pro Bold" panose="020B0803020202020204" pitchFamily="34" charset="0"/>
              </a:rPr>
              <a:t>West-Central Performance Report Card</a:t>
            </a:r>
            <a:endParaRPr lang="en-US" dirty="0">
              <a:latin typeface="AvenirNext LT Pro Bold" panose="020B0803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41513"/>
              </p:ext>
            </p:extLst>
          </p:nvPr>
        </p:nvGraphicFramePr>
        <p:xfrm>
          <a:off x="393193" y="1747519"/>
          <a:ext cx="8171688" cy="4196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62586">
                  <a:extLst>
                    <a:ext uri="{9D8B030D-6E8A-4147-A177-3AD203B41FA5}">
                      <a16:colId xmlns:a16="http://schemas.microsoft.com/office/drawing/2014/main" val="64290142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995110428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2261653888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1118561587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Key Performance Indicator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Standard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July-18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FY18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56001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On Time Performance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91%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6104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Excessively Late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8301832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Excessively Long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0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Missed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0.75%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414468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Denials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72257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Access to Work On Time Performance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94%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64581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Average Hold Time (Reservations)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120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62750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Calls On Hold &gt; 5 Min (Reservations)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628159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Calls On Hold &gt; 5 Min (ETA)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</a:t>
                      </a:r>
                      <a:r>
                        <a:rPr lang="en-US" sz="1800" u="none" strike="noStrike" dirty="0" smtClean="0">
                          <a:effectLst/>
                        </a:rPr>
                        <a:t>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95661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Complaints Per 1,000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4.0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575117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Preventable </a:t>
                      </a:r>
                      <a:r>
                        <a:rPr lang="en-US" sz="1800" u="none" strike="noStrike" dirty="0">
                          <a:effectLst/>
                        </a:rPr>
                        <a:t>Incidents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332887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Preventable </a:t>
                      </a:r>
                      <a:r>
                        <a:rPr lang="en-US" sz="1800" u="none" strike="noStrike" dirty="0">
                          <a:effectLst/>
                        </a:rPr>
                        <a:t>Collisions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935655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Miles </a:t>
                      </a:r>
                      <a:r>
                        <a:rPr lang="en-US" sz="1800" u="none" strike="noStrike" dirty="0">
                          <a:effectLst/>
                        </a:rPr>
                        <a:t>Between Road Calls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25,000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50,937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9109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43675" y="6102782"/>
            <a:ext cx="2021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         *data not final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55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813322"/>
            <a:ext cx="7671816" cy="585216"/>
          </a:xfrm>
        </p:spPr>
        <p:txBody>
          <a:bodyPr/>
          <a:lstStyle/>
          <a:p>
            <a:r>
              <a:rPr lang="en-US" dirty="0" smtClean="0">
                <a:latin typeface="AvenirNext LT Pro Bold" panose="020B0803020202020204" pitchFamily="34" charset="0"/>
              </a:rPr>
              <a:t>Northern Region Performance Report Card</a:t>
            </a:r>
            <a:endParaRPr lang="en-US" dirty="0">
              <a:latin typeface="AvenirNext LT Pro Bold" panose="020B0803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769873"/>
              </p:ext>
            </p:extLst>
          </p:nvPr>
        </p:nvGraphicFramePr>
        <p:xfrm>
          <a:off x="393193" y="1747519"/>
          <a:ext cx="8171688" cy="4196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62586">
                  <a:extLst>
                    <a:ext uri="{9D8B030D-6E8A-4147-A177-3AD203B41FA5}">
                      <a16:colId xmlns:a16="http://schemas.microsoft.com/office/drawing/2014/main" val="64290142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995110428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2261653888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1118561587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Key Performance Indicator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Standard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July-18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FY18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56001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On Time Performance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91%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6104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Excessively Late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8301832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Excessively Long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0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Missed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0.75%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414468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Denials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72257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Access to Work On Time Performance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94%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64581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Average Hold Time (Reservations)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120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62750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Calls On Hold &gt; 5 Min (Reservations)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628159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Calls On Hold &gt; 5 Min (ETA)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95661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Complaints Per 1,000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4.0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575117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Preventable </a:t>
                      </a:r>
                      <a:r>
                        <a:rPr lang="en-US" sz="1800" u="none" strike="noStrike" dirty="0">
                          <a:effectLst/>
                        </a:rPr>
                        <a:t>Incidents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332887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Preventable </a:t>
                      </a:r>
                      <a:r>
                        <a:rPr lang="en-US" sz="1800" u="none" strike="noStrike" dirty="0">
                          <a:effectLst/>
                        </a:rPr>
                        <a:t>Collisions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935655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smtClean="0">
                          <a:effectLst/>
                        </a:rPr>
                        <a:t>Miles </a:t>
                      </a:r>
                      <a:r>
                        <a:rPr lang="en-US" sz="1800" u="none" strike="noStrike" dirty="0">
                          <a:effectLst/>
                        </a:rPr>
                        <a:t>Between Road Calls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25,000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58,685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9109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43675" y="6102782"/>
            <a:ext cx="2021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         *data not final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33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813322"/>
            <a:ext cx="7671816" cy="585216"/>
          </a:xfrm>
        </p:spPr>
        <p:txBody>
          <a:bodyPr/>
          <a:lstStyle/>
          <a:p>
            <a:r>
              <a:rPr lang="en-US" dirty="0" smtClean="0">
                <a:latin typeface="AvenirNext LT Pro Bold" panose="020B0803020202020204" pitchFamily="34" charset="0"/>
              </a:rPr>
              <a:t>Antelope Valley Performance Report Card</a:t>
            </a:r>
            <a:endParaRPr lang="en-US" dirty="0">
              <a:latin typeface="AvenirNext LT Pro Bold" panose="020B0803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032596"/>
              </p:ext>
            </p:extLst>
          </p:nvPr>
        </p:nvGraphicFramePr>
        <p:xfrm>
          <a:off x="393193" y="1747519"/>
          <a:ext cx="8171688" cy="4196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62586">
                  <a:extLst>
                    <a:ext uri="{9D8B030D-6E8A-4147-A177-3AD203B41FA5}">
                      <a16:colId xmlns:a16="http://schemas.microsoft.com/office/drawing/2014/main" val="64290142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995110428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2261653888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1118561587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Key Performance Indicator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Standard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July-18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FY18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56001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On Time Performance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91%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6104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Excessively Late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8301832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Excessively Long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0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Missed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0.75%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414468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Denials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72257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Access to Work On Time Performance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94%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864581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Average Hold Time (Reservations)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120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62750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Calls On Hold &gt; 5 Min (Reservations)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6628159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Calls On Hold &gt; 5 Min (ETA)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95661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Complaints Per 1,000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4.0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575117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Preventable </a:t>
                      </a:r>
                      <a:r>
                        <a:rPr lang="en-US" sz="1800" u="none" strike="noStrike" dirty="0">
                          <a:effectLst/>
                        </a:rPr>
                        <a:t>Incidents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332887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Preventable </a:t>
                      </a:r>
                      <a:r>
                        <a:rPr lang="en-US" sz="1800" u="none" strike="noStrike" dirty="0">
                          <a:effectLst/>
                        </a:rPr>
                        <a:t>Collisions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35655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Miles </a:t>
                      </a:r>
                      <a:r>
                        <a:rPr lang="en-US" sz="1800" u="none" strike="noStrike" dirty="0">
                          <a:effectLst/>
                        </a:rPr>
                        <a:t>Between Road Calls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25,000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9109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43675" y="6102782"/>
            <a:ext cx="2021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         *data not final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62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813322"/>
            <a:ext cx="7671816" cy="585216"/>
          </a:xfrm>
        </p:spPr>
        <p:txBody>
          <a:bodyPr/>
          <a:lstStyle/>
          <a:p>
            <a:r>
              <a:rPr lang="en-US" dirty="0" smtClean="0">
                <a:latin typeface="AvenirNext LT Pro Bold" panose="020B0803020202020204" pitchFamily="34" charset="0"/>
              </a:rPr>
              <a:t>Santa Clarita Performance Report Card</a:t>
            </a:r>
            <a:endParaRPr lang="en-US" dirty="0">
              <a:latin typeface="AvenirNext LT Pro Bold" panose="020B0803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1584"/>
              </p:ext>
            </p:extLst>
          </p:nvPr>
        </p:nvGraphicFramePr>
        <p:xfrm>
          <a:off x="393193" y="1747519"/>
          <a:ext cx="8171688" cy="4196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62586">
                  <a:extLst>
                    <a:ext uri="{9D8B030D-6E8A-4147-A177-3AD203B41FA5}">
                      <a16:colId xmlns:a16="http://schemas.microsoft.com/office/drawing/2014/main" val="64290142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995110428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2261653888"/>
                    </a:ext>
                  </a:extLst>
                </a:gridCol>
                <a:gridCol w="1303034">
                  <a:extLst>
                    <a:ext uri="{9D8B030D-6E8A-4147-A177-3AD203B41FA5}">
                      <a16:colId xmlns:a16="http://schemas.microsoft.com/office/drawing/2014/main" val="1118561587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Key Performance Indicator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Standard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July-18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FY18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56001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On Time Performance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91%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6104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Excessively Late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8301832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Excessively Long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0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Missed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0.75%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414468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Denials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72257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Access to Work On Time Performance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94%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864581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Average Hold Time (Reservations)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120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62750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Calls On Hold &gt; 5 Min (Reservations)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6628159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Calls On Hold &gt; 5 Min (ETA)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95661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Complaints Per 1,000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4.0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575117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Preventable </a:t>
                      </a:r>
                      <a:r>
                        <a:rPr lang="en-US" sz="1800" u="none" strike="noStrike" dirty="0">
                          <a:effectLst/>
                        </a:rPr>
                        <a:t>Incidents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332887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Preventable </a:t>
                      </a:r>
                      <a:r>
                        <a:rPr lang="en-US" sz="1800" u="none" strike="noStrike" dirty="0">
                          <a:effectLst/>
                        </a:rPr>
                        <a:t>Collisions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35655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Miles </a:t>
                      </a:r>
                      <a:r>
                        <a:rPr lang="en-US" sz="1800" u="none" strike="noStrike" dirty="0">
                          <a:effectLst/>
                        </a:rPr>
                        <a:t>Between Road Calls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25,000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9109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10350" y="6102782"/>
            <a:ext cx="2021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         *data not final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58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Next LT Pro Bold" panose="020B0803020202020204" pitchFamily="34" charset="0"/>
              </a:rPr>
              <a:t>Abandoned Reservation Calls</a:t>
            </a:r>
            <a:endParaRPr lang="en-US" dirty="0">
              <a:latin typeface="AvenirNext LT Pro Bold" panose="020B0803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767078" y="1747519"/>
          <a:ext cx="7609844" cy="3474720"/>
        </p:xfrm>
        <a:graphic>
          <a:graphicData uri="http://schemas.openxmlformats.org/drawingml/2006/table">
            <a:tbl>
              <a:tblPr lastRow="1" bandRow="1">
                <a:tableStyleId>{9D7B26C5-4107-4FEC-AEDC-1716B250A1EF}</a:tableStyleId>
              </a:tblPr>
              <a:tblGrid>
                <a:gridCol w="1867872">
                  <a:extLst>
                    <a:ext uri="{9D8B030D-6E8A-4147-A177-3AD203B41FA5}">
                      <a16:colId xmlns:a16="http://schemas.microsoft.com/office/drawing/2014/main" val="1505410862"/>
                    </a:ext>
                  </a:extLst>
                </a:gridCol>
                <a:gridCol w="1435493">
                  <a:extLst>
                    <a:ext uri="{9D8B030D-6E8A-4147-A177-3AD203B41FA5}">
                      <a16:colId xmlns:a16="http://schemas.microsoft.com/office/drawing/2014/main" val="862825100"/>
                    </a:ext>
                  </a:extLst>
                </a:gridCol>
                <a:gridCol w="1435493">
                  <a:extLst>
                    <a:ext uri="{9D8B030D-6E8A-4147-A177-3AD203B41FA5}">
                      <a16:colId xmlns:a16="http://schemas.microsoft.com/office/drawing/2014/main" val="2010506916"/>
                    </a:ext>
                  </a:extLst>
                </a:gridCol>
                <a:gridCol w="1435493">
                  <a:extLst>
                    <a:ext uri="{9D8B030D-6E8A-4147-A177-3AD203B41FA5}">
                      <a16:colId xmlns:a16="http://schemas.microsoft.com/office/drawing/2014/main" val="109001003"/>
                    </a:ext>
                  </a:extLst>
                </a:gridCol>
                <a:gridCol w="1435493">
                  <a:extLst>
                    <a:ext uri="{9D8B030D-6E8A-4147-A177-3AD203B41FA5}">
                      <a16:colId xmlns:a16="http://schemas.microsoft.com/office/drawing/2014/main" val="2087661830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Jul-18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FY18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86861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Total 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Calls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Abandoned Calls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Total 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Calls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Abandoned Calls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36028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Antelope Valley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8,437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78910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Eastern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862,215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4546533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Northern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43,542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550,264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326945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Santa Clarita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8894168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Southern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86,041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1,153,314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266235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West Central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623,413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8476259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265,851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3,332,097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7660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9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0627ac7-c87b-4fc9-b280-4e77db792e9a">KRR6VESUXC6F-320-196</_dlc_DocId>
    <_dlc_DocIdUrl xmlns="b0627ac7-c87b-4fc9-b280-4e77db792e9a">
      <Url>http://accesspoint/News/TPAC/_layouts/DocIdRedir.aspx?ID=KRR6VESUXC6F-320-196</Url>
      <Description>KRR6VESUXC6F-320-196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76A2E8DE74364C8BA10408524472D8" ma:contentTypeVersion="2" ma:contentTypeDescription="Create a new document." ma:contentTypeScope="" ma:versionID="366f52433fc1ce12f5fb81268edfbb7a">
  <xsd:schema xmlns:xsd="http://www.w3.org/2001/XMLSchema" xmlns:xs="http://www.w3.org/2001/XMLSchema" xmlns:p="http://schemas.microsoft.com/office/2006/metadata/properties" xmlns:ns2="b0627ac7-c87b-4fc9-b280-4e77db792e9a" targetNamespace="http://schemas.microsoft.com/office/2006/metadata/properties" ma:root="true" ma:fieldsID="adae7bdafe7cfdcb11333c61175d1b83" ns2:_="">
    <xsd:import namespace="b0627ac7-c87b-4fc9-b280-4e77db792e9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27ac7-c87b-4fc9-b280-4e77db792e9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B5469E-8A64-4AD9-B974-C850DB25631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0627ac7-c87b-4fc9-b280-4e77db792e9a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36B3FC-ECAE-4A1D-8663-761030E160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627ac7-c87b-4fc9-b280-4e77db792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962F13-EFB9-4821-A2FD-466404A5248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3839FAF-A227-4727-BA0F-E1DD99D0AF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1381</Words>
  <Application>Microsoft Office PowerPoint</Application>
  <PresentationFormat>On-screen Show (4:3)</PresentationFormat>
  <Paragraphs>483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AvenirNext LT Pro Bold</vt:lpstr>
      <vt:lpstr>Calibri</vt:lpstr>
      <vt:lpstr>Courier New</vt:lpstr>
      <vt:lpstr>Office Theme</vt:lpstr>
      <vt:lpstr>PowerPoint Presentation</vt:lpstr>
      <vt:lpstr>System-wide Performance Report Card</vt:lpstr>
      <vt:lpstr>Southern Region Performance Report Card</vt:lpstr>
      <vt:lpstr>Eastern Region Performance Report Card</vt:lpstr>
      <vt:lpstr>West-Central Performance Report Card</vt:lpstr>
      <vt:lpstr>Northern Region Performance Report Card</vt:lpstr>
      <vt:lpstr>Antelope Valley Performance Report Card</vt:lpstr>
      <vt:lpstr>Santa Clarita Performance Report Card</vt:lpstr>
      <vt:lpstr>Abandoned Reservation Calls</vt:lpstr>
      <vt:lpstr>Olive View Transportation Coordinator (Starter)</vt:lpstr>
      <vt:lpstr>New vehicles</vt:lpstr>
      <vt:lpstr>Community Meeting Highlights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OliveSpark</dc:creator>
  <cp:lastModifiedBy>Onnika Payne</cp:lastModifiedBy>
  <cp:revision>274</cp:revision>
  <cp:lastPrinted>2018-08-01T23:01:43Z</cp:lastPrinted>
  <dcterms:created xsi:type="dcterms:W3CDTF">2016-11-17T20:50:20Z</dcterms:created>
  <dcterms:modified xsi:type="dcterms:W3CDTF">2018-08-08T16:36:52Z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0x010100D976A2E8DE74364C8BA10408524472D8</vt:lpwstr>
  </property>
  <property fmtid="{D5CDD505-2E9C-101B-9397-08002B2CF9AE}" pid="3" name="_dlc_DocIdItemGuid">
    <vt:lpwstr>38a0d4f5-2829-4b98-a3ff-323798f0d97e</vt:lpwstr>
  </property>
</Properties>
</file>