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6"/>
  </p:notesMasterIdLst>
  <p:sldIdLst>
    <p:sldId id="256" r:id="rId6"/>
    <p:sldId id="295" r:id="rId7"/>
    <p:sldId id="289" r:id="rId8"/>
    <p:sldId id="290" r:id="rId9"/>
    <p:sldId id="291" r:id="rId10"/>
    <p:sldId id="292" r:id="rId11"/>
    <p:sldId id="293" r:id="rId12"/>
    <p:sldId id="294" r:id="rId13"/>
    <p:sldId id="288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trance Slide Show" id="{6F77ABEC-995B-4B49-9474-9D89B8793817}">
          <p14:sldIdLst/>
        </p14:section>
        <p14:section name="Presentation" id="{643DD880-D9FE-3A44-9C75-5DE1E0E15B51}">
          <p14:sldIdLst>
            <p14:sldId id="256"/>
            <p14:sldId id="295"/>
            <p14:sldId id="289"/>
            <p14:sldId id="290"/>
            <p14:sldId id="291"/>
            <p14:sldId id="292"/>
            <p14:sldId id="293"/>
            <p14:sldId id="294"/>
            <p14:sldId id="288"/>
            <p14:sldId id="287"/>
          </p14:sldIdLst>
        </p14:section>
        <p14:section name="Departing Slide Show" id="{C68588C8-A669-064A-8BAD-910D804BAA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869">
          <p15:clr>
            <a:srgbClr val="A4A3A4"/>
          </p15:clr>
        </p15:guide>
        <p15:guide id="3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5E5"/>
    <a:srgbClr val="4C1C9E"/>
    <a:srgbClr val="3E1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41" autoAdjust="0"/>
  </p:normalViewPr>
  <p:slideViewPr>
    <p:cSldViewPr snapToGrid="0" snapToObjects="1">
      <p:cViewPr varScale="1">
        <p:scale>
          <a:sx n="104" d="100"/>
          <a:sy n="104" d="100"/>
        </p:scale>
        <p:origin x="126" y="216"/>
      </p:cViewPr>
      <p:guideLst>
        <p:guide orient="horz" pos="1772"/>
        <p:guide pos="2869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7D473-19B9-4FBE-8224-BFDDAA4BACC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B9244-8B93-4D02-BB88-424E11C9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3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8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092" y="770397"/>
            <a:ext cx="7671816" cy="585216"/>
          </a:xfrm>
        </p:spPr>
        <p:txBody>
          <a:bodyPr>
            <a:no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FAC090"/>
              </a:buClr>
              <a:buFont typeface="Calibri" panose="020F0502020204030204" pitchFamily="34" charset="0"/>
              <a:buChar char="&gt;"/>
              <a:defRPr sz="2000"/>
            </a:lvl1pPr>
            <a:lvl2pPr marL="742950" indent="-285750">
              <a:buClr>
                <a:srgbClr val="FAC090"/>
              </a:buClr>
              <a:buFont typeface="Courier New" panose="02070309020205020404" pitchFamily="49" charset="0"/>
              <a:buChar char="o"/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4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4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1308" y="2130425"/>
            <a:ext cx="6501384" cy="1435608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Headline</a:t>
            </a:r>
            <a:b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1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930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49" r:id="rId4"/>
    <p:sldLayoutId id="2147483667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AC090"/>
        </a:buClr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AC09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3732" y="2309446"/>
            <a:ext cx="6496536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Operations Update</a:t>
            </a:r>
          </a:p>
          <a:p>
            <a:pPr algn="ctr"/>
            <a:endParaRPr lang="en-US" sz="3200" b="1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Transportation Professionals Advisory Committee Meeting</a:t>
            </a:r>
          </a:p>
          <a:p>
            <a:pPr algn="ctr"/>
            <a:endParaRPr lang="en-US" sz="32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September 14, 2017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6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Report Card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14953"/>
              </p:ext>
            </p:extLst>
          </p:nvPr>
        </p:nvGraphicFramePr>
        <p:xfrm>
          <a:off x="398585" y="1600198"/>
          <a:ext cx="8346831" cy="364530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73417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3638103011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2017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91.4%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91.6%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  <a:tr h="5784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*Preventable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Collisions Per 100,000 Miles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0.50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48277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98985" y="5290029"/>
            <a:ext cx="514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*Aug 2017 data is not final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5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Antelope Valley Region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844969"/>
              </p:ext>
            </p:extLst>
          </p:nvPr>
        </p:nvGraphicFramePr>
        <p:xfrm>
          <a:off x="457200" y="1600200"/>
          <a:ext cx="8346831" cy="300522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73417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3638103011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2017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37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Eastern Region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686457"/>
              </p:ext>
            </p:extLst>
          </p:nvPr>
        </p:nvGraphicFramePr>
        <p:xfrm>
          <a:off x="457200" y="1600200"/>
          <a:ext cx="8346831" cy="300522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173417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3638103011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2017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27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Region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338056"/>
              </p:ext>
            </p:extLst>
          </p:nvPr>
        </p:nvGraphicFramePr>
        <p:xfrm>
          <a:off x="457200" y="1600200"/>
          <a:ext cx="8346831" cy="300522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73417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3638103011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2017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5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Clarita Region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698380"/>
              </p:ext>
            </p:extLst>
          </p:nvPr>
        </p:nvGraphicFramePr>
        <p:xfrm>
          <a:off x="457200" y="1600200"/>
          <a:ext cx="8346831" cy="300522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173417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3638103011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2017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94.9%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95.8%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31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Region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722991"/>
              </p:ext>
            </p:extLst>
          </p:nvPr>
        </p:nvGraphicFramePr>
        <p:xfrm>
          <a:off x="457200" y="1600200"/>
          <a:ext cx="8346831" cy="300522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73417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3638103011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2017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90.8%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0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Central Region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094468"/>
              </p:ext>
            </p:extLst>
          </p:nvPr>
        </p:nvGraphicFramePr>
        <p:xfrm>
          <a:off x="457200" y="1600200"/>
          <a:ext cx="8346831" cy="30052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73417">
                  <a:extLst>
                    <a:ext uri="{9D8B030D-6E8A-4147-A177-3AD203B41FA5}">
                      <a16:colId xmlns:a16="http://schemas.microsoft.com/office/drawing/2014/main" val="3938115262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2717139495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803265524"/>
                    </a:ext>
                  </a:extLst>
                </a:gridCol>
                <a:gridCol w="1391138">
                  <a:extLst>
                    <a:ext uri="{9D8B030D-6E8A-4147-A177-3AD203B41FA5}">
                      <a16:colId xmlns:a16="http://schemas.microsoft.com/office/drawing/2014/main" val="3638103011"/>
                    </a:ext>
                  </a:extLst>
                </a:gridCol>
              </a:tblGrid>
              <a:tr h="81052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Performance Indicator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2017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FY18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33300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Time Performance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91.9%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1235837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 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0.10%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7114304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Hold Time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 sec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524570"/>
                  </a:ext>
                </a:extLst>
              </a:tr>
              <a:tr h="54867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Calls On Hold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Over 5 Min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5.1%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486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92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August highlights: </a:t>
            </a:r>
          </a:p>
          <a:p>
            <a:r>
              <a:rPr lang="en-US" dirty="0"/>
              <a:t>Northern Region WMR Pilot Beta Testing </a:t>
            </a:r>
          </a:p>
          <a:p>
            <a:r>
              <a:rPr lang="en-US" dirty="0"/>
              <a:t>Jerry Walker Award Nomination and Selection</a:t>
            </a:r>
          </a:p>
          <a:p>
            <a:r>
              <a:rPr lang="en-US" dirty="0"/>
              <a:t>FTA / ADA Compliance Review</a:t>
            </a:r>
          </a:p>
          <a:p>
            <a:r>
              <a:rPr lang="en-US" dirty="0"/>
              <a:t>General Managers Meeting </a:t>
            </a:r>
          </a:p>
          <a:p>
            <a:r>
              <a:rPr lang="en-US" dirty="0"/>
              <a:t>RSI Observation record 248 observations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84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76A2E8DE74364C8BA10408524472D8" ma:contentTypeVersion="2" ma:contentTypeDescription="Create a new document." ma:contentTypeScope="" ma:versionID="366f52433fc1ce12f5fb81268edfbb7a">
  <xsd:schema xmlns:xsd="http://www.w3.org/2001/XMLSchema" xmlns:xs="http://www.w3.org/2001/XMLSchema" xmlns:p="http://schemas.microsoft.com/office/2006/metadata/properties" xmlns:ns2="b0627ac7-c87b-4fc9-b280-4e77db792e9a" targetNamespace="http://schemas.microsoft.com/office/2006/metadata/properties" ma:root="true" ma:fieldsID="adae7bdafe7cfdcb11333c61175d1b83" ns2:_="">
    <xsd:import namespace="b0627ac7-c87b-4fc9-b280-4e77db792e9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27ac7-c87b-4fc9-b280-4e77db792e9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0627ac7-c87b-4fc9-b280-4e77db792e9a">KRR6VESUXC6F-320-150</_dlc_DocId>
    <_dlc_DocIdUrl xmlns="b0627ac7-c87b-4fc9-b280-4e77db792e9a">
      <Url>http://accesspoint/News/TPAC/_layouts/DocIdRedir.aspx?ID=KRR6VESUXC6F-320-150</Url>
      <Description>KRR6VESUXC6F-320-150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3365A7-705A-4C99-B61B-F9A466F4D5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27ac7-c87b-4fc9-b280-4e77db792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8DF3E-D148-4424-8381-441DCA78CD1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944E22C-2128-4F9F-B951-3912572EEF2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b0627ac7-c87b-4fc9-b280-4e77db792e9a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441A945B-7857-48FE-B89A-B10F746A0C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399</Words>
  <Application>Microsoft Office PowerPoint</Application>
  <PresentationFormat>On-screen Show (4:3)</PresentationFormat>
  <Paragraphs>166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PowerPoint Presentation</vt:lpstr>
      <vt:lpstr>Performance Report Card</vt:lpstr>
      <vt:lpstr>Antelope Valley Region</vt:lpstr>
      <vt:lpstr>Eastern Region</vt:lpstr>
      <vt:lpstr>Northern Region</vt:lpstr>
      <vt:lpstr>Santa Clarita Region</vt:lpstr>
      <vt:lpstr>Southern Region</vt:lpstr>
      <vt:lpstr>West Central Region</vt:lpstr>
      <vt:lpstr>Highlights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OliveSpark</dc:creator>
  <cp:lastModifiedBy>Alvina Narayan</cp:lastModifiedBy>
  <cp:revision>189</cp:revision>
  <dcterms:created xsi:type="dcterms:W3CDTF">2016-11-17T20:50:20Z</dcterms:created>
  <dcterms:modified xsi:type="dcterms:W3CDTF">2017-09-14T21:10:08Z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0x010100D976A2E8DE74364C8BA10408524472D8</vt:lpwstr>
  </property>
  <property fmtid="{D5CDD505-2E9C-101B-9397-08002B2CF9AE}" pid="3" name="_dlc_DocIdItemGuid">
    <vt:lpwstr>2a7bbbe8-8794-486a-8db7-8615c9ba1568</vt:lpwstr>
  </property>
</Properties>
</file>