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4"/>
  </p:notesMasterIdLst>
  <p:sldIdLst>
    <p:sldId id="256" r:id="rId6"/>
    <p:sldId id="285" r:id="rId7"/>
    <p:sldId id="279" r:id="rId8"/>
    <p:sldId id="286" r:id="rId9"/>
    <p:sldId id="288" r:id="rId10"/>
    <p:sldId id="290" r:id="rId11"/>
    <p:sldId id="291" r:id="rId12"/>
    <p:sldId id="287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pos="552" userDrawn="1">
          <p15:clr>
            <a:srgbClr val="A4A3A4"/>
          </p15:clr>
        </p15:guide>
        <p15:guide id="3" orient="horz" pos="840" userDrawn="1">
          <p15:clr>
            <a:srgbClr val="A4A3A4"/>
          </p15:clr>
        </p15:guide>
        <p15:guide id="4" pos="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2E91"/>
    <a:srgbClr val="442C79"/>
    <a:srgbClr val="2E29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/>
    <p:restoredTop sz="90340" autoAdjust="0"/>
  </p:normalViewPr>
  <p:slideViewPr>
    <p:cSldViewPr snapToGrid="0" snapToObjects="1" showGuides="1">
      <p:cViewPr varScale="1">
        <p:scale>
          <a:sx n="111" d="100"/>
          <a:sy n="111" d="100"/>
        </p:scale>
        <p:origin x="1590" y="102"/>
      </p:cViewPr>
      <p:guideLst>
        <p:guide orient="horz" pos="1200"/>
        <p:guide pos="552"/>
        <p:guide orient="horz" pos="840"/>
        <p:guide pos="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postus\redirected$\melissa\Desktop\Requests\Excessively%20Long%20by%20Dedic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Antelope Valley</c:v>
                </c:pt>
                <c:pt idx="1">
                  <c:v>Eastern</c:v>
                </c:pt>
                <c:pt idx="2">
                  <c:v>Northern</c:v>
                </c:pt>
                <c:pt idx="3">
                  <c:v>Santa Clarita</c:v>
                </c:pt>
                <c:pt idx="4">
                  <c:v>Southern</c:v>
                </c:pt>
                <c:pt idx="5">
                  <c:v>West Central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 formatCode="General">
                  <c:v>205</c:v>
                </c:pt>
                <c:pt idx="1">
                  <c:v>1264</c:v>
                </c:pt>
                <c:pt idx="2" formatCode="General">
                  <c:v>854</c:v>
                </c:pt>
                <c:pt idx="3" formatCode="General">
                  <c:v>61</c:v>
                </c:pt>
                <c:pt idx="4">
                  <c:v>1107</c:v>
                </c:pt>
                <c:pt idx="5" formatCode="General">
                  <c:v>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7F-48BE-82CA-E1D9325AC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-27"/>
        <c:axId val="463784320"/>
        <c:axId val="463786944"/>
      </c:barChart>
      <c:catAx>
        <c:axId val="46378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786944"/>
        <c:crosses val="autoZero"/>
        <c:auto val="1"/>
        <c:lblAlgn val="ctr"/>
        <c:lblOffset val="100"/>
        <c:noMultiLvlLbl val="0"/>
      </c:catAx>
      <c:valAx>
        <c:axId val="463786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6378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4BACC6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E04-448E-B456-19CA73DF00A3}"/>
              </c:ext>
            </c:extLst>
          </c:dPt>
          <c:dPt>
            <c:idx val="13"/>
            <c:invertIfNegative val="0"/>
            <c:bubble3D val="0"/>
            <c:spPr>
              <a:solidFill>
                <a:srgbClr val="4BACC6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E04-448E-B456-19CA73DF00A3}"/>
              </c:ext>
            </c:extLst>
          </c:dPt>
          <c:dLbls>
            <c:dLbl>
              <c:idx val="7"/>
              <c:layout>
                <c:manualLayout>
                  <c:x val="-6.0687037412849035E-17"/>
                  <c:y val="-2.147859726639549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04-448E-B456-19CA73DF00A3}"/>
                </c:ext>
              </c:extLst>
            </c:dLbl>
            <c:dLbl>
              <c:idx val="13"/>
              <c:layout>
                <c:manualLayout>
                  <c:x val="0"/>
                  <c:y val="-1.53418551902825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04-448E-B456-19CA73DF00A3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'Fill In'!$F$43:$F$66</c:f>
              <c:numCache>
                <c:formatCode>h:mm</c:formatCode>
                <c:ptCount val="24"/>
                <c:pt idx="0">
                  <c:v>0</c:v>
                </c:pt>
                <c:pt idx="1">
                  <c:v>4.1666666666666699E-2</c:v>
                </c:pt>
                <c:pt idx="2">
                  <c:v>8.3333333333333301E-2</c:v>
                </c:pt>
                <c:pt idx="3">
                  <c:v>0.125</c:v>
                </c:pt>
                <c:pt idx="4">
                  <c:v>0.16666666666666699</c:v>
                </c:pt>
                <c:pt idx="5">
                  <c:v>0.20833333333333301</c:v>
                </c:pt>
                <c:pt idx="6">
                  <c:v>0.25</c:v>
                </c:pt>
                <c:pt idx="7">
                  <c:v>0.29166666666666702</c:v>
                </c:pt>
                <c:pt idx="8">
                  <c:v>0.33333333333333298</c:v>
                </c:pt>
                <c:pt idx="9">
                  <c:v>0.375</c:v>
                </c:pt>
                <c:pt idx="10">
                  <c:v>0.41666666666666702</c:v>
                </c:pt>
                <c:pt idx="11">
                  <c:v>0.45833333333333298</c:v>
                </c:pt>
                <c:pt idx="12">
                  <c:v>0.5</c:v>
                </c:pt>
                <c:pt idx="13">
                  <c:v>0.54166666666666696</c:v>
                </c:pt>
                <c:pt idx="14">
                  <c:v>0.58333333333333304</c:v>
                </c:pt>
                <c:pt idx="15">
                  <c:v>0.625</c:v>
                </c:pt>
                <c:pt idx="16">
                  <c:v>0.66666666666666696</c:v>
                </c:pt>
                <c:pt idx="17">
                  <c:v>0.70833333333333304</c:v>
                </c:pt>
                <c:pt idx="18">
                  <c:v>0.75</c:v>
                </c:pt>
                <c:pt idx="19">
                  <c:v>0.79166666666666696</c:v>
                </c:pt>
                <c:pt idx="20">
                  <c:v>0.83333333333333304</c:v>
                </c:pt>
                <c:pt idx="21">
                  <c:v>0.875</c:v>
                </c:pt>
                <c:pt idx="22">
                  <c:v>0.91666666666666696</c:v>
                </c:pt>
                <c:pt idx="23">
                  <c:v>0.95833333333333304</c:v>
                </c:pt>
              </c:numCache>
            </c:numRef>
          </c:cat>
          <c:val>
            <c:numRef>
              <c:f>'Fill In'!$G$43:$G$66</c:f>
              <c:numCache>
                <c:formatCode>0.00%</c:formatCode>
                <c:ptCount val="24"/>
                <c:pt idx="0">
                  <c:v>4.0000000000000002E-4</c:v>
                </c:pt>
                <c:pt idx="1">
                  <c:v>4.0000000000000002E-4</c:v>
                </c:pt>
                <c:pt idx="2">
                  <c:v>2.0999999999999999E-3</c:v>
                </c:pt>
                <c:pt idx="3">
                  <c:v>6.1999999999999998E-3</c:v>
                </c:pt>
                <c:pt idx="4">
                  <c:v>1.4800000000000001E-2</c:v>
                </c:pt>
                <c:pt idx="5">
                  <c:v>2.9100000000000001E-2</c:v>
                </c:pt>
                <c:pt idx="6">
                  <c:v>8.7800000000000003E-2</c:v>
                </c:pt>
                <c:pt idx="7">
                  <c:v>0.14019999999999999</c:v>
                </c:pt>
                <c:pt idx="8">
                  <c:v>0.1172</c:v>
                </c:pt>
                <c:pt idx="9">
                  <c:v>5.0700000000000002E-2</c:v>
                </c:pt>
                <c:pt idx="10">
                  <c:v>1.7500000000000002E-2</c:v>
                </c:pt>
                <c:pt idx="11">
                  <c:v>2.6100000000000002E-2</c:v>
                </c:pt>
                <c:pt idx="12">
                  <c:v>9.5899999999999999E-2</c:v>
                </c:pt>
                <c:pt idx="13">
                  <c:v>0.12139999999999999</c:v>
                </c:pt>
                <c:pt idx="14">
                  <c:v>0.1181</c:v>
                </c:pt>
                <c:pt idx="15">
                  <c:v>6.7100000000000007E-2</c:v>
                </c:pt>
                <c:pt idx="16">
                  <c:v>4.5100000000000001E-2</c:v>
                </c:pt>
                <c:pt idx="17">
                  <c:v>2.4299999999999999E-2</c:v>
                </c:pt>
                <c:pt idx="18">
                  <c:v>1.03E-2</c:v>
                </c:pt>
                <c:pt idx="19">
                  <c:v>5.8999999999999999E-3</c:v>
                </c:pt>
                <c:pt idx="20">
                  <c:v>6.1000000000000004E-3</c:v>
                </c:pt>
                <c:pt idx="21">
                  <c:v>6.8999999999999999E-3</c:v>
                </c:pt>
                <c:pt idx="22">
                  <c:v>4.0000000000000001E-3</c:v>
                </c:pt>
                <c:pt idx="23">
                  <c:v>2.5999999999999999E-3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04-448E-B456-19CA73DF00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473399608"/>
        <c:axId val="473405512"/>
      </c:barChart>
      <c:catAx>
        <c:axId val="473399608"/>
        <c:scaling>
          <c:orientation val="minMax"/>
        </c:scaling>
        <c:delete val="0"/>
        <c:axPos val="b"/>
        <c:numFmt formatCode="h: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405512"/>
        <c:crosses val="autoZero"/>
        <c:auto val="1"/>
        <c:lblAlgn val="ctr"/>
        <c:lblOffset val="100"/>
        <c:noMultiLvlLbl val="0"/>
      </c:catAx>
      <c:valAx>
        <c:axId val="473405512"/>
        <c:scaling>
          <c:orientation val="minMax"/>
          <c:max val="0.2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95000"/>
                </a:sys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39960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246794312485901"/>
          <c:y val="0.12490421708564677"/>
          <c:w val="0.85932573533273582"/>
          <c:h val="0.7668741590295441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'Fill In'!$G$84</c:f>
              <c:strCache>
                <c:ptCount val="1"/>
                <c:pt idx="0">
                  <c:v>Next Day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cat>
            <c:numRef>
              <c:f>'Fill In'!$F$85:$F$90</c:f>
              <c:numCache>
                <c:formatCode>mmm\-yy</c:formatCode>
                <c:ptCount val="6"/>
                <c:pt idx="0">
                  <c:v>43405</c:v>
                </c:pt>
                <c:pt idx="1">
                  <c:v>43435</c:v>
                </c:pt>
                <c:pt idx="2">
                  <c:v>43466</c:v>
                </c:pt>
                <c:pt idx="3">
                  <c:v>43497</c:v>
                </c:pt>
                <c:pt idx="4">
                  <c:v>43525</c:v>
                </c:pt>
                <c:pt idx="5">
                  <c:v>43556</c:v>
                </c:pt>
              </c:numCache>
            </c:numRef>
          </c:cat>
          <c:val>
            <c:numRef>
              <c:f>'Fill In'!$G$85:$G$90</c:f>
              <c:numCache>
                <c:formatCode>#,##0</c:formatCode>
                <c:ptCount val="6"/>
                <c:pt idx="0">
                  <c:v>229015</c:v>
                </c:pt>
                <c:pt idx="1">
                  <c:v>218483</c:v>
                </c:pt>
                <c:pt idx="2">
                  <c:v>226487</c:v>
                </c:pt>
                <c:pt idx="3">
                  <c:v>218006</c:v>
                </c:pt>
                <c:pt idx="4">
                  <c:v>242105</c:v>
                </c:pt>
                <c:pt idx="5">
                  <c:v>243237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8D-45CF-ADEE-2B31DA3BF8AA}"/>
            </c:ext>
          </c:extLst>
        </c:ser>
        <c:ser>
          <c:idx val="1"/>
          <c:order val="1"/>
          <c:tx>
            <c:strRef>
              <c:f>'Fill In'!$H$84</c:f>
              <c:strCache>
                <c:ptCount val="1"/>
                <c:pt idx="0">
                  <c:v>STO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15961F40-3248-44C8-8BA5-5C4F3561A8B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B58D-45CF-ADEE-2B31DA3BF8A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48DBD4D-4FE5-4A8D-8D3C-B44B50CB613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B58D-45CF-ADEE-2B31DA3BF8A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A20EEFE-8F31-4A6A-9B8E-49213B364D3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B58D-45CF-ADEE-2B31DA3BF8A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42B3AAB-3A53-4F0C-B267-5D6BCC96DE6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B58D-45CF-ADEE-2B31DA3BF8A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237CEC35-123A-4C6E-A6FF-88E076BAB51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B58D-45CF-ADEE-2B31DA3BF8A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11205FF-9CA4-4653-A308-FDCAD19DDCE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B58D-45CF-ADEE-2B31DA3BF8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numRef>
              <c:f>'Fill In'!$F$85:$F$90</c:f>
              <c:numCache>
                <c:formatCode>mmm\-yy</c:formatCode>
                <c:ptCount val="6"/>
                <c:pt idx="0">
                  <c:v>43405</c:v>
                </c:pt>
                <c:pt idx="1">
                  <c:v>43435</c:v>
                </c:pt>
                <c:pt idx="2">
                  <c:v>43466</c:v>
                </c:pt>
                <c:pt idx="3">
                  <c:v>43497</c:v>
                </c:pt>
                <c:pt idx="4">
                  <c:v>43525</c:v>
                </c:pt>
                <c:pt idx="5">
                  <c:v>43556</c:v>
                </c:pt>
              </c:numCache>
            </c:numRef>
          </c:cat>
          <c:val>
            <c:numRef>
              <c:f>'Fill In'!$H$85:$H$90</c:f>
              <c:numCache>
                <c:formatCode>#,##0</c:formatCode>
                <c:ptCount val="6"/>
                <c:pt idx="0">
                  <c:v>50890</c:v>
                </c:pt>
                <c:pt idx="1">
                  <c:v>44951</c:v>
                </c:pt>
                <c:pt idx="2">
                  <c:v>53393</c:v>
                </c:pt>
                <c:pt idx="3">
                  <c:v>49320</c:v>
                </c:pt>
                <c:pt idx="4">
                  <c:v>55700</c:v>
                </c:pt>
                <c:pt idx="5">
                  <c:v>58757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'Fill In'!$I$85:$I$90</c15:f>
                <c15:dlblRangeCache>
                  <c:ptCount val="6"/>
                  <c:pt idx="0">
                    <c:v>18%</c:v>
                  </c:pt>
                  <c:pt idx="1">
                    <c:v>17%</c:v>
                  </c:pt>
                  <c:pt idx="2">
                    <c:v>19%</c:v>
                  </c:pt>
                  <c:pt idx="3">
                    <c:v>18%</c:v>
                  </c:pt>
                  <c:pt idx="4">
                    <c:v>19%</c:v>
                  </c:pt>
                  <c:pt idx="5">
                    <c:v>19%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7-B58D-45CF-ADEE-2B31DA3BF8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470886368"/>
        <c:axId val="470886696"/>
      </c:barChart>
      <c:dateAx>
        <c:axId val="47088636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886696"/>
        <c:crosses val="autoZero"/>
        <c:auto val="1"/>
        <c:lblOffset val="100"/>
        <c:baseTimeUnit val="months"/>
      </c:dateAx>
      <c:valAx>
        <c:axId val="470886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0886368"/>
        <c:crosses val="autoZero"/>
        <c:crossBetween val="between"/>
        <c:majorUnit val="10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0.32019</cdr:x>
      <cdr:y>0</cdr:y>
    </cdr:from>
    <cdr:to>
      <cdr:x>0.69999</cdr:x>
      <cdr:y>0.09419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456873" y="0"/>
          <a:ext cx="2914286" cy="40000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6434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5C106A97-762C-4BF0-8BFB-39B252E57946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541D265D-2E08-49EF-82A8-2F8A06A065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8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172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947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87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82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252">
              <a:defRPr/>
            </a:pPr>
            <a:fld id="{541D265D-2E08-49EF-82A8-2F8A06A06588}" type="slidenum">
              <a:rPr lang="en-US">
                <a:solidFill>
                  <a:prstClr val="black"/>
                </a:solidFill>
                <a:latin typeface="Calibri"/>
              </a:rPr>
              <a:pPr defTabSz="458252">
                <a:defRPr/>
              </a:pPr>
              <a:t>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3641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252">
              <a:defRPr/>
            </a:pPr>
            <a:fld id="{541D265D-2E08-49EF-82A8-2F8A06A06588}" type="slidenum">
              <a:rPr lang="en-US">
                <a:solidFill>
                  <a:prstClr val="black"/>
                </a:solidFill>
                <a:latin typeface="Calibri"/>
              </a:rPr>
              <a:pPr defTabSz="458252">
                <a:defRPr/>
              </a:pPr>
              <a:t>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8801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252">
              <a:defRPr/>
            </a:pPr>
            <a:fld id="{541D265D-2E08-49EF-82A8-2F8A06A06588}" type="slidenum">
              <a:rPr lang="en-US">
                <a:solidFill>
                  <a:prstClr val="black"/>
                </a:solidFill>
                <a:latin typeface="Calibri"/>
              </a:rPr>
              <a:pPr defTabSz="458252">
                <a:defRPr/>
              </a:pPr>
              <a:t>7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6178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265D-2E08-49EF-82A8-2F8A06A0658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93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13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3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9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23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25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5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75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33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0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8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D9ED6-9D22-C944-8C26-10705BACC649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D5467-AB48-4F4F-8131-8AA953A75A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28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630441"/>
            <a:ext cx="9143999" cy="2144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4000" dirty="0" smtClean="0">
                <a:latin typeface="Avenir Next"/>
                <a:cs typeface="Avenir Next Regular"/>
              </a:rPr>
              <a:t>Standing Orders</a:t>
            </a:r>
          </a:p>
          <a:p>
            <a:pPr algn="ctr">
              <a:lnSpc>
                <a:spcPts val="4000"/>
              </a:lnSpc>
            </a:pPr>
            <a:r>
              <a:rPr lang="en-US" sz="2800" dirty="0">
                <a:latin typeface="Avenir Next"/>
                <a:cs typeface="Avenir Next Regular"/>
              </a:rPr>
              <a:t>Transportation Professionals Advisory Committee (TPAC)</a:t>
            </a:r>
          </a:p>
          <a:p>
            <a:pPr algn="ctr">
              <a:lnSpc>
                <a:spcPts val="4000"/>
              </a:lnSpc>
            </a:pPr>
            <a:r>
              <a:rPr lang="en-US" sz="2800">
                <a:latin typeface="Avenir Next"/>
                <a:cs typeface="Avenir Next Regular"/>
              </a:rPr>
              <a:t>March </a:t>
            </a:r>
            <a:r>
              <a:rPr lang="en-US" sz="2800" smtClean="0">
                <a:latin typeface="Avenir Next"/>
                <a:cs typeface="Avenir Next Regular"/>
              </a:rPr>
              <a:t>9, </a:t>
            </a:r>
            <a:r>
              <a:rPr lang="en-US" sz="2800" dirty="0">
                <a:latin typeface="Avenir Next"/>
                <a:cs typeface="Avenir Next Regular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58596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venir Next LT Pro Demi" panose="020B0503020202020204"/>
                <a:cs typeface="Avenir Next Demi Bold"/>
              </a:rPr>
              <a:t>What are Standing Orders?</a:t>
            </a:r>
          </a:p>
        </p:txBody>
      </p:sp>
      <p:sp>
        <p:nvSpPr>
          <p:cNvPr id="2" name="Rectangle 1"/>
          <p:cNvSpPr/>
          <p:nvPr/>
        </p:nvSpPr>
        <p:spPr>
          <a:xfrm>
            <a:off x="786210" y="1795244"/>
            <a:ext cx="72909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Standing Orders are </a:t>
            </a:r>
            <a:r>
              <a:rPr lang="en-US" sz="2400" dirty="0"/>
              <a:t>a series of rides for an extended period of time on the same day(s) of the week, at the same pick-up time and from the same pick-up/drop of address. 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These rides are also known as Subscription Trips.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Customers may request Standing Order trips if they will be taking this series of rides for more than six weeks. </a:t>
            </a:r>
          </a:p>
        </p:txBody>
      </p:sp>
    </p:spTree>
    <p:extLst>
      <p:ext uri="{BB962C8B-B14F-4D97-AF65-F5344CB8AC3E}">
        <p14:creationId xmlns:p14="http://schemas.microsoft.com/office/powerpoint/2010/main" val="174028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C5C1D20-1335-5F4D-A9AC-E09F3FD32DC1}"/>
              </a:ext>
            </a:extLst>
          </p:cNvPr>
          <p:cNvSpPr txBox="1"/>
          <p:nvPr/>
        </p:nvSpPr>
        <p:spPr>
          <a:xfrm>
            <a:off x="786210" y="577883"/>
            <a:ext cx="76731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venir Next LT Pro Demi" panose="020B0503020202020204"/>
              </a:rPr>
              <a:t>Current Process</a:t>
            </a:r>
            <a:endParaRPr lang="en-US" sz="3000" b="1" dirty="0">
              <a:solidFill>
                <a:schemeClr val="bg1"/>
              </a:solidFill>
              <a:latin typeface="Avenir Next LT Pro Demi" panose="020B0503020202020204"/>
              <a:cs typeface="Avenir Next Demi Bold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5618" y="1719743"/>
            <a:ext cx="799739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Customer submits </a:t>
            </a:r>
            <a:r>
              <a:rPr lang="en-US" sz="2400" dirty="0" smtClean="0"/>
              <a:t>Standing Order </a:t>
            </a:r>
            <a:r>
              <a:rPr lang="en-US" sz="2400" dirty="0"/>
              <a:t>request with a requested pick up </a:t>
            </a:r>
            <a:r>
              <a:rPr lang="en-US" sz="2400" dirty="0" smtClean="0"/>
              <a:t>time.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Contractors reach out to customers within 5 business days to negotiate the request </a:t>
            </a:r>
            <a:r>
              <a:rPr lang="en-US" sz="2400" dirty="0" smtClean="0"/>
              <a:t>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u="sng" dirty="0" smtClean="0"/>
              <a:t>Negotiation Process </a:t>
            </a:r>
            <a:r>
              <a:rPr lang="en-US" sz="2400" dirty="0" smtClean="0"/>
              <a:t>takes place during this call. 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Once trip is confirmed with the customer, the contractor will provide a </a:t>
            </a:r>
            <a:r>
              <a:rPr lang="en-US" sz="2400" dirty="0" smtClean="0"/>
              <a:t>Standing Order </a:t>
            </a:r>
            <a:r>
              <a:rPr lang="en-US" sz="2400" dirty="0"/>
              <a:t>start </a:t>
            </a:r>
            <a:r>
              <a:rPr lang="en-US" sz="2400" dirty="0" smtClean="0"/>
              <a:t>date.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Customer will be sent trips on a regular basis without needing to call to schedule the day before.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trip cannot be confirmed, the trip is placed in the </a:t>
            </a:r>
            <a:r>
              <a:rPr lang="en-US" sz="2400" dirty="0" smtClean="0"/>
              <a:t>Standing Order Waitlist.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8369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813EDC-65CC-934C-894C-5359EFB0A2E2}"/>
              </a:ext>
            </a:extLst>
          </p:cNvPr>
          <p:cNvSpPr txBox="1"/>
          <p:nvPr/>
        </p:nvSpPr>
        <p:spPr>
          <a:xfrm>
            <a:off x="786210" y="577883"/>
            <a:ext cx="76731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Avenir Next LT Pro Demi" panose="020B0503020202020204"/>
              </a:rPr>
              <a:t>Standing Orders Waitlist</a:t>
            </a:r>
            <a:endParaRPr lang="en-US" sz="3000" b="1" dirty="0">
              <a:solidFill>
                <a:schemeClr val="bg1"/>
              </a:solidFill>
              <a:latin typeface="Avenir Next LT Pro Demi" panose="020B0503020202020204"/>
              <a:cs typeface="Avenir Next Demi Bold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0117" y="1837189"/>
            <a:ext cx="80728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Standing Orders </a:t>
            </a:r>
            <a:r>
              <a:rPr lang="en-US" sz="2400" dirty="0"/>
              <a:t>are placed on the Waitlist under these circumstances: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customer refuses the negotiated time.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Contractor has inaccurate contact information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Customer does not answer the multiple attempts to be reached or do not call </a:t>
            </a:r>
            <a:r>
              <a:rPr lang="en-US" sz="2400" dirty="0"/>
              <a:t>back to get their </a:t>
            </a:r>
            <a:r>
              <a:rPr lang="en-US" sz="2400" dirty="0" smtClean="0"/>
              <a:t>status.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690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Demi" panose="020B0503020202020204"/>
                <a:cs typeface="Avenir Next Demi Bold"/>
              </a:rPr>
              <a:t>Customers with Standing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Demi" panose="020B0503020202020204"/>
                <a:cs typeface="Avenir Next Demi Bold"/>
              </a:rPr>
              <a:t> Orders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prstClr val="black"/>
                </a:solidFill>
                <a:latin typeface="Avenir Next LT Pro Demi" panose="020B0503020202020204"/>
                <a:cs typeface="Avenir Next Demi Bold"/>
              </a:rPr>
              <a:t>Nov 2018 – April 2019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 Demi" panose="020B0503020202020204"/>
              <a:cs typeface="Avenir Next Demi Bold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4759919"/>
              </p:ext>
            </p:extLst>
          </p:nvPr>
        </p:nvGraphicFramePr>
        <p:xfrm>
          <a:off x="786209" y="1809974"/>
          <a:ext cx="7673159" cy="416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82241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813EDC-65CC-934C-894C-5359EFB0A2E2}"/>
              </a:ext>
            </a:extLst>
          </p:cNvPr>
          <p:cNvSpPr txBox="1"/>
          <p:nvPr/>
        </p:nvSpPr>
        <p:spPr>
          <a:xfrm>
            <a:off x="786210" y="577883"/>
            <a:ext cx="76731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3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Demi" panose="020B0503020202020204"/>
              </a:rPr>
              <a:t>Most Popular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Demi" panose="020B0503020202020204"/>
              </a:rPr>
              <a:t> </a:t>
            </a:r>
            <a:r>
              <a:rPr lang="en-US" sz="3000" dirty="0">
                <a:solidFill>
                  <a:prstClr val="black"/>
                </a:solidFill>
                <a:latin typeface="Avenir Next LT Pro Demi" panose="020B0503020202020204"/>
              </a:rPr>
              <a:t>Standing Order 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Demi" panose="020B0503020202020204"/>
              </a:rPr>
              <a:t>Times</a:t>
            </a:r>
            <a:endParaRPr kumimoji="0" lang="en-US" sz="30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Demi" panose="020B0503020202020204"/>
              <a:cs typeface="Avenir Next Demi Bold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3930326"/>
              </p:ext>
            </p:extLst>
          </p:nvPr>
        </p:nvGraphicFramePr>
        <p:xfrm>
          <a:off x="786209" y="1799217"/>
          <a:ext cx="7673159" cy="4139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39264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08CBF8-0B2B-BF48-B86E-36AC57519166}"/>
              </a:ext>
            </a:extLst>
          </p:cNvPr>
          <p:cNvSpPr txBox="1"/>
          <p:nvPr/>
        </p:nvSpPr>
        <p:spPr>
          <a:xfrm>
            <a:off x="786210" y="577883"/>
            <a:ext cx="76731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Demi" panose="020B0503020202020204"/>
                <a:cs typeface="Avenir Next Demi Bold"/>
              </a:rPr>
              <a:t>Standing</a:t>
            </a:r>
            <a:r>
              <a:rPr kumimoji="0" lang="en-US" sz="300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 Demi" panose="020B0503020202020204"/>
                <a:cs typeface="Avenir Next Demi Bold"/>
              </a:rPr>
              <a:t> Order Trip Volume</a:t>
            </a:r>
            <a:endParaRPr kumimoji="0" lang="en-US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 Demi" panose="020B0503020202020204"/>
              <a:cs typeface="Avenir Next Demi Bold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827473"/>
              </p:ext>
            </p:extLst>
          </p:nvPr>
        </p:nvGraphicFramePr>
        <p:xfrm>
          <a:off x="786209" y="1734670"/>
          <a:ext cx="7673159" cy="4246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09642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96610" y="3536721"/>
            <a:ext cx="20523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Questions?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140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0627ac7-c87b-4fc9-b280-4e77db792e9a">KRR6VESUXC6F-320-220</_dlc_DocId>
    <_dlc_DocIdUrl xmlns="b0627ac7-c87b-4fc9-b280-4e77db792e9a">
      <Url>http://accesspoint/News/TPAC/_layouts/DocIdRedir.aspx?ID=KRR6VESUXC6F-320-220</Url>
      <Description>KRR6VESUXC6F-320-220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76A2E8DE74364C8BA10408524472D8" ma:contentTypeVersion="2" ma:contentTypeDescription="Create a new document." ma:contentTypeScope="" ma:versionID="366f52433fc1ce12f5fb81268edfbb7a">
  <xsd:schema xmlns:xsd="http://www.w3.org/2001/XMLSchema" xmlns:xs="http://www.w3.org/2001/XMLSchema" xmlns:p="http://schemas.microsoft.com/office/2006/metadata/properties" xmlns:ns2="b0627ac7-c87b-4fc9-b280-4e77db792e9a" targetNamespace="http://schemas.microsoft.com/office/2006/metadata/properties" ma:root="true" ma:fieldsID="adae7bdafe7cfdcb11333c61175d1b83" ns2:_="">
    <xsd:import namespace="b0627ac7-c87b-4fc9-b280-4e77db792e9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27ac7-c87b-4fc9-b280-4e77db792e9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C0C3BD-82B0-4FBA-9D17-BE63A543814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b0627ac7-c87b-4fc9-b280-4e77db792e9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CA8BEFF-C24E-4C8E-B9D3-A7BD129822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627ac7-c87b-4fc9-b280-4e77db792e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83B06F-4E3D-4F3E-AD1C-A45EC00423F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3FCEAF5-751D-4469-9797-61F1D5C1B5C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831</TotalTime>
  <Words>249</Words>
  <Application>Microsoft Office PowerPoint</Application>
  <PresentationFormat>On-screen Show (4:3)</PresentationFormat>
  <Paragraphs>37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 Next</vt:lpstr>
      <vt:lpstr>Avenir Next Demi Bold</vt:lpstr>
      <vt:lpstr>Avenir Next LT Pro Demi</vt:lpstr>
      <vt:lpstr>Avenir Next Regular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Clark</dc:creator>
  <cp:lastModifiedBy>Alvina Narayan</cp:lastModifiedBy>
  <cp:revision>179</cp:revision>
  <cp:lastPrinted>2019-05-08T14:43:30Z</cp:lastPrinted>
  <dcterms:created xsi:type="dcterms:W3CDTF">2017-05-10T22:41:12Z</dcterms:created>
  <dcterms:modified xsi:type="dcterms:W3CDTF">2019-05-09T19:36:26Z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0x010100D976A2E8DE74364C8BA10408524472D8</vt:lpwstr>
  </property>
  <property fmtid="{D5CDD505-2E9C-101B-9397-08002B2CF9AE}" pid="3" name="_dlc_DocIdItemGuid">
    <vt:lpwstr>036ad0b9-1277-47da-9ab0-2e69ef29a8a9</vt:lpwstr>
  </property>
</Properties>
</file>