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8"/>
  </p:notesMasterIdLst>
  <p:handoutMasterIdLst>
    <p:handoutMasterId r:id="rId9"/>
  </p:handoutMasterIdLst>
  <p:sldIdLst>
    <p:sldId id="368" r:id="rId2"/>
    <p:sldId id="372" r:id="rId3"/>
    <p:sldId id="406" r:id="rId4"/>
    <p:sldId id="373" r:id="rId5"/>
    <p:sldId id="404" r:id="rId6"/>
    <p:sldId id="405" r:id="rId7"/>
  </p:sldIdLst>
  <p:sldSz cx="9144000" cy="6858000" type="screen4x3"/>
  <p:notesSz cx="9296400" cy="7010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96" userDrawn="1">
          <p15:clr>
            <a:srgbClr val="A4A3A4"/>
          </p15:clr>
        </p15:guide>
        <p15:guide id="2" orient="horz" pos="984" userDrawn="1">
          <p15:clr>
            <a:srgbClr val="A4A3A4"/>
          </p15:clr>
        </p15:guide>
        <p15:guide id="3" pos="5208" userDrawn="1">
          <p15:clr>
            <a:srgbClr val="A4A3A4"/>
          </p15:clr>
        </p15:guide>
        <p15:guide id="4" orient="horz" pos="744" userDrawn="1">
          <p15:clr>
            <a:srgbClr val="A4A3A4"/>
          </p15:clr>
        </p15:guide>
        <p15:guide id="5" pos="480" userDrawn="1">
          <p15:clr>
            <a:srgbClr val="A4A3A4"/>
          </p15:clr>
        </p15:guide>
        <p15:guide id="6"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D86"/>
    <a:srgbClr val="E26E2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74"/>
  </p:normalViewPr>
  <p:slideViewPr>
    <p:cSldViewPr snapToGrid="0" snapToObjects="1" showGuides="1">
      <p:cViewPr varScale="1">
        <p:scale>
          <a:sx n="76" d="100"/>
          <a:sy n="76" d="100"/>
        </p:scale>
        <p:origin x="69" y="396"/>
      </p:cViewPr>
      <p:guideLst>
        <p:guide pos="696"/>
        <p:guide orient="horz" pos="984"/>
        <p:guide pos="5208"/>
        <p:guide orient="horz" pos="744"/>
        <p:guide pos="48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9282" cy="351957"/>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5265014" y="1"/>
            <a:ext cx="4029282" cy="351957"/>
          </a:xfrm>
          <a:prstGeom prst="rect">
            <a:avLst/>
          </a:prstGeom>
        </p:spPr>
        <p:txBody>
          <a:bodyPr vert="horz" lIns="91427" tIns="45713" rIns="91427" bIns="45713" rtlCol="0"/>
          <a:lstStyle>
            <a:lvl1pPr algn="r">
              <a:defRPr sz="1200"/>
            </a:lvl1pPr>
          </a:lstStyle>
          <a:p>
            <a:fld id="{1FE46368-133A-4178-BCDB-6475A0D50849}" type="datetimeFigureOut">
              <a:rPr lang="en-US" smtClean="0"/>
              <a:t>7/10/2019</a:t>
            </a:fld>
            <a:endParaRPr lang="en-US"/>
          </a:p>
        </p:txBody>
      </p:sp>
      <p:sp>
        <p:nvSpPr>
          <p:cNvPr id="4" name="Footer Placeholder 3"/>
          <p:cNvSpPr>
            <a:spLocks noGrp="1"/>
          </p:cNvSpPr>
          <p:nvPr>
            <p:ph type="ftr" sz="quarter" idx="2"/>
          </p:nvPr>
        </p:nvSpPr>
        <p:spPr>
          <a:xfrm>
            <a:off x="1" y="6658445"/>
            <a:ext cx="4029282" cy="351957"/>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5"/>
            <a:ext cx="4029282" cy="351957"/>
          </a:xfrm>
          <a:prstGeom prst="rect">
            <a:avLst/>
          </a:prstGeom>
        </p:spPr>
        <p:txBody>
          <a:bodyPr vert="horz" lIns="91427" tIns="45713" rIns="91427" bIns="45713" rtlCol="0" anchor="b"/>
          <a:lstStyle>
            <a:lvl1pPr algn="r">
              <a:defRPr sz="1200"/>
            </a:lvl1pPr>
          </a:lstStyle>
          <a:p>
            <a:fld id="{D01B9E42-FCDF-4105-BAE1-CFA147C2C76A}" type="slidenum">
              <a:rPr lang="en-US" smtClean="0"/>
              <a:t>‹#›</a:t>
            </a:fld>
            <a:endParaRPr lang="en-US"/>
          </a:p>
        </p:txBody>
      </p:sp>
    </p:spTree>
    <p:extLst>
      <p:ext uri="{BB962C8B-B14F-4D97-AF65-F5344CB8AC3E}">
        <p14:creationId xmlns:p14="http://schemas.microsoft.com/office/powerpoint/2010/main" val="2079803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9282" cy="351957"/>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5265014" y="1"/>
            <a:ext cx="4029282" cy="351957"/>
          </a:xfrm>
          <a:prstGeom prst="rect">
            <a:avLst/>
          </a:prstGeom>
        </p:spPr>
        <p:txBody>
          <a:bodyPr vert="horz" lIns="91427" tIns="45713" rIns="91427" bIns="45713" rtlCol="0"/>
          <a:lstStyle>
            <a:lvl1pPr algn="r">
              <a:defRPr sz="1200"/>
            </a:lvl1pPr>
          </a:lstStyle>
          <a:p>
            <a:fld id="{1AE0D66F-1BFF-43AC-800A-A9DBDEA2948D}" type="datetimeFigureOut">
              <a:rPr lang="en-US" smtClean="0"/>
              <a:t>7/10/2019</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930483" y="3373517"/>
            <a:ext cx="7435436" cy="2760584"/>
          </a:xfrm>
          <a:prstGeom prst="rect">
            <a:avLst/>
          </a:prstGeom>
        </p:spPr>
        <p:txBody>
          <a:bodyPr vert="horz" lIns="91427" tIns="45713" rIns="91427" bIns="457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5"/>
            <a:ext cx="4029282" cy="351957"/>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5"/>
            <a:ext cx="4029282" cy="351957"/>
          </a:xfrm>
          <a:prstGeom prst="rect">
            <a:avLst/>
          </a:prstGeom>
        </p:spPr>
        <p:txBody>
          <a:bodyPr vert="horz" lIns="91427" tIns="45713" rIns="91427" bIns="45713" rtlCol="0" anchor="b"/>
          <a:lstStyle>
            <a:lvl1pPr algn="r">
              <a:defRPr sz="1200"/>
            </a:lvl1pPr>
          </a:lstStyle>
          <a:p>
            <a:fld id="{BAE03C1C-EC9B-45D9-9B35-826C7743F36B}" type="slidenum">
              <a:rPr lang="en-US" smtClean="0"/>
              <a:t>‹#›</a:t>
            </a:fld>
            <a:endParaRPr lang="en-US"/>
          </a:p>
        </p:txBody>
      </p:sp>
    </p:spTree>
    <p:extLst>
      <p:ext uri="{BB962C8B-B14F-4D97-AF65-F5344CB8AC3E}">
        <p14:creationId xmlns:p14="http://schemas.microsoft.com/office/powerpoint/2010/main" val="108055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078BE2-1705-F44F-961E-514EFB0B6D35}" type="slidenum">
              <a:rPr lang="en-US" smtClean="0"/>
              <a:t>1</a:t>
            </a:fld>
            <a:endParaRPr lang="en-US"/>
          </a:p>
        </p:txBody>
      </p:sp>
    </p:spTree>
    <p:extLst>
      <p:ext uri="{BB962C8B-B14F-4D97-AF65-F5344CB8AC3E}">
        <p14:creationId xmlns:p14="http://schemas.microsoft.com/office/powerpoint/2010/main" val="419533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Applicable federal regulations as interpreted by the courts require 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i="1" dirty="0"/>
              <a:t>Anderson v. Rochester-Genesee Regional Transp. Authority</a:t>
            </a:r>
            <a:r>
              <a:rPr lang="en-US" sz="1300" dirty="0"/>
              <a:t>  337 F.3d 201, 210 -212 (C.A.2 (N.Y.),2003)</a:t>
            </a:r>
          </a:p>
          <a:p>
            <a:r>
              <a:rPr lang="en-US" sz="1300" dirty="0"/>
              <a:t>  For many years Access has used HDR to project ridership. </a:t>
            </a:r>
          </a:p>
          <a:p>
            <a:r>
              <a:rPr lang="en-US" sz="1300" dirty="0"/>
              <a:t>	WHEREAS, since the Americans with Disabilities Act (ADA) requires transit agencies to service all reasonably anticipated demand, Access Services has contracted with HDR Decision Economics to provide ridership projections that are used to </a:t>
            </a:r>
            <a:r>
              <a:rPr lang="en-US" sz="1300" b="1" i="1" dirty="0"/>
              <a:t>recommend funding amounts</a:t>
            </a:r>
            <a:r>
              <a:rPr lang="en-US" sz="1300" dirty="0"/>
              <a:t> to meet the annual ADA obligations for Los Angeles County</a:t>
            </a:r>
          </a:p>
          <a:p>
            <a:endParaRPr lang="en-US" dirty="0" smtClean="0"/>
          </a:p>
          <a:p>
            <a:r>
              <a:rPr lang="en-US" sz="1300" i="1" dirty="0"/>
              <a:t>The assurances in Group 01.F are consistent with the U.S. OMB assurances required in </a:t>
            </a:r>
            <a:endParaRPr lang="en-US" sz="1300" dirty="0"/>
          </a:p>
          <a:p>
            <a:r>
              <a:rPr lang="en-US" sz="1300" i="1" dirty="0"/>
              <a:t>the U.S. OMB SF-424B and SF-424D, updated as necessary to reflect changes in Federal </a:t>
            </a:r>
            <a:endParaRPr lang="en-US" sz="1300" dirty="0"/>
          </a:p>
          <a:p>
            <a:r>
              <a:rPr lang="en-US" sz="1300" i="1" dirty="0"/>
              <a:t>laws and regulations. </a:t>
            </a:r>
            <a:endParaRPr lang="en-US" sz="1300" dirty="0"/>
          </a:p>
          <a:p>
            <a:r>
              <a:rPr lang="en-US" sz="1300" i="1" dirty="0"/>
              <a:t> </a:t>
            </a:r>
            <a:endParaRPr lang="en-US" sz="1300" dirty="0"/>
          </a:p>
          <a:p>
            <a:r>
              <a:rPr lang="en-US" sz="1300" i="1" dirty="0"/>
              <a:t>1.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2</a:t>
            </a:fld>
            <a:endParaRPr lang="en-US"/>
          </a:p>
        </p:txBody>
      </p:sp>
    </p:spTree>
    <p:extLst>
      <p:ext uri="{BB962C8B-B14F-4D97-AF65-F5344CB8AC3E}">
        <p14:creationId xmlns:p14="http://schemas.microsoft.com/office/powerpoint/2010/main" val="235989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Applicable federal regulations as interpreted by the courts require 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i="1" dirty="0"/>
              <a:t>Anderson v. Rochester-Genesee Regional Transp. Authority</a:t>
            </a:r>
            <a:r>
              <a:rPr lang="en-US" sz="1300" dirty="0"/>
              <a:t>  337 F.3d 201, 210 -212 (C.A.2 (N.Y.),2003)</a:t>
            </a:r>
          </a:p>
          <a:p>
            <a:r>
              <a:rPr lang="en-US" sz="1300" dirty="0"/>
              <a:t>  For many years Access has used HDR to project ridership. </a:t>
            </a:r>
          </a:p>
          <a:p>
            <a:r>
              <a:rPr lang="en-US" sz="1300" dirty="0"/>
              <a:t>	WHEREAS, since the Americans with Disabilities Act (ADA) requires transit agencies to service all reasonably anticipated demand, Access Services has contracted with HDR Decision Economics to provide ridership projections that are used to </a:t>
            </a:r>
            <a:r>
              <a:rPr lang="en-US" sz="1300" b="1" i="1" dirty="0"/>
              <a:t>recommend funding amounts</a:t>
            </a:r>
            <a:r>
              <a:rPr lang="en-US" sz="1300" dirty="0"/>
              <a:t> to meet the annual ADA obligations for Los Angeles County</a:t>
            </a:r>
          </a:p>
          <a:p>
            <a:endParaRPr lang="en-US" dirty="0" smtClean="0"/>
          </a:p>
          <a:p>
            <a:r>
              <a:rPr lang="en-US" sz="1300" i="1" dirty="0"/>
              <a:t>The assurances in Group 01.F are consistent with the U.S. OMB assurances required in </a:t>
            </a:r>
            <a:endParaRPr lang="en-US" sz="1300" dirty="0"/>
          </a:p>
          <a:p>
            <a:r>
              <a:rPr lang="en-US" sz="1300" i="1" dirty="0"/>
              <a:t>the U.S. OMB SF-424B and SF-424D, updated as necessary to reflect changes in Federal </a:t>
            </a:r>
            <a:endParaRPr lang="en-US" sz="1300" dirty="0"/>
          </a:p>
          <a:p>
            <a:r>
              <a:rPr lang="en-US" sz="1300" i="1" dirty="0"/>
              <a:t>laws and regulations. </a:t>
            </a:r>
            <a:endParaRPr lang="en-US" sz="1300" dirty="0"/>
          </a:p>
          <a:p>
            <a:r>
              <a:rPr lang="en-US" sz="1300" i="1" dirty="0"/>
              <a:t> </a:t>
            </a:r>
            <a:endParaRPr lang="en-US" sz="1300" dirty="0"/>
          </a:p>
          <a:p>
            <a:r>
              <a:rPr lang="en-US" sz="1300" i="1" dirty="0"/>
              <a:t>1.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3</a:t>
            </a:fld>
            <a:endParaRPr lang="en-US"/>
          </a:p>
        </p:txBody>
      </p:sp>
    </p:spTree>
    <p:extLst>
      <p:ext uri="{BB962C8B-B14F-4D97-AF65-F5344CB8AC3E}">
        <p14:creationId xmlns:p14="http://schemas.microsoft.com/office/powerpoint/2010/main" val="354031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16024" indent="-275394" eaLnBrk="0" hangingPunct="0">
              <a:defRPr>
                <a:solidFill>
                  <a:schemeClr val="tx1"/>
                </a:solidFill>
                <a:latin typeface="Calibri" panose="020F0502020204030204" pitchFamily="34" charset="0"/>
                <a:cs typeface="Arial" panose="020B0604020202020204" pitchFamily="34" charset="0"/>
              </a:defRPr>
            </a:lvl2pPr>
            <a:lvl3pPr marL="1101577" indent="-220316" eaLnBrk="0" hangingPunct="0">
              <a:defRPr>
                <a:solidFill>
                  <a:schemeClr val="tx1"/>
                </a:solidFill>
                <a:latin typeface="Calibri" panose="020F0502020204030204" pitchFamily="34" charset="0"/>
                <a:cs typeface="Arial" panose="020B0604020202020204" pitchFamily="34" charset="0"/>
              </a:defRPr>
            </a:lvl3pPr>
            <a:lvl4pPr marL="1542206" indent="-220316" eaLnBrk="0" hangingPunct="0">
              <a:defRPr>
                <a:solidFill>
                  <a:schemeClr val="tx1"/>
                </a:solidFill>
                <a:latin typeface="Calibri" panose="020F0502020204030204" pitchFamily="34" charset="0"/>
                <a:cs typeface="Arial" panose="020B0604020202020204" pitchFamily="34" charset="0"/>
              </a:defRPr>
            </a:lvl4pPr>
            <a:lvl5pPr marL="1982838" indent="-220316" eaLnBrk="0" hangingPunct="0">
              <a:defRPr>
                <a:solidFill>
                  <a:schemeClr val="tx1"/>
                </a:solidFill>
                <a:latin typeface="Calibri" panose="020F0502020204030204" pitchFamily="34" charset="0"/>
                <a:cs typeface="Arial" panose="020B0604020202020204" pitchFamily="34" charset="0"/>
              </a:defRPr>
            </a:lvl5pPr>
            <a:lvl6pPr marL="2423468" indent="-2203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64098" indent="-2203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04729" indent="-2203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745359" indent="-2203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C906D7F-6C72-43BA-A959-E6EDD6DBDEB2}" type="slidenum">
              <a:rPr lang="en-US" altLang="en-US"/>
              <a:pPr eaLnBrk="1" hangingPunct="1"/>
              <a:t>4</a:t>
            </a:fld>
            <a:endParaRPr lang="en-US" altLang="en-US"/>
          </a:p>
        </p:txBody>
      </p:sp>
    </p:spTree>
    <p:extLst>
      <p:ext uri="{BB962C8B-B14F-4D97-AF65-F5344CB8AC3E}">
        <p14:creationId xmlns:p14="http://schemas.microsoft.com/office/powerpoint/2010/main" val="243792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Applicable federal regulations as interpreted by the courts require 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i="1" dirty="0"/>
              <a:t>Anderson v. Rochester-Genesee Regional Transp. Authority</a:t>
            </a:r>
            <a:r>
              <a:rPr lang="en-US" sz="1300" dirty="0"/>
              <a:t>  337 F.3d 201, 210 -212 (C.A.2 (N.Y.),2003)</a:t>
            </a:r>
          </a:p>
          <a:p>
            <a:r>
              <a:rPr lang="en-US" sz="1300" dirty="0"/>
              <a:t>  For many years Access has used HDR to project ridership. </a:t>
            </a:r>
          </a:p>
          <a:p>
            <a:r>
              <a:rPr lang="en-US" sz="1300" dirty="0"/>
              <a:t>	WHEREAS, since the Americans with Disabilities Act (ADA) requires transit agencies to service all reasonably anticipated demand, Access Services has contracted with HDR Decision Economics to provide ridership projections that are used to </a:t>
            </a:r>
            <a:r>
              <a:rPr lang="en-US" sz="1300" b="1" i="1" dirty="0"/>
              <a:t>recommend funding amounts</a:t>
            </a:r>
            <a:r>
              <a:rPr lang="en-US" sz="1300" dirty="0"/>
              <a:t> to meet the annual ADA obligations for Los Angeles County</a:t>
            </a:r>
          </a:p>
          <a:p>
            <a:endParaRPr lang="en-US" dirty="0" smtClean="0"/>
          </a:p>
          <a:p>
            <a:r>
              <a:rPr lang="en-US" sz="1300" i="1" dirty="0"/>
              <a:t>The assurances in Group 01.F are consistent with the U.S. OMB assurances required in </a:t>
            </a:r>
            <a:endParaRPr lang="en-US" sz="1300" dirty="0"/>
          </a:p>
          <a:p>
            <a:r>
              <a:rPr lang="en-US" sz="1300" i="1" dirty="0"/>
              <a:t>the U.S. OMB SF-424B and SF-424D, updated as necessary to reflect changes in Federal </a:t>
            </a:r>
            <a:endParaRPr lang="en-US" sz="1300" dirty="0"/>
          </a:p>
          <a:p>
            <a:r>
              <a:rPr lang="en-US" sz="1300" i="1" dirty="0"/>
              <a:t>laws and regulations. </a:t>
            </a:r>
            <a:endParaRPr lang="en-US" sz="1300" dirty="0"/>
          </a:p>
          <a:p>
            <a:r>
              <a:rPr lang="en-US" sz="1300" i="1" dirty="0"/>
              <a:t> </a:t>
            </a:r>
            <a:endParaRPr lang="en-US" sz="1300" dirty="0"/>
          </a:p>
          <a:p>
            <a:r>
              <a:rPr lang="en-US" sz="1300" i="1" dirty="0"/>
              <a:t>1.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5</a:t>
            </a:fld>
            <a:endParaRPr lang="en-US"/>
          </a:p>
        </p:txBody>
      </p:sp>
    </p:spTree>
    <p:extLst>
      <p:ext uri="{BB962C8B-B14F-4D97-AF65-F5344CB8AC3E}">
        <p14:creationId xmlns:p14="http://schemas.microsoft.com/office/powerpoint/2010/main" val="57662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Applicable federal regulations as interpreted by the courts require 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i="1" dirty="0"/>
              <a:t>Anderson v. Rochester-Genesee Regional Transp. Authority</a:t>
            </a:r>
            <a:r>
              <a:rPr lang="en-US" sz="1300" dirty="0"/>
              <a:t>  337 F.3d 201, 210 -212 (C.A.2 (N.Y.),2003)</a:t>
            </a:r>
          </a:p>
          <a:p>
            <a:r>
              <a:rPr lang="en-US" sz="1300" dirty="0"/>
              <a:t>  For many years Access has used HDR to project ridership. </a:t>
            </a:r>
          </a:p>
          <a:p>
            <a:r>
              <a:rPr lang="en-US" sz="1300" dirty="0"/>
              <a:t>	WHEREAS, since the Americans with Disabilities Act (ADA) requires transit agencies to service all reasonably anticipated demand, Access Services has contracted with HDR Decision Economics to provide ridership projections that are used to </a:t>
            </a:r>
            <a:r>
              <a:rPr lang="en-US" sz="1300" b="1" i="1" dirty="0"/>
              <a:t>recommend funding amounts</a:t>
            </a:r>
            <a:r>
              <a:rPr lang="en-US" sz="1300" dirty="0"/>
              <a:t> to meet the annual ADA obligations for Los Angeles County</a:t>
            </a:r>
          </a:p>
          <a:p>
            <a:endParaRPr lang="en-US" dirty="0" smtClean="0"/>
          </a:p>
          <a:p>
            <a:r>
              <a:rPr lang="en-US" sz="1300" i="1" dirty="0"/>
              <a:t>The assurances in Group 01.F are consistent with the U.S. OMB assurances required in </a:t>
            </a:r>
            <a:endParaRPr lang="en-US" sz="1300" dirty="0"/>
          </a:p>
          <a:p>
            <a:r>
              <a:rPr lang="en-US" sz="1300" i="1" dirty="0"/>
              <a:t>the U.S. OMB SF-424B and SF-424D, updated as necessary to reflect changes in Federal </a:t>
            </a:r>
            <a:endParaRPr lang="en-US" sz="1300" dirty="0"/>
          </a:p>
          <a:p>
            <a:r>
              <a:rPr lang="en-US" sz="1300" i="1" dirty="0"/>
              <a:t>laws and regulations. </a:t>
            </a:r>
            <a:endParaRPr lang="en-US" sz="1300" dirty="0"/>
          </a:p>
          <a:p>
            <a:r>
              <a:rPr lang="en-US" sz="1300" i="1" dirty="0"/>
              <a:t> </a:t>
            </a:r>
            <a:endParaRPr lang="en-US" sz="1300" dirty="0"/>
          </a:p>
          <a:p>
            <a:r>
              <a:rPr lang="en-US" sz="1300" i="1" dirty="0"/>
              <a:t>1.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6</a:t>
            </a:fld>
            <a:endParaRPr lang="en-US"/>
          </a:p>
        </p:txBody>
      </p:sp>
    </p:spTree>
    <p:extLst>
      <p:ext uri="{BB962C8B-B14F-4D97-AF65-F5344CB8AC3E}">
        <p14:creationId xmlns:p14="http://schemas.microsoft.com/office/powerpoint/2010/main" val="288373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7D10D1-220E-1749-BBB5-9A72F884BFE9}"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255283861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D10D1-220E-1749-BBB5-9A72F884BFE9}"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299713162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D10D1-220E-1749-BBB5-9A72F884BFE9}"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264866701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D10D1-220E-1749-BBB5-9A72F884BFE9}"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124208025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7D10D1-220E-1749-BBB5-9A72F884BFE9}"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357494675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7D10D1-220E-1749-BBB5-9A72F884BFE9}"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93439630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7D10D1-220E-1749-BBB5-9A72F884BFE9}" type="datetimeFigureOut">
              <a:rPr lang="en-US" smtClean="0"/>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316888088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7D10D1-220E-1749-BBB5-9A72F884BFE9}" type="datetimeFigureOut">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74803753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D10D1-220E-1749-BBB5-9A72F884BFE9}" type="datetimeFigureOut">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233965201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D10D1-220E-1749-BBB5-9A72F884BFE9}"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197504603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D10D1-220E-1749-BBB5-9A72F884BFE9}"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224151044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D10D1-220E-1749-BBB5-9A72F884BFE9}" type="datetimeFigureOut">
              <a:rPr lang="en-US" smtClean="0"/>
              <a:t>7/10/2019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C783-385C-6F4C-8B27-98FF5F613D8B}" type="slidenum">
              <a:rPr lang="en-US" smtClean="0"/>
              <a:t>‹#›</a:t>
            </a:fld>
            <a:endParaRPr lang="en-US"/>
          </a:p>
        </p:txBody>
      </p:sp>
    </p:spTree>
    <p:extLst>
      <p:ext uri="{BB962C8B-B14F-4D97-AF65-F5344CB8AC3E}">
        <p14:creationId xmlns:p14="http://schemas.microsoft.com/office/powerpoint/2010/main" val="2377017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6401" y="2190503"/>
            <a:ext cx="6991199" cy="646331"/>
          </a:xfrm>
          <a:prstGeom prst="rect">
            <a:avLst/>
          </a:prstGeom>
          <a:noFill/>
        </p:spPr>
        <p:txBody>
          <a:bodyPr wrap="square" rtlCol="0">
            <a:spAutoFit/>
          </a:bodyPr>
          <a:lstStyle/>
          <a:p>
            <a:pPr algn="ctr"/>
            <a:r>
              <a:rPr lang="en-US" sz="3600" b="1" dirty="0" smtClean="0">
                <a:solidFill>
                  <a:schemeClr val="accent6">
                    <a:lumMod val="75000"/>
                  </a:schemeClr>
                </a:solidFill>
                <a:latin typeface="AvenirNext LT Pro Regular" panose="020B0503020202020204" pitchFamily="34" charset="0"/>
                <a:cs typeface="Avenir Next Regular"/>
              </a:rPr>
              <a:t>New Access Website</a:t>
            </a:r>
            <a:endParaRPr lang="en-US" sz="3200" b="1" dirty="0">
              <a:solidFill>
                <a:schemeClr val="accent6">
                  <a:lumMod val="75000"/>
                </a:schemeClr>
              </a:solidFill>
              <a:latin typeface="Avenir Next Regular"/>
              <a:cs typeface="Avenir Next Regular"/>
            </a:endParaRPr>
          </a:p>
        </p:txBody>
      </p:sp>
    </p:spTree>
    <p:extLst>
      <p:ext uri="{BB962C8B-B14F-4D97-AF65-F5344CB8AC3E}">
        <p14:creationId xmlns:p14="http://schemas.microsoft.com/office/powerpoint/2010/main" val="394289492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chemeClr val="accent6">
                    <a:lumMod val="75000"/>
                  </a:schemeClr>
                </a:solidFill>
                <a:latin typeface="AvenirNext LT Pro Regular" panose="020B0503020202020204" pitchFamily="34" charset="0"/>
                <a:ea typeface="+mn-ea"/>
                <a:cs typeface="Avenir Next Regular"/>
              </a:rPr>
              <a:t>Website Redesign Processes</a:t>
            </a:r>
            <a:endParaRPr lang="en-US" sz="3600" b="1" dirty="0">
              <a:solidFill>
                <a:schemeClr val="accent6">
                  <a:lumMod val="75000"/>
                </a:schemeClr>
              </a:solidFill>
              <a:latin typeface="AvenirNext LT Pro Regular" panose="020B0503020202020204" pitchFamily="34" charset="0"/>
              <a:ea typeface="+mn-ea"/>
              <a:cs typeface="Avenir Next Regular"/>
            </a:endParaRPr>
          </a:p>
        </p:txBody>
      </p:sp>
      <p:pic>
        <p:nvPicPr>
          <p:cNvPr id="6" name="Picture 5"/>
          <p:cNvPicPr>
            <a:picLocks noChangeAspect="1"/>
          </p:cNvPicPr>
          <p:nvPr/>
        </p:nvPicPr>
        <p:blipFill>
          <a:blip r:embed="rId4"/>
          <a:stretch>
            <a:fillRect/>
          </a:stretch>
        </p:blipFill>
        <p:spPr>
          <a:xfrm>
            <a:off x="5993426" y="2241886"/>
            <a:ext cx="2085990" cy="1557349"/>
          </a:xfrm>
          <a:prstGeom prst="rect">
            <a:avLst/>
          </a:prstGeom>
        </p:spPr>
      </p:pic>
      <p:pic>
        <p:nvPicPr>
          <p:cNvPr id="7" name="Picture 6"/>
          <p:cNvPicPr>
            <a:picLocks noChangeAspect="1"/>
          </p:cNvPicPr>
          <p:nvPr/>
        </p:nvPicPr>
        <p:blipFill>
          <a:blip r:embed="rId5"/>
          <a:stretch>
            <a:fillRect/>
          </a:stretch>
        </p:blipFill>
        <p:spPr>
          <a:xfrm>
            <a:off x="5993426" y="4075049"/>
            <a:ext cx="2105040" cy="1576399"/>
          </a:xfrm>
          <a:prstGeom prst="rect">
            <a:avLst/>
          </a:prstGeom>
        </p:spPr>
      </p:pic>
      <p:sp>
        <p:nvSpPr>
          <p:cNvPr id="8" name="Rectangle 7"/>
          <p:cNvSpPr/>
          <p:nvPr/>
        </p:nvSpPr>
        <p:spPr>
          <a:xfrm>
            <a:off x="650477" y="1421661"/>
            <a:ext cx="4846586" cy="4693593"/>
          </a:xfrm>
          <a:prstGeom prst="rect">
            <a:avLst/>
          </a:prstGeom>
        </p:spPr>
        <p:txBody>
          <a:bodyPr wrap="square">
            <a:spAutoFit/>
          </a:bodyPr>
          <a:lstStyle/>
          <a:p>
            <a:r>
              <a:rPr lang="en-US" sz="1600" dirty="0">
                <a:latin typeface="Avenir Next Regular"/>
              </a:rPr>
              <a:t>Several focus group meetings have been held in 2018 to gather user inputs as the baseline for the new </a:t>
            </a:r>
            <a:r>
              <a:rPr lang="en-US" sz="1600" dirty="0" smtClean="0">
                <a:latin typeface="Avenir Next Regular"/>
              </a:rPr>
              <a:t>website.</a:t>
            </a:r>
            <a:endParaRPr lang="en-US" sz="1600" dirty="0">
              <a:latin typeface="Avenir Next Regular"/>
            </a:endParaRPr>
          </a:p>
          <a:p>
            <a:endParaRPr lang="en-US" sz="1600" dirty="0" smtClean="0">
              <a:latin typeface="Avenir Next Regular"/>
            </a:endParaRPr>
          </a:p>
          <a:p>
            <a:r>
              <a:rPr lang="en-US" sz="1600" dirty="0" smtClean="0">
                <a:latin typeface="Avenir Next Regular"/>
              </a:rPr>
              <a:t>The top three insights of the new website generated from the focus group meeting:</a:t>
            </a:r>
          </a:p>
          <a:p>
            <a:endParaRPr lang="en-US" sz="1600" dirty="0">
              <a:latin typeface="Avenir Next Regular"/>
            </a:endParaRPr>
          </a:p>
          <a:p>
            <a:r>
              <a:rPr lang="en-US" sz="1600" dirty="0" smtClean="0">
                <a:latin typeface="Avenir Next Regular"/>
              </a:rPr>
              <a:t>1</a:t>
            </a:r>
            <a:r>
              <a:rPr lang="en-US" sz="1600" dirty="0">
                <a:latin typeface="Avenir Next Regular"/>
              </a:rPr>
              <a:t>. Clearly Communicate the Process to </a:t>
            </a:r>
            <a:r>
              <a:rPr lang="en-US" sz="1600" dirty="0" smtClean="0">
                <a:latin typeface="Avenir Next Regular"/>
              </a:rPr>
              <a:t>Apply</a:t>
            </a:r>
            <a:endParaRPr lang="en-US" sz="1600" dirty="0">
              <a:latin typeface="Avenir Next Regular"/>
            </a:endParaRPr>
          </a:p>
          <a:p>
            <a:r>
              <a:rPr lang="en-US" sz="1600" dirty="0">
                <a:latin typeface="Avenir Next Regular"/>
              </a:rPr>
              <a:t>2. Engage the Rider on the </a:t>
            </a:r>
            <a:r>
              <a:rPr lang="en-US" sz="1600" dirty="0" smtClean="0">
                <a:latin typeface="Avenir Next Regular"/>
              </a:rPr>
              <a:t>Website</a:t>
            </a:r>
            <a:endParaRPr lang="en-US" sz="1600" dirty="0">
              <a:latin typeface="Avenir Next Regular"/>
            </a:endParaRPr>
          </a:p>
          <a:p>
            <a:r>
              <a:rPr lang="en-US" sz="1600" dirty="0">
                <a:latin typeface="Avenir Next Regular"/>
              </a:rPr>
              <a:t>3. Incorporate the Three Key Values  </a:t>
            </a:r>
            <a:endParaRPr lang="en-US" sz="1600" dirty="0" smtClean="0">
              <a:latin typeface="Avenir Next Regular"/>
            </a:endParaRPr>
          </a:p>
          <a:p>
            <a:r>
              <a:rPr lang="en-US" sz="1600" dirty="0">
                <a:latin typeface="Avenir Next Regular"/>
              </a:rPr>
              <a:t>	</a:t>
            </a:r>
            <a:r>
              <a:rPr lang="en-US" sz="1600" dirty="0" smtClean="0">
                <a:latin typeface="Avenir Next Regular"/>
              </a:rPr>
              <a:t>a</a:t>
            </a:r>
            <a:r>
              <a:rPr lang="en-US" sz="1600" dirty="0">
                <a:latin typeface="Avenir Next Regular"/>
              </a:rPr>
              <a:t>) Curb-to-Curb Service/Accessibility </a:t>
            </a:r>
            <a:endParaRPr lang="en-US" sz="1600" dirty="0" smtClean="0">
              <a:latin typeface="Avenir Next Regular"/>
            </a:endParaRPr>
          </a:p>
          <a:p>
            <a:r>
              <a:rPr lang="en-US" sz="1600" dirty="0">
                <a:latin typeface="Avenir Next Regular"/>
              </a:rPr>
              <a:t>	</a:t>
            </a:r>
            <a:r>
              <a:rPr lang="en-US" sz="1600" dirty="0" smtClean="0">
                <a:latin typeface="Avenir Next Regular"/>
              </a:rPr>
              <a:t>b</a:t>
            </a:r>
            <a:r>
              <a:rPr lang="en-US" sz="1600" dirty="0">
                <a:latin typeface="Avenir Next Regular"/>
              </a:rPr>
              <a:t>) Caring Community </a:t>
            </a:r>
            <a:endParaRPr lang="en-US" sz="1600" dirty="0" smtClean="0">
              <a:latin typeface="Avenir Next Regular"/>
            </a:endParaRPr>
          </a:p>
          <a:p>
            <a:r>
              <a:rPr lang="en-US" sz="1600" dirty="0">
                <a:latin typeface="Avenir Next Regular"/>
              </a:rPr>
              <a:t>	</a:t>
            </a:r>
            <a:r>
              <a:rPr lang="en-US" sz="1600" dirty="0" smtClean="0">
                <a:latin typeface="Avenir Next Regular"/>
              </a:rPr>
              <a:t>c</a:t>
            </a:r>
            <a:r>
              <a:rPr lang="en-US" sz="1600" dirty="0">
                <a:latin typeface="Avenir Next Regular"/>
              </a:rPr>
              <a:t>) Independence/Freedom </a:t>
            </a:r>
            <a:endParaRPr lang="en-US" sz="1600" dirty="0" smtClean="0">
              <a:latin typeface="Avenir Next Regular"/>
            </a:endParaRPr>
          </a:p>
          <a:p>
            <a:endParaRPr lang="en-US" sz="1600" dirty="0">
              <a:latin typeface="Avenir Next Regular"/>
            </a:endParaRPr>
          </a:p>
          <a:p>
            <a:r>
              <a:rPr lang="en-US" sz="1600" dirty="0" smtClean="0">
                <a:latin typeface="Avenir Next Regular"/>
              </a:rPr>
              <a:t>New website is scheduling to go-live in October 2019 that fully compliance with WCAG (Web Content Accessibility Guideline).</a:t>
            </a:r>
            <a:endParaRPr lang="en-US" sz="1600" dirty="0">
              <a:latin typeface="Avenir Next Regular"/>
            </a:endParaRPr>
          </a:p>
          <a:p>
            <a:r>
              <a:rPr lang="en-US" dirty="0"/>
              <a:t> </a:t>
            </a:r>
          </a:p>
          <a:p>
            <a:r>
              <a:rPr lang="en-US" dirty="0"/>
              <a:t> </a:t>
            </a:r>
          </a:p>
        </p:txBody>
      </p:sp>
    </p:spTree>
    <p:extLst>
      <p:ext uri="{BB962C8B-B14F-4D97-AF65-F5344CB8AC3E}">
        <p14:creationId xmlns:p14="http://schemas.microsoft.com/office/powerpoint/2010/main" val="391259400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chemeClr val="accent6">
                    <a:lumMod val="75000"/>
                  </a:schemeClr>
                </a:solidFill>
                <a:latin typeface="AvenirNext LT Pro Regular" panose="020B0503020202020204" pitchFamily="34" charset="0"/>
                <a:ea typeface="+mn-ea"/>
                <a:cs typeface="Avenir Next Regular"/>
              </a:rPr>
              <a:t>New vs. Existing</a:t>
            </a:r>
            <a:endParaRPr lang="en-US" sz="3600" b="1" dirty="0">
              <a:solidFill>
                <a:schemeClr val="accent6">
                  <a:lumMod val="75000"/>
                </a:schemeClr>
              </a:solidFill>
              <a:latin typeface="AvenirNext LT Pro Regular" panose="020B0503020202020204" pitchFamily="34" charset="0"/>
              <a:ea typeface="+mn-ea"/>
              <a:cs typeface="Avenir Next Regular"/>
            </a:endParaRPr>
          </a:p>
        </p:txBody>
      </p:sp>
      <p:pic>
        <p:nvPicPr>
          <p:cNvPr id="2" name="Picture 1"/>
          <p:cNvPicPr>
            <a:picLocks noChangeAspect="1"/>
          </p:cNvPicPr>
          <p:nvPr/>
        </p:nvPicPr>
        <p:blipFill>
          <a:blip r:embed="rId4"/>
          <a:stretch>
            <a:fillRect/>
          </a:stretch>
        </p:blipFill>
        <p:spPr>
          <a:xfrm>
            <a:off x="1617650" y="2143375"/>
            <a:ext cx="1717852" cy="2689882"/>
          </a:xfrm>
          <a:prstGeom prst="rect">
            <a:avLst/>
          </a:prstGeom>
        </p:spPr>
      </p:pic>
      <p:pic>
        <p:nvPicPr>
          <p:cNvPr id="3" name="Picture 2"/>
          <p:cNvPicPr>
            <a:picLocks noChangeAspect="1"/>
          </p:cNvPicPr>
          <p:nvPr/>
        </p:nvPicPr>
        <p:blipFill>
          <a:blip r:embed="rId5"/>
          <a:stretch>
            <a:fillRect/>
          </a:stretch>
        </p:blipFill>
        <p:spPr>
          <a:xfrm>
            <a:off x="4006889" y="1250429"/>
            <a:ext cx="3548218" cy="4590534"/>
          </a:xfrm>
          <a:prstGeom prst="rect">
            <a:avLst/>
          </a:prstGeom>
        </p:spPr>
      </p:pic>
    </p:spTree>
    <p:extLst>
      <p:ext uri="{BB962C8B-B14F-4D97-AF65-F5344CB8AC3E}">
        <p14:creationId xmlns:p14="http://schemas.microsoft.com/office/powerpoint/2010/main" val="29272664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4"/>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chemeClr val="accent6">
                  <a:lumMod val="75000"/>
                </a:schemeClr>
              </a:solidFill>
              <a:latin typeface="AvenirNext LT Pro Regular" panose="020B0503020202020204" pitchFamily="34" charset="0"/>
              <a:ea typeface="+mn-ea"/>
              <a:cs typeface="Avenir Next Regular"/>
            </a:endParaRPr>
          </a:p>
        </p:txBody>
      </p:sp>
      <p:sp>
        <p:nvSpPr>
          <p:cNvPr id="5" name="Title 4"/>
          <p:cNvSpPr>
            <a:spLocks noGrp="1"/>
          </p:cNvSpPr>
          <p:nvPr>
            <p:ph type="title"/>
          </p:nvPr>
        </p:nvSpPr>
        <p:spPr>
          <a:xfrm>
            <a:off x="781050" y="517526"/>
            <a:ext cx="7886700" cy="1325563"/>
          </a:xfrm>
        </p:spPr>
        <p:txBody>
          <a:bodyPr>
            <a:normAutofit/>
          </a:bodyPr>
          <a:lstStyle/>
          <a:p>
            <a:r>
              <a:rPr lang="en-US" sz="3600" b="1" dirty="0" smtClean="0">
                <a:solidFill>
                  <a:schemeClr val="accent6">
                    <a:lumMod val="75000"/>
                  </a:schemeClr>
                </a:solidFill>
                <a:latin typeface="AvenirNext LT Pro Regular" panose="020B0503020202020204" pitchFamily="34" charset="0"/>
                <a:ea typeface="+mn-ea"/>
                <a:cs typeface="Avenir Next Regular"/>
              </a:rPr>
              <a:t>New vs. Existing</a:t>
            </a:r>
            <a:endParaRPr lang="en-US" sz="3600" b="1" dirty="0">
              <a:solidFill>
                <a:schemeClr val="accent6">
                  <a:lumMod val="75000"/>
                </a:schemeClr>
              </a:solidFill>
              <a:latin typeface="AvenirNext LT Pro Regular" panose="020B0503020202020204" pitchFamily="34" charset="0"/>
              <a:ea typeface="+mn-ea"/>
              <a:cs typeface="Avenir Next Regular"/>
            </a:endParaRPr>
          </a:p>
        </p:txBody>
      </p:sp>
      <p:pic>
        <p:nvPicPr>
          <p:cNvPr id="3" name="Picture 2"/>
          <p:cNvPicPr>
            <a:picLocks noChangeAspect="1"/>
          </p:cNvPicPr>
          <p:nvPr/>
        </p:nvPicPr>
        <p:blipFill>
          <a:blip r:embed="rId4"/>
          <a:stretch>
            <a:fillRect/>
          </a:stretch>
        </p:blipFill>
        <p:spPr>
          <a:xfrm>
            <a:off x="1548882" y="2068597"/>
            <a:ext cx="1903001" cy="2791319"/>
          </a:xfrm>
          <a:prstGeom prst="rect">
            <a:avLst/>
          </a:prstGeom>
        </p:spPr>
      </p:pic>
      <p:pic>
        <p:nvPicPr>
          <p:cNvPr id="7" name="Picture 6"/>
          <p:cNvPicPr>
            <a:picLocks noChangeAspect="1"/>
          </p:cNvPicPr>
          <p:nvPr/>
        </p:nvPicPr>
        <p:blipFill>
          <a:blip r:embed="rId5"/>
          <a:stretch>
            <a:fillRect/>
          </a:stretch>
        </p:blipFill>
        <p:spPr>
          <a:xfrm>
            <a:off x="4231027" y="1481108"/>
            <a:ext cx="3340097" cy="4368688"/>
          </a:xfrm>
          <a:prstGeom prst="rect">
            <a:avLst/>
          </a:prstGeom>
        </p:spPr>
      </p:pic>
    </p:spTree>
    <p:extLst>
      <p:ext uri="{BB962C8B-B14F-4D97-AF65-F5344CB8AC3E}">
        <p14:creationId xmlns:p14="http://schemas.microsoft.com/office/powerpoint/2010/main" val="1376012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chemeClr val="accent6">
                    <a:lumMod val="75000"/>
                  </a:schemeClr>
                </a:solidFill>
                <a:latin typeface="AvenirNext LT Pro Regular" panose="020B0503020202020204" pitchFamily="34" charset="0"/>
                <a:ea typeface="+mn-ea"/>
                <a:cs typeface="Avenir Next Regular"/>
              </a:rPr>
              <a:t>New vs. Existing</a:t>
            </a:r>
            <a:endParaRPr lang="en-US" sz="3600" b="1" dirty="0">
              <a:solidFill>
                <a:schemeClr val="accent6">
                  <a:lumMod val="75000"/>
                </a:schemeClr>
              </a:solidFill>
              <a:latin typeface="AvenirNext LT Pro Regular" panose="020B0503020202020204" pitchFamily="34" charset="0"/>
              <a:ea typeface="+mn-ea"/>
              <a:cs typeface="Avenir Next Regular"/>
            </a:endParaRPr>
          </a:p>
        </p:txBody>
      </p:sp>
      <p:pic>
        <p:nvPicPr>
          <p:cNvPr id="4" name="Picture 3"/>
          <p:cNvPicPr>
            <a:picLocks noChangeAspect="1"/>
          </p:cNvPicPr>
          <p:nvPr/>
        </p:nvPicPr>
        <p:blipFill>
          <a:blip r:embed="rId4"/>
          <a:stretch>
            <a:fillRect/>
          </a:stretch>
        </p:blipFill>
        <p:spPr>
          <a:xfrm>
            <a:off x="4205279" y="1267667"/>
            <a:ext cx="3568453" cy="4596724"/>
          </a:xfrm>
          <a:prstGeom prst="rect">
            <a:avLst/>
          </a:prstGeom>
        </p:spPr>
      </p:pic>
      <p:pic>
        <p:nvPicPr>
          <p:cNvPr id="6" name="Picture 5"/>
          <p:cNvPicPr>
            <a:picLocks noChangeAspect="1"/>
          </p:cNvPicPr>
          <p:nvPr/>
        </p:nvPicPr>
        <p:blipFill>
          <a:blip r:embed="rId5"/>
          <a:stretch>
            <a:fillRect/>
          </a:stretch>
        </p:blipFill>
        <p:spPr>
          <a:xfrm>
            <a:off x="1515673" y="1999416"/>
            <a:ext cx="1888861" cy="2647229"/>
          </a:xfrm>
          <a:prstGeom prst="rect">
            <a:avLst/>
          </a:prstGeom>
        </p:spPr>
      </p:pic>
    </p:spTree>
    <p:extLst>
      <p:ext uri="{BB962C8B-B14F-4D97-AF65-F5344CB8AC3E}">
        <p14:creationId xmlns:p14="http://schemas.microsoft.com/office/powerpoint/2010/main" val="66103284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chemeClr val="accent6">
                    <a:lumMod val="75000"/>
                  </a:schemeClr>
                </a:solidFill>
                <a:latin typeface="AvenirNext LT Pro Regular" panose="020B0503020202020204" pitchFamily="34" charset="0"/>
                <a:ea typeface="+mn-ea"/>
                <a:cs typeface="Avenir Next Regular"/>
              </a:rPr>
              <a:t>New vs. Existing</a:t>
            </a:r>
            <a:endParaRPr lang="en-US" sz="3600" b="1" dirty="0">
              <a:solidFill>
                <a:schemeClr val="accent6">
                  <a:lumMod val="75000"/>
                </a:schemeClr>
              </a:solidFill>
              <a:latin typeface="AvenirNext LT Pro Regular" panose="020B0503020202020204" pitchFamily="34" charset="0"/>
              <a:ea typeface="+mn-ea"/>
              <a:cs typeface="Avenir Next Regular"/>
            </a:endParaRPr>
          </a:p>
        </p:txBody>
      </p:sp>
      <p:pic>
        <p:nvPicPr>
          <p:cNvPr id="2" name="Picture 1"/>
          <p:cNvPicPr>
            <a:picLocks noChangeAspect="1"/>
          </p:cNvPicPr>
          <p:nvPr/>
        </p:nvPicPr>
        <p:blipFill>
          <a:blip r:embed="rId4"/>
          <a:stretch>
            <a:fillRect/>
          </a:stretch>
        </p:blipFill>
        <p:spPr>
          <a:xfrm>
            <a:off x="1572617" y="2020743"/>
            <a:ext cx="1882003" cy="2636565"/>
          </a:xfrm>
          <a:prstGeom prst="rect">
            <a:avLst/>
          </a:prstGeom>
        </p:spPr>
      </p:pic>
      <p:pic>
        <p:nvPicPr>
          <p:cNvPr id="4" name="Picture 3"/>
          <p:cNvPicPr>
            <a:picLocks noChangeAspect="1"/>
          </p:cNvPicPr>
          <p:nvPr/>
        </p:nvPicPr>
        <p:blipFill>
          <a:blip r:embed="rId5"/>
          <a:stretch>
            <a:fillRect/>
          </a:stretch>
        </p:blipFill>
        <p:spPr>
          <a:xfrm>
            <a:off x="4026027" y="1253203"/>
            <a:ext cx="3928917" cy="4545106"/>
          </a:xfrm>
          <a:prstGeom prst="rect">
            <a:avLst/>
          </a:prstGeom>
        </p:spPr>
      </p:pic>
    </p:spTree>
    <p:extLst>
      <p:ext uri="{BB962C8B-B14F-4D97-AF65-F5344CB8AC3E}">
        <p14:creationId xmlns:p14="http://schemas.microsoft.com/office/powerpoint/2010/main" val="134304618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2601</TotalTime>
  <Words>423</Words>
  <Application>Microsoft Office PowerPoint</Application>
  <PresentationFormat>On-screen Show (4:3)</PresentationFormat>
  <Paragraphs>90</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Avenir Next Regular</vt:lpstr>
      <vt:lpstr>AvenirNext LT Pro Regular</vt:lpstr>
      <vt:lpstr>Arial</vt:lpstr>
      <vt:lpstr>Calibri</vt:lpstr>
      <vt:lpstr>Calibri Light</vt:lpstr>
      <vt:lpstr>Office Theme</vt:lpstr>
      <vt:lpstr>PowerPoint Presentation</vt:lpstr>
      <vt:lpstr>Website Redesign Processes</vt:lpstr>
      <vt:lpstr>New vs. Existing</vt:lpstr>
      <vt:lpstr>New vs. Existing</vt:lpstr>
      <vt:lpstr>New vs. Existing</vt:lpstr>
      <vt:lpstr>New vs. Existing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Clark</dc:creator>
  <cp:lastModifiedBy>Bill Tsuei</cp:lastModifiedBy>
  <cp:revision>306</cp:revision>
  <cp:lastPrinted>2019-05-09T16:15:57Z</cp:lastPrinted>
  <dcterms:created xsi:type="dcterms:W3CDTF">2018-10-19T16:45:14Z</dcterms:created>
  <dcterms:modified xsi:type="dcterms:W3CDTF">2019-07-10T14:45:39Z</dcterms:modified>
</cp:coreProperties>
</file>