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98" r:id="rId2"/>
    <p:sldId id="351" r:id="rId3"/>
    <p:sldId id="358" r:id="rId4"/>
    <p:sldId id="349" r:id="rId5"/>
    <p:sldId id="350" r:id="rId6"/>
    <p:sldId id="352" r:id="rId7"/>
    <p:sldId id="353" r:id="rId8"/>
    <p:sldId id="309" r:id="rId9"/>
  </p:sldIdLst>
  <p:sldSz cx="9144000" cy="6858000" type="screen4x3"/>
  <p:notesSz cx="7010400" cy="92964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96" userDrawn="1">
          <p15:clr>
            <a:srgbClr val="A4A3A4"/>
          </p15:clr>
        </p15:guide>
        <p15:guide id="2" orient="horz" pos="984" userDrawn="1">
          <p15:clr>
            <a:srgbClr val="A4A3A4"/>
          </p15:clr>
        </p15:guide>
        <p15:guide id="3" pos="5208" userDrawn="1">
          <p15:clr>
            <a:srgbClr val="A4A3A4"/>
          </p15:clr>
        </p15:guide>
        <p15:guide id="4" orient="horz" pos="744" userDrawn="1">
          <p15:clr>
            <a:srgbClr val="A4A3A4"/>
          </p15:clr>
        </p15:guide>
        <p15:guide id="5" pos="480" userDrawn="1">
          <p15:clr>
            <a:srgbClr val="A4A3A4"/>
          </p15:clr>
        </p15:guide>
        <p15:guide id="6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2D86"/>
    <a:srgbClr val="E26E2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74"/>
  </p:normalViewPr>
  <p:slideViewPr>
    <p:cSldViewPr snapToGrid="0" snapToObjects="1" showGuides="1">
      <p:cViewPr varScale="1">
        <p:scale>
          <a:sx n="133" d="100"/>
          <a:sy n="133" d="100"/>
        </p:scale>
        <p:origin x="654" y="120"/>
      </p:cViewPr>
      <p:guideLst>
        <p:guide pos="696"/>
        <p:guide orient="horz" pos="984"/>
        <p:guide pos="5208"/>
        <p:guide orient="horz" pos="744"/>
        <p:guide pos="4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46368-133A-4178-BCDB-6475A0D50849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B9E42-FCDF-4105-BAE1-CFA147C2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03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0D66F-1BFF-43AC-800A-A9DBDEA2948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03C1C-EC9B-45D9-9B35-826C7743F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5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Strategic</a:t>
            </a:r>
            <a:r>
              <a:rPr lang="en-US" baseline="0" dirty="0"/>
              <a:t> Plan aims to lay out the agency’s goals for the next five years</a:t>
            </a:r>
          </a:p>
          <a:p>
            <a:endParaRPr lang="en-US" baseline="0" dirty="0"/>
          </a:p>
          <a:p>
            <a:r>
              <a:rPr lang="en-US" baseline="0" dirty="0"/>
              <a:t>Beginning in FY 2019 through 2023</a:t>
            </a:r>
          </a:p>
          <a:p>
            <a:endParaRPr lang="en-US" baseline="0" dirty="0"/>
          </a:p>
          <a:p>
            <a:r>
              <a:rPr lang="en-US" baseline="0" dirty="0"/>
              <a:t>By being transparent with the Board and other stakeholders, we hope the process to be collaborative process.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78BE2-1705-F44F-961E-514EFB0B6D3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80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Strategic</a:t>
            </a:r>
            <a:r>
              <a:rPr lang="en-US" baseline="0" dirty="0"/>
              <a:t> Plan aims to lay out the agency’s goals for the next five years</a:t>
            </a:r>
          </a:p>
          <a:p>
            <a:endParaRPr lang="en-US" baseline="0" dirty="0"/>
          </a:p>
          <a:p>
            <a:r>
              <a:rPr lang="en-US" baseline="0" dirty="0"/>
              <a:t>Beginning in FY 2019 through 2023</a:t>
            </a:r>
          </a:p>
          <a:p>
            <a:endParaRPr lang="en-US" baseline="0" dirty="0"/>
          </a:p>
          <a:p>
            <a:r>
              <a:rPr lang="en-US" baseline="0" dirty="0"/>
              <a:t>By being transparent with the Board and other stakeholders, we hope the process to be collaborative process.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78BE2-1705-F44F-961E-514EFB0B6D3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430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Strategic</a:t>
            </a:r>
            <a:r>
              <a:rPr lang="en-US" baseline="0" dirty="0"/>
              <a:t> Plan aims to lay out the agency’s goals for the next five years</a:t>
            </a:r>
          </a:p>
          <a:p>
            <a:endParaRPr lang="en-US" baseline="0" dirty="0"/>
          </a:p>
          <a:p>
            <a:r>
              <a:rPr lang="en-US" baseline="0" dirty="0"/>
              <a:t>Beginning in FY 2019 through 2023</a:t>
            </a:r>
          </a:p>
          <a:p>
            <a:endParaRPr lang="en-US" baseline="0" dirty="0"/>
          </a:p>
          <a:p>
            <a:r>
              <a:rPr lang="en-US" baseline="0" dirty="0"/>
              <a:t>By being transparent with the Board and other stakeholders, we hope the process to be collaborative process.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78BE2-1705-F44F-961E-514EFB0B6D3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44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Strategic</a:t>
            </a:r>
            <a:r>
              <a:rPr lang="en-US" baseline="0" dirty="0"/>
              <a:t> Plan aims to lay out the agency’s goals for the next five years</a:t>
            </a:r>
          </a:p>
          <a:p>
            <a:endParaRPr lang="en-US" baseline="0" dirty="0"/>
          </a:p>
          <a:p>
            <a:r>
              <a:rPr lang="en-US" baseline="0" dirty="0"/>
              <a:t>Beginning in FY 2019 through 2023</a:t>
            </a:r>
          </a:p>
          <a:p>
            <a:endParaRPr lang="en-US" baseline="0" dirty="0"/>
          </a:p>
          <a:p>
            <a:r>
              <a:rPr lang="en-US" baseline="0" dirty="0"/>
              <a:t>By being transparent with the Board and other stakeholders, we hope the process to be collaborative process.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78BE2-1705-F44F-961E-514EFB0B6D3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692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Strategic</a:t>
            </a:r>
            <a:r>
              <a:rPr lang="en-US" baseline="0" dirty="0"/>
              <a:t> Plan aims to lay out the agency’s goals for the next five years</a:t>
            </a:r>
          </a:p>
          <a:p>
            <a:endParaRPr lang="en-US" baseline="0" dirty="0"/>
          </a:p>
          <a:p>
            <a:r>
              <a:rPr lang="en-US" baseline="0" dirty="0"/>
              <a:t>Beginning in FY 2019 through 2023</a:t>
            </a:r>
          </a:p>
          <a:p>
            <a:endParaRPr lang="en-US" baseline="0" dirty="0"/>
          </a:p>
          <a:p>
            <a:r>
              <a:rPr lang="en-US" baseline="0" dirty="0"/>
              <a:t>By being transparent with the Board and other stakeholders, we hope the process to be collaborative process.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78BE2-1705-F44F-961E-514EFB0B6D3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50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Strategic</a:t>
            </a:r>
            <a:r>
              <a:rPr lang="en-US" baseline="0" dirty="0"/>
              <a:t> Plan aims to lay out the agency’s goals for the next five years</a:t>
            </a:r>
          </a:p>
          <a:p>
            <a:endParaRPr lang="en-US" baseline="0" dirty="0"/>
          </a:p>
          <a:p>
            <a:r>
              <a:rPr lang="en-US" baseline="0" dirty="0"/>
              <a:t>Beginning in FY 2019 through 2023</a:t>
            </a:r>
          </a:p>
          <a:p>
            <a:endParaRPr lang="en-US" baseline="0" dirty="0"/>
          </a:p>
          <a:p>
            <a:r>
              <a:rPr lang="en-US" baseline="0" dirty="0"/>
              <a:t>By being transparent with the Board and other stakeholders, we hope the process to be collaborative process.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78BE2-1705-F44F-961E-514EFB0B6D3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390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Strategic</a:t>
            </a:r>
            <a:r>
              <a:rPr lang="en-US" baseline="0" dirty="0"/>
              <a:t> Plan aims to lay out the agency’s goals for the next five years</a:t>
            </a:r>
          </a:p>
          <a:p>
            <a:endParaRPr lang="en-US" baseline="0" dirty="0"/>
          </a:p>
          <a:p>
            <a:r>
              <a:rPr lang="en-US" baseline="0" dirty="0"/>
              <a:t>Beginning in FY 2019 through 2023</a:t>
            </a:r>
          </a:p>
          <a:p>
            <a:endParaRPr lang="en-US" baseline="0" dirty="0"/>
          </a:p>
          <a:p>
            <a:r>
              <a:rPr lang="en-US" baseline="0" dirty="0"/>
              <a:t>By being transparent with the Board and other stakeholders, we hope the process to be collaborative process.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78BE2-1705-F44F-961E-514EFB0B6D3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34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3861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3162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6701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8025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4675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9630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8088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3753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5201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4603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1044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D10D1-220E-1749-BBB5-9A72F884BFE9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1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8800" y="2305685"/>
            <a:ext cx="6991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5B3997"/>
                </a:solidFill>
                <a:latin typeface="Avenir Next" charset="0"/>
                <a:ea typeface="Avenir Next" charset="0"/>
                <a:cs typeface="Avenir Next" charset="0"/>
              </a:rPr>
              <a:t>Item </a:t>
            </a:r>
            <a:r>
              <a:rPr lang="en-US" sz="3200" b="1" dirty="0" smtClean="0">
                <a:solidFill>
                  <a:srgbClr val="5B3997"/>
                </a:solidFill>
                <a:latin typeface="Avenir Next" charset="0"/>
                <a:ea typeface="Avenir Next" charset="0"/>
                <a:cs typeface="Avenir Next" charset="0"/>
              </a:rPr>
              <a:t>10 </a:t>
            </a:r>
            <a:r>
              <a:rPr lang="en-US" sz="3200" b="1" dirty="0">
                <a:solidFill>
                  <a:srgbClr val="5B3997"/>
                </a:solidFill>
                <a:latin typeface="Avenir Next" charset="0"/>
                <a:ea typeface="Avenir Next" charset="0"/>
                <a:cs typeface="Avenir Next" charset="0"/>
              </a:rPr>
              <a:t>–</a:t>
            </a:r>
          </a:p>
          <a:p>
            <a:pPr algn="ctr"/>
            <a:r>
              <a:rPr lang="en-US" sz="2800" b="1" dirty="0" smtClean="0">
                <a:solidFill>
                  <a:srgbClr val="5B3997"/>
                </a:solidFill>
                <a:latin typeface="Avenir Next" charset="0"/>
                <a:ea typeface="Avenir Next" charset="0"/>
                <a:cs typeface="Avenir Next" charset="0"/>
              </a:rPr>
              <a:t>Transportation Services Brokerage</a:t>
            </a:r>
            <a:endParaRPr lang="en-US" sz="2800" b="1" dirty="0">
              <a:solidFill>
                <a:srgbClr val="5B3997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8406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627435" y="637451"/>
            <a:ext cx="7886700" cy="1116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5B3997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Transportation Brokerage</a:t>
            </a:r>
            <a:endParaRPr lang="en-US" sz="3600" b="1" dirty="0">
              <a:solidFill>
                <a:srgbClr val="5B3997"/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435" y="1777359"/>
            <a:ext cx="76828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Arrange </a:t>
            </a:r>
            <a:r>
              <a:rPr lang="en-US" sz="2000" dirty="0">
                <a:latin typeface="AvenirNext LT Pro Medium" panose="020B0603020202020204" pitchFamily="34" charset="0"/>
              </a:rPr>
              <a:t>and </a:t>
            </a:r>
            <a:r>
              <a:rPr lang="en-US" sz="2000" dirty="0" smtClean="0">
                <a:latin typeface="AvenirNext LT Pro Medium" panose="020B0603020202020204" pitchFamily="34" charset="0"/>
              </a:rPr>
              <a:t>monitor transportation </a:t>
            </a:r>
            <a:r>
              <a:rPr lang="en-US" sz="2000" dirty="0">
                <a:latin typeface="AvenirNext LT Pro Medium" panose="020B0603020202020204" pitchFamily="34" charset="0"/>
              </a:rPr>
              <a:t>services for </a:t>
            </a:r>
            <a:r>
              <a:rPr lang="en-US" sz="2000" dirty="0" smtClean="0">
                <a:latin typeface="AvenirNext LT Pro Medium" panose="020B0603020202020204" pitchFamily="34" charset="0"/>
              </a:rPr>
              <a:t>individuals</a:t>
            </a:r>
          </a:p>
          <a:p>
            <a:pPr marL="6858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Non-Emergency </a:t>
            </a:r>
            <a:r>
              <a:rPr lang="en-US" sz="2000" dirty="0">
                <a:latin typeface="AvenirNext LT Pro Medium" panose="020B0603020202020204" pitchFamily="34" charset="0"/>
              </a:rPr>
              <a:t>Medical </a:t>
            </a:r>
            <a:r>
              <a:rPr lang="en-US" sz="2000" dirty="0" smtClean="0">
                <a:latin typeface="AvenirNext LT Pro Medium" panose="020B0603020202020204" pitchFamily="34" charset="0"/>
              </a:rPr>
              <a:t>Transportation</a:t>
            </a:r>
          </a:p>
          <a:p>
            <a:pPr marL="6858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AvenirNext LT Pro Medium" panose="020B0603020202020204" pitchFamily="34" charset="0"/>
              </a:rPr>
              <a:t>Medi</a:t>
            </a:r>
            <a:r>
              <a:rPr lang="en-US" sz="2000" dirty="0" smtClean="0">
                <a:latin typeface="AvenirNext LT Pro Medium" panose="020B0603020202020204" pitchFamily="34" charset="0"/>
              </a:rPr>
              <a:t>-Cal Trips</a:t>
            </a:r>
          </a:p>
          <a:p>
            <a:pPr marL="6858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Transportation Network Companies (Uber, Lyft)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Subcontracts </a:t>
            </a:r>
            <a:r>
              <a:rPr lang="en-US" sz="2000" dirty="0">
                <a:latin typeface="AvenirNext LT Pro Medium" panose="020B0603020202020204" pitchFamily="34" charset="0"/>
              </a:rPr>
              <a:t>with an established network of </a:t>
            </a:r>
            <a:r>
              <a:rPr lang="en-US" sz="2000" dirty="0" smtClean="0">
                <a:latin typeface="AvenirNext LT Pro Medium" panose="020B0603020202020204" pitchFamily="34" charset="0"/>
              </a:rPr>
              <a:t>providers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Medium" panose="020B0603020202020204" pitchFamily="34" charset="0"/>
              </a:rPr>
              <a:t>Ensures adequate resources are available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Medium" panose="020B0603020202020204" pitchFamily="34" charset="0"/>
              </a:rPr>
              <a:t>Matches client need with lowest cost, most appropriate </a:t>
            </a:r>
            <a:r>
              <a:rPr lang="en-US" sz="2000" dirty="0" smtClean="0">
                <a:latin typeface="AvenirNext LT Pro Medium" panose="020B0603020202020204" pitchFamily="34" charset="0"/>
              </a:rPr>
              <a:t>resource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Medium" panose="020B0603020202020204" pitchFamily="34" charset="0"/>
              </a:rPr>
              <a:t>Creates competition between transportation companies to ensure best cost solutions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Ensures </a:t>
            </a:r>
            <a:r>
              <a:rPr lang="en-US" sz="2000" dirty="0">
                <a:latin typeface="AvenirNext LT Pro Medium" panose="020B0603020202020204" pitchFamily="34" charset="0"/>
              </a:rPr>
              <a:t>r</a:t>
            </a:r>
            <a:r>
              <a:rPr lang="en-US" sz="2000" dirty="0" smtClean="0">
                <a:latin typeface="AvenirNext LT Pro Medium" panose="020B0603020202020204" pitchFamily="34" charset="0"/>
              </a:rPr>
              <a:t>egulatory </a:t>
            </a:r>
            <a:r>
              <a:rPr lang="en-US" sz="2000" dirty="0">
                <a:latin typeface="AvenirNext LT Pro Medium" panose="020B0603020202020204" pitchFamily="34" charset="0"/>
              </a:rPr>
              <a:t>c</a:t>
            </a:r>
            <a:r>
              <a:rPr lang="en-US" sz="2000" dirty="0" smtClean="0">
                <a:latin typeface="AvenirNext LT Pro Medium" panose="020B0603020202020204" pitchFamily="34" charset="0"/>
              </a:rPr>
              <a:t>ompliance (local, state, federal, etc.) </a:t>
            </a:r>
          </a:p>
          <a:p>
            <a:pPr>
              <a:lnSpc>
                <a:spcPct val="110000"/>
              </a:lnSpc>
            </a:pPr>
            <a:endParaRPr lang="en-US" sz="2000" dirty="0">
              <a:latin typeface="AvenirNext LT Pro Medium" panose="020B0603020202020204" pitchFamily="34" charset="0"/>
            </a:endParaRPr>
          </a:p>
          <a:p>
            <a:pPr>
              <a:lnSpc>
                <a:spcPct val="110000"/>
              </a:lnSpc>
            </a:pPr>
            <a:endParaRPr lang="en-US" sz="2000" b="1" dirty="0">
              <a:latin typeface="AvenirNext LT Pro Medium" panose="020B0603020202020204" pitchFamily="34" charset="0"/>
            </a:endParaRP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b="1" dirty="0">
              <a:latin typeface="AvenirNext LT Pro Medium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6897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468000" y="252000"/>
            <a:ext cx="2217600" cy="1317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venirNext LT Pro Medium" panose="020B0603020202020204" pitchFamily="34" charset="0"/>
              </a:rPr>
              <a:t>Access</a:t>
            </a:r>
            <a:endParaRPr lang="en-US" sz="2400" dirty="0">
              <a:latin typeface="AvenirNext LT Pro Medium" panose="020B0603020202020204" pitchFamily="34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2512800" y="2026800"/>
            <a:ext cx="3420000" cy="1368000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tx1"/>
                </a:solidFill>
                <a:latin typeface="AvenirNext LT Pro Medium" panose="020B0603020202020204" pitchFamily="34" charset="0"/>
              </a:rPr>
              <a:t>Brokerage</a:t>
            </a:r>
          </a:p>
          <a:p>
            <a:pPr marL="285750" indent="-285750" algn="ctr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latin typeface="AvenirNext LT Pro Medium" panose="020B0603020202020204" pitchFamily="34" charset="0"/>
              </a:rPr>
              <a:t>Reservations &amp; Scheduling</a:t>
            </a:r>
          </a:p>
          <a:p>
            <a:pPr marL="285750" indent="-285750" algn="ctr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latin typeface="AvenirNext LT Pro Medium" panose="020B0603020202020204" pitchFamily="34" charset="0"/>
              </a:rPr>
              <a:t>Regulatory &amp; Contract Compliance</a:t>
            </a:r>
          </a:p>
          <a:p>
            <a:pPr marL="285750" indent="-285750" algn="ctr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latin typeface="AvenirNext LT Pro Medium" panose="020B0603020202020204" pitchFamily="34" charset="0"/>
              </a:rPr>
              <a:t>Billing &amp; Audit</a:t>
            </a:r>
          </a:p>
        </p:txBody>
      </p:sp>
      <p:cxnSp>
        <p:nvCxnSpPr>
          <p:cNvPr id="7" name="Elbow Connector 6"/>
          <p:cNvCxnSpPr>
            <a:stCxn id="4" idx="2"/>
          </p:cNvCxnSpPr>
          <p:nvPr/>
        </p:nvCxnSpPr>
        <p:spPr>
          <a:xfrm>
            <a:off x="1598400" y="1569600"/>
            <a:ext cx="914400" cy="914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Off-page Connector 7"/>
          <p:cNvSpPr/>
          <p:nvPr/>
        </p:nvSpPr>
        <p:spPr>
          <a:xfrm>
            <a:off x="2137923" y="4380876"/>
            <a:ext cx="612648" cy="612648"/>
          </a:xfrm>
          <a:prstGeom prst="flowChartOffpageConnector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TNC</a:t>
            </a:r>
            <a:endParaRPr lang="en-US" dirty="0"/>
          </a:p>
        </p:txBody>
      </p:sp>
      <p:sp>
        <p:nvSpPr>
          <p:cNvPr id="9" name="Flowchart: Off-page Connector 8"/>
          <p:cNvSpPr/>
          <p:nvPr/>
        </p:nvSpPr>
        <p:spPr>
          <a:xfrm>
            <a:off x="3046914" y="4391952"/>
            <a:ext cx="612648" cy="612648"/>
          </a:xfrm>
          <a:prstGeom prst="flowChartOffpage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NEMT</a:t>
            </a:r>
            <a:endParaRPr lang="en-US" dirty="0"/>
          </a:p>
        </p:txBody>
      </p:sp>
      <p:sp>
        <p:nvSpPr>
          <p:cNvPr id="10" name="Flowchart: Off-page Connector 9"/>
          <p:cNvSpPr/>
          <p:nvPr/>
        </p:nvSpPr>
        <p:spPr>
          <a:xfrm>
            <a:off x="4902552" y="4391952"/>
            <a:ext cx="612648" cy="612648"/>
          </a:xfrm>
          <a:prstGeom prst="flowChartOffpage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NEMT</a:t>
            </a:r>
            <a:endParaRPr lang="en-US" dirty="0"/>
          </a:p>
        </p:txBody>
      </p:sp>
      <p:sp>
        <p:nvSpPr>
          <p:cNvPr id="12" name="Flowchart: Off-page Connector 11"/>
          <p:cNvSpPr/>
          <p:nvPr/>
        </p:nvSpPr>
        <p:spPr>
          <a:xfrm>
            <a:off x="5949009" y="4391952"/>
            <a:ext cx="612648" cy="612648"/>
          </a:xfrm>
          <a:prstGeom prst="flowChartOffpage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NEMT</a:t>
            </a:r>
            <a:endParaRPr lang="en-US" dirty="0"/>
          </a:p>
        </p:txBody>
      </p:sp>
      <p:sp>
        <p:nvSpPr>
          <p:cNvPr id="13" name="Flowchart: Off-page Connector 12"/>
          <p:cNvSpPr/>
          <p:nvPr/>
        </p:nvSpPr>
        <p:spPr>
          <a:xfrm>
            <a:off x="1203009" y="4382772"/>
            <a:ext cx="612648" cy="612648"/>
          </a:xfrm>
          <a:prstGeom prst="flowChartOffpage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NEMT</a:t>
            </a:r>
            <a:endParaRPr lang="en-US" dirty="0"/>
          </a:p>
        </p:txBody>
      </p:sp>
      <p:sp>
        <p:nvSpPr>
          <p:cNvPr id="14" name="Flowchart: Off-page Connector 13"/>
          <p:cNvSpPr/>
          <p:nvPr/>
        </p:nvSpPr>
        <p:spPr>
          <a:xfrm>
            <a:off x="3993561" y="4380876"/>
            <a:ext cx="612648" cy="612648"/>
          </a:xfrm>
          <a:prstGeom prst="flowChartOffpage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Taxi</a:t>
            </a:r>
            <a:endParaRPr lang="en-US" dirty="0"/>
          </a:p>
        </p:txBody>
      </p:sp>
      <p:sp>
        <p:nvSpPr>
          <p:cNvPr id="15" name="Flowchart: Off-page Connector 14"/>
          <p:cNvSpPr/>
          <p:nvPr/>
        </p:nvSpPr>
        <p:spPr>
          <a:xfrm>
            <a:off x="6939112" y="4382773"/>
            <a:ext cx="612648" cy="612648"/>
          </a:xfrm>
          <a:prstGeom prst="flowChartOffpageConnector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TNC</a:t>
            </a:r>
            <a:endParaRPr lang="en-US" dirty="0"/>
          </a:p>
        </p:txBody>
      </p:sp>
      <p:cxnSp>
        <p:nvCxnSpPr>
          <p:cNvPr id="17" name="Elbow Connector 16"/>
          <p:cNvCxnSpPr>
            <a:stCxn id="5" idx="2"/>
            <a:endCxn id="13" idx="0"/>
          </p:cNvCxnSpPr>
          <p:nvPr/>
        </p:nvCxnSpPr>
        <p:spPr>
          <a:xfrm rot="5400000">
            <a:off x="2372081" y="2532053"/>
            <a:ext cx="987972" cy="27134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2"/>
            <a:endCxn id="8" idx="0"/>
          </p:cNvCxnSpPr>
          <p:nvPr/>
        </p:nvCxnSpPr>
        <p:spPr>
          <a:xfrm rot="5400000">
            <a:off x="2840486" y="2998562"/>
            <a:ext cx="986076" cy="177855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5" idx="2"/>
            <a:endCxn id="9" idx="0"/>
          </p:cNvCxnSpPr>
          <p:nvPr/>
        </p:nvCxnSpPr>
        <p:spPr>
          <a:xfrm rot="5400000">
            <a:off x="3289443" y="3458595"/>
            <a:ext cx="997152" cy="8695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5" idx="2"/>
            <a:endCxn id="14" idx="0"/>
          </p:cNvCxnSpPr>
          <p:nvPr/>
        </p:nvCxnSpPr>
        <p:spPr>
          <a:xfrm rot="16200000" flipH="1">
            <a:off x="3768304" y="3849295"/>
            <a:ext cx="986076" cy="7708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5" idx="2"/>
            <a:endCxn id="10" idx="0"/>
          </p:cNvCxnSpPr>
          <p:nvPr/>
        </p:nvCxnSpPr>
        <p:spPr>
          <a:xfrm rot="16200000" flipH="1">
            <a:off x="4217262" y="3400338"/>
            <a:ext cx="997152" cy="98607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5" idx="2"/>
            <a:endCxn id="12" idx="0"/>
          </p:cNvCxnSpPr>
          <p:nvPr/>
        </p:nvCxnSpPr>
        <p:spPr>
          <a:xfrm rot="16200000" flipH="1">
            <a:off x="4740490" y="2877109"/>
            <a:ext cx="997152" cy="203253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5" idx="2"/>
            <a:endCxn id="15" idx="0"/>
          </p:cNvCxnSpPr>
          <p:nvPr/>
        </p:nvCxnSpPr>
        <p:spPr>
          <a:xfrm rot="16200000" flipH="1">
            <a:off x="5240132" y="2377468"/>
            <a:ext cx="987973" cy="302263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8155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627435" y="637451"/>
            <a:ext cx="7886700" cy="1116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5B3997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Services (current models)</a:t>
            </a:r>
            <a:endParaRPr lang="en-US" sz="3600" b="1" dirty="0">
              <a:solidFill>
                <a:srgbClr val="5B3997"/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434" y="1796807"/>
            <a:ext cx="817816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Eligibility Interview Transportation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Free transportation to/from eligibility interviews in Commerce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Fixed fleet size, 220 trips/day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Trips </a:t>
            </a:r>
            <a:r>
              <a:rPr lang="en-US" sz="2000" dirty="0">
                <a:latin typeface="AvenirNext LT Pro Medium" panose="020B0603020202020204" pitchFamily="34" charset="0"/>
              </a:rPr>
              <a:t>grouped </a:t>
            </a:r>
            <a:r>
              <a:rPr lang="en-US" sz="2000" dirty="0" smtClean="0">
                <a:latin typeface="AvenirNext LT Pro Medium" panose="020B0603020202020204" pitchFamily="34" charset="0"/>
              </a:rPr>
              <a:t>geographically (i.e. Southern region on </a:t>
            </a:r>
            <a:r>
              <a:rPr lang="en-US" sz="2000" dirty="0" err="1" smtClean="0">
                <a:latin typeface="AvenirNext LT Pro Medium" panose="020B0603020202020204" pitchFamily="34" charset="0"/>
              </a:rPr>
              <a:t>T&amp;Th</a:t>
            </a:r>
            <a:r>
              <a:rPr lang="en-US" sz="2000" dirty="0" smtClean="0">
                <a:latin typeface="AvenirNext LT Pro Medium" panose="020B0603020202020204" pitchFamily="34" charset="0"/>
              </a:rPr>
              <a:t>) and kept together to/from Commerce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Seldom opportunity to modify schedule on day of service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Parents with Disabilities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Linked trip service only in San Fernando Valley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18 trips/day, no shared ride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High per trip cost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latin typeface="AvenirNext LT Pro Medium" panose="020B0603020202020204" pitchFamily="34" charset="0"/>
            </a:endParaRP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AvenirNext LT Pro Medium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2041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627435" y="637451"/>
            <a:ext cx="7886700" cy="1116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5B3997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Issues</a:t>
            </a:r>
            <a:endParaRPr lang="en-US" sz="3600" b="1" dirty="0">
              <a:solidFill>
                <a:srgbClr val="5B3997"/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435" y="1882871"/>
            <a:ext cx="7682852" cy="293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Medium" panose="020B0603020202020204" pitchFamily="34" charset="0"/>
              </a:rPr>
              <a:t>Trip volume and geographical constraints</a:t>
            </a:r>
            <a:endParaRPr lang="en-US" sz="2400" dirty="0">
              <a:latin typeface="AvenirNext LT Pro Medium" panose="020B0603020202020204" pitchFamily="34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Medium" panose="020B0603020202020204" pitchFamily="34" charset="0"/>
              </a:rPr>
              <a:t>Dedicated resources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Medium" panose="020B0603020202020204" pitchFamily="34" charset="0"/>
              </a:rPr>
              <a:t>Schedule changes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Medium" panose="020B0603020202020204" pitchFamily="34" charset="0"/>
              </a:rPr>
              <a:t>Capital asset acquisition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Medium" panose="020B0603020202020204" pitchFamily="34" charset="0"/>
              </a:rPr>
              <a:t>Cost</a:t>
            </a:r>
            <a:r>
              <a:rPr lang="en-US" sz="2400" dirty="0">
                <a:latin typeface="AvenirNext LT Pro Medium" panose="020B0603020202020204" pitchFamily="34" charset="0"/>
              </a:rPr>
              <a:t/>
            </a:r>
            <a:br>
              <a:rPr lang="en-US" sz="2400" dirty="0">
                <a:latin typeface="AvenirNext LT Pro Medium" panose="020B0603020202020204" pitchFamily="34" charset="0"/>
              </a:rPr>
            </a:br>
            <a:r>
              <a:rPr lang="en-US" sz="2400" dirty="0">
                <a:latin typeface="AvenirNext LT Pro Medium" panose="020B0603020202020204" pitchFamily="34" charset="0"/>
              </a:rPr>
              <a:t/>
            </a:r>
            <a:br>
              <a:rPr lang="en-US" sz="2400" dirty="0">
                <a:latin typeface="AvenirNext LT Pro Medium" panose="020B0603020202020204" pitchFamily="34" charset="0"/>
              </a:rPr>
            </a:br>
            <a:r>
              <a:rPr lang="en-US" sz="2400" dirty="0">
                <a:latin typeface="AvenirNext LT Pro Medium" panose="020B0603020202020204" pitchFamily="34" charset="0"/>
              </a:rPr>
              <a:t> </a:t>
            </a:r>
            <a:endParaRPr lang="en-US" sz="2400" b="1" dirty="0">
              <a:latin typeface="AvenirNext LT Pro Medium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9895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627435" y="637451"/>
            <a:ext cx="7886700" cy="1116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5B3997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Trade-offs</a:t>
            </a:r>
            <a:endParaRPr lang="en-US" sz="3600" b="1" dirty="0">
              <a:solidFill>
                <a:srgbClr val="5B3997"/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435" y="1753914"/>
            <a:ext cx="768285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Medium" panose="020B0603020202020204" pitchFamily="34" charset="0"/>
              </a:rPr>
              <a:t>Federal requirements (i.e. Drug and Alcohol testing, DBE participation, et al) as defined through existing </a:t>
            </a:r>
            <a:r>
              <a:rPr lang="en-US" sz="2000" dirty="0" smtClean="0">
                <a:latin typeface="AvenirNext LT Pro Medium" panose="020B0603020202020204" pitchFamily="34" charset="0"/>
              </a:rPr>
              <a:t>grants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Comprehensive </a:t>
            </a:r>
            <a:r>
              <a:rPr lang="en-US" sz="2000" dirty="0">
                <a:latin typeface="AvenirNext LT Pro Medium" panose="020B0603020202020204" pitchFamily="34" charset="0"/>
              </a:rPr>
              <a:t>training programs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Medium" panose="020B0603020202020204" pitchFamily="34" charset="0"/>
              </a:rPr>
              <a:t>Vehicle maintenance and safety </a:t>
            </a:r>
            <a:r>
              <a:rPr lang="en-US" sz="2000" dirty="0" smtClean="0">
                <a:latin typeface="AvenirNext LT Pro Medium" panose="020B0603020202020204" pitchFamily="34" charset="0"/>
              </a:rPr>
              <a:t>inspections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Emergency </a:t>
            </a:r>
            <a:r>
              <a:rPr lang="en-US" sz="2000" dirty="0">
                <a:latin typeface="AvenirNext LT Pro Medium" panose="020B0603020202020204" pitchFamily="34" charset="0"/>
              </a:rPr>
              <a:t>operations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Medium" panose="020B0603020202020204" pitchFamily="34" charset="0"/>
              </a:rPr>
              <a:t>In-vehicle recording	</a:t>
            </a:r>
            <a:endParaRPr lang="en-US" sz="2000" dirty="0" smtClean="0">
              <a:latin typeface="AvenirNext LT Pro Medium" panose="020B0603020202020204" pitchFamily="34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AvenirNext LT Pro Medium" panose="020B0603020202020204" pitchFamily="34" charset="0"/>
              </a:rPr>
              <a:t>LiveScan</a:t>
            </a:r>
            <a:r>
              <a:rPr lang="en-US" sz="2000" dirty="0" smtClean="0">
                <a:latin typeface="AvenirNext LT Pro Medium" panose="020B0603020202020204" pitchFamily="34" charset="0"/>
              </a:rPr>
              <a:t> </a:t>
            </a:r>
            <a:r>
              <a:rPr lang="en-US" sz="2000" dirty="0">
                <a:latin typeface="AvenirNext LT Pro Medium" panose="020B0603020202020204" pitchFamily="34" charset="0"/>
              </a:rPr>
              <a:t>background checks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Medium" panose="020B0603020202020204" pitchFamily="34" charset="0"/>
              </a:rPr>
              <a:t>Pull notice checks	</a:t>
            </a:r>
            <a:endParaRPr lang="en-US" sz="2000" dirty="0" smtClean="0">
              <a:latin typeface="AvenirNext LT Pro Medium" panose="020B0603020202020204" pitchFamily="34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Vehicle </a:t>
            </a:r>
            <a:r>
              <a:rPr lang="en-US" sz="2000" dirty="0">
                <a:latin typeface="AvenirNext LT Pro Medium" panose="020B0603020202020204" pitchFamily="34" charset="0"/>
              </a:rPr>
              <a:t>appearance/identification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Medium" panose="020B0603020202020204" pitchFamily="34" charset="0"/>
              </a:rPr>
              <a:t>Medical examination certificate checks	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TNCs and other NEMT may not be able to comply</a:t>
            </a:r>
            <a:endParaRPr lang="en-US" sz="2000" dirty="0">
              <a:latin typeface="AvenirNext LT Pro Medium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8795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627435" y="637451"/>
            <a:ext cx="7886700" cy="1116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5B3997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Next Steps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574" y="1882871"/>
            <a:ext cx="768285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Medium" panose="020B0603020202020204" pitchFamily="34" charset="0"/>
              </a:rPr>
              <a:t>Develop scope of work (2-3 months)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 smtClean="0">
              <a:latin typeface="AvenirNext LT Pro Medium" panose="020B0603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Medium" panose="020B0603020202020204" pitchFamily="34" charset="0"/>
              </a:rPr>
              <a:t>Procurement (5-6 months)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 smtClean="0">
              <a:latin typeface="AvenirNext LT Pro Medium" panose="020B0603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Medium" panose="020B0603020202020204" pitchFamily="34" charset="0"/>
              </a:rPr>
              <a:t>Implementation (Spring 2020)</a:t>
            </a:r>
            <a:endParaRPr lang="en-US" sz="2400" dirty="0">
              <a:latin typeface="AvenirNext LT Pro Medium" panose="020B0603020202020204" pitchFamily="34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b="1" dirty="0">
              <a:latin typeface="AvenirNext LT Pro Medium" panose="020B0603020202020204" pitchFamily="34" charset="0"/>
            </a:endParaRP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b="1" dirty="0">
              <a:latin typeface="AvenirNext LT Pro Medium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2243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627435" y="637451"/>
            <a:ext cx="7886700" cy="1116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5B3997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Recommendation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7435" y="1894388"/>
            <a:ext cx="7962892" cy="529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algn="just">
              <a:lnSpc>
                <a:spcPct val="110000"/>
              </a:lnSpc>
              <a:spcAft>
                <a:spcPts val="500"/>
              </a:spcAft>
            </a:pPr>
            <a:r>
              <a:rPr lang="en-US" sz="2800" dirty="0" smtClean="0">
                <a:latin typeface="Avenir Next" panose="020B0503020202020204" pitchFamily="34" charset="0"/>
                <a:ea typeface="Avenir Next" charset="0"/>
                <a:cs typeface="Avenir Next" charset="0"/>
              </a:rPr>
              <a:t>Receive and file.</a:t>
            </a:r>
            <a:endParaRPr lang="en-US" sz="2800" dirty="0">
              <a:highlight>
                <a:srgbClr val="FFFF00"/>
              </a:highlight>
              <a:latin typeface="Avenir Next" panose="020B0503020202020204" pitchFamily="34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1657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765</TotalTime>
  <Words>518</Words>
  <Application>Microsoft Office PowerPoint</Application>
  <PresentationFormat>On-screen Show (4:3)</PresentationFormat>
  <Paragraphs>102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Avenir Next</vt:lpstr>
      <vt:lpstr>Avenir Next Demi Bold</vt:lpstr>
      <vt:lpstr>AvenirNext LT Pro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Clark</dc:creator>
  <cp:lastModifiedBy>F Scott Jewell</cp:lastModifiedBy>
  <cp:revision>240</cp:revision>
  <cp:lastPrinted>2019-01-10T15:40:13Z</cp:lastPrinted>
  <dcterms:created xsi:type="dcterms:W3CDTF">2018-10-19T16:45:14Z</dcterms:created>
  <dcterms:modified xsi:type="dcterms:W3CDTF">2019-01-10T16:13:08Z</dcterms:modified>
</cp:coreProperties>
</file>